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33"/>
  </p:notesMasterIdLst>
  <p:handoutMasterIdLst>
    <p:handoutMasterId r:id="rId34"/>
  </p:handoutMasterIdLst>
  <p:sldIdLst>
    <p:sldId id="256" r:id="rId2"/>
    <p:sldId id="521" r:id="rId3"/>
    <p:sldId id="522" r:id="rId4"/>
    <p:sldId id="523" r:id="rId5"/>
    <p:sldId id="524" r:id="rId6"/>
    <p:sldId id="552" r:id="rId7"/>
    <p:sldId id="600" r:id="rId8"/>
    <p:sldId id="525" r:id="rId9"/>
    <p:sldId id="560" r:id="rId10"/>
    <p:sldId id="578" r:id="rId11"/>
    <p:sldId id="573" r:id="rId12"/>
    <p:sldId id="527" r:id="rId13"/>
    <p:sldId id="558" r:id="rId14"/>
    <p:sldId id="577" r:id="rId15"/>
    <p:sldId id="580" r:id="rId16"/>
    <p:sldId id="581" r:id="rId17"/>
    <p:sldId id="582" r:id="rId18"/>
    <p:sldId id="583" r:id="rId19"/>
    <p:sldId id="587" r:id="rId20"/>
    <p:sldId id="599" r:id="rId21"/>
    <p:sldId id="588" r:id="rId22"/>
    <p:sldId id="589" r:id="rId23"/>
    <p:sldId id="590" r:id="rId24"/>
    <p:sldId id="591" r:id="rId25"/>
    <p:sldId id="592" r:id="rId26"/>
    <p:sldId id="593" r:id="rId27"/>
    <p:sldId id="594" r:id="rId28"/>
    <p:sldId id="595" r:id="rId29"/>
    <p:sldId id="596" r:id="rId30"/>
    <p:sldId id="597" r:id="rId31"/>
    <p:sldId id="601" r:id="rId3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360">
          <p15:clr>
            <a:srgbClr val="A4A3A4"/>
          </p15:clr>
        </p15:guide>
        <p15:guide id="2" pos="3792">
          <p15:clr>
            <a:srgbClr val="A4A3A4"/>
          </p15:clr>
        </p15:guide>
      </p15:sldGuideLst>
    </p:ext>
    <p:ext uri="{2D200454-40CA-4A62-9FC3-DE9A4176ACB9}">
      <p15:notesGuideLst xmlns:p15="http://schemas.microsoft.com/office/powerpoint/2012/main" xmlns="">
        <p15:guide id="1" orient="horz" pos="3012">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0066"/>
    <a:srgbClr val="990000"/>
    <a:srgbClr val="FFFF00"/>
    <a:srgbClr val="99CCFF"/>
    <a:srgbClr val="FFFFFF"/>
    <a:srgbClr val="FF00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55543" autoAdjust="0"/>
  </p:normalViewPr>
  <p:slideViewPr>
    <p:cSldViewPr snapToGrid="0">
      <p:cViewPr>
        <p:scale>
          <a:sx n="70" d="100"/>
          <a:sy n="70" d="100"/>
        </p:scale>
        <p:origin x="-892" y="-48"/>
      </p:cViewPr>
      <p:guideLst>
        <p:guide orient="horz" pos="3360"/>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notesViewPr>
    <p:cSldViewPr snapToGrid="0">
      <p:cViewPr>
        <p:scale>
          <a:sx n="75" d="100"/>
          <a:sy n="75" d="100"/>
        </p:scale>
        <p:origin x="-3888" y="-288"/>
      </p:cViewPr>
      <p:guideLst>
        <p:guide orient="horz" pos="3012"/>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70238"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17763" name="Rectangle 3"/>
          <p:cNvSpPr>
            <a:spLocks noGrp="1" noChangeArrowheads="1"/>
          </p:cNvSpPr>
          <p:nvPr>
            <p:ph type="dt" sz="quarter" idx="1"/>
          </p:nvPr>
        </p:nvSpPr>
        <p:spPr bwMode="auto">
          <a:xfrm>
            <a:off x="4144963" y="0"/>
            <a:ext cx="3170237"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dirty="0"/>
          </a:p>
        </p:txBody>
      </p:sp>
      <p:sp>
        <p:nvSpPr>
          <p:cNvPr id="117764" name="Rectangle 4"/>
          <p:cNvSpPr>
            <a:spLocks noGrp="1" noChangeArrowheads="1"/>
          </p:cNvSpPr>
          <p:nvPr>
            <p:ph type="ftr" sz="quarter" idx="2"/>
          </p:nvPr>
        </p:nvSpPr>
        <p:spPr bwMode="auto">
          <a:xfrm>
            <a:off x="0" y="9147175"/>
            <a:ext cx="3170238"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17765" name="Rectangle 5"/>
          <p:cNvSpPr>
            <a:spLocks noGrp="1" noChangeArrowheads="1"/>
          </p:cNvSpPr>
          <p:nvPr>
            <p:ph type="sldNum" sz="quarter" idx="3"/>
          </p:nvPr>
        </p:nvSpPr>
        <p:spPr bwMode="auto">
          <a:xfrm>
            <a:off x="4144963" y="9147175"/>
            <a:ext cx="3170237"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imes New Roman" pitchFamily="18" charset="0"/>
              </a:defRPr>
            </a:lvl1pPr>
          </a:lstStyle>
          <a:p>
            <a:fld id="{125913A1-FE40-4FA7-BF10-0388CE34CAFE}" type="slidenum">
              <a:rPr lang="en-US" altLang="en-US"/>
              <a:pPr/>
              <a:t>‹#›</a:t>
            </a:fld>
            <a:endParaRPr lang="en-US" altLang="en-US" dirty="0"/>
          </a:p>
        </p:txBody>
      </p:sp>
    </p:spTree>
    <p:extLst>
      <p:ext uri="{BB962C8B-B14F-4D97-AF65-F5344CB8AC3E}">
        <p14:creationId xmlns:p14="http://schemas.microsoft.com/office/powerpoint/2010/main" xmlns="" val="2706928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3"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atin typeface="Times New Roman" pitchFamily="18" charset="0"/>
              </a:defRPr>
            </a:lvl1pPr>
          </a:lstStyle>
          <a:p>
            <a:fld id="{C4075589-B869-4CE0-9EB9-94C62029FCB2}" type="slidenum">
              <a:rPr lang="en-US" altLang="en-US"/>
              <a:pPr/>
              <a:t>‹#›</a:t>
            </a:fld>
            <a:endParaRPr lang="en-US" altLang="en-US" dirty="0"/>
          </a:p>
        </p:txBody>
      </p:sp>
    </p:spTree>
    <p:extLst>
      <p:ext uri="{BB962C8B-B14F-4D97-AF65-F5344CB8AC3E}">
        <p14:creationId xmlns:p14="http://schemas.microsoft.com/office/powerpoint/2010/main" xmlns="" val="2928288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96E57731-3A1E-40FC-91D4-C2405BADB4A9}" type="slidenum">
              <a:rPr lang="en-US" altLang="en-US">
                <a:latin typeface="Times New Roman" pitchFamily="18" charset="0"/>
              </a:rPr>
              <a:pPr/>
              <a:t>1</a:t>
            </a:fld>
            <a:endParaRPr lang="en-US" altLang="en-US" dirty="0">
              <a:latin typeface="Times New Roman" pitchFamily="18" charset="0"/>
            </a:endParaRPr>
          </a:p>
        </p:txBody>
      </p:sp>
      <p:sp>
        <p:nvSpPr>
          <p:cNvPr id="7171" name="Rectangle 2"/>
          <p:cNvSpPr>
            <a:spLocks noGrp="1" noRot="1" noChangeAspect="1" noChangeArrowheads="1" noTextEdit="1"/>
          </p:cNvSpPr>
          <p:nvPr>
            <p:ph type="sldImg"/>
          </p:nvPr>
        </p:nvSpPr>
        <p:spPr>
          <a:xfrm>
            <a:off x="1257300" y="715963"/>
            <a:ext cx="4802188" cy="3602037"/>
          </a:xfrm>
          <a:ln/>
        </p:spPr>
      </p:sp>
      <p:sp>
        <p:nvSpPr>
          <p:cNvPr id="7172"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a:p>
            <a:pPr>
              <a:buFontTx/>
              <a:buChar char="•"/>
            </a:pPr>
            <a:endParaRPr lang="en-US" altLang="en-US" dirty="0"/>
          </a:p>
        </p:txBody>
      </p:sp>
      <p:sp>
        <p:nvSpPr>
          <p:cNvPr id="23555"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25603"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27651"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BC030594-5CDE-4094-BCF1-8E48FCFC3044}" type="slidenum">
              <a:rPr lang="en-US" altLang="en-US">
                <a:latin typeface="Times New Roman" pitchFamily="18" charset="0"/>
              </a:rPr>
              <a:pPr/>
              <a:t>13</a:t>
            </a:fld>
            <a:endParaRPr lang="en-US" altLang="en-US" dirty="0">
              <a:latin typeface="Times New Roman" pitchFamily="18" charset="0"/>
            </a:endParaRPr>
          </a:p>
        </p:txBody>
      </p:sp>
      <p:sp>
        <p:nvSpPr>
          <p:cNvPr id="29699" name="Rectangle 2"/>
          <p:cNvSpPr>
            <a:spLocks noGrp="1" noRot="1" noChangeAspect="1" noChangeArrowheads="1" noTextEdit="1"/>
          </p:cNvSpPr>
          <p:nvPr>
            <p:ph type="sldImg"/>
          </p:nvPr>
        </p:nvSpPr>
        <p:spPr>
          <a:xfrm>
            <a:off x="1257300" y="715963"/>
            <a:ext cx="4802188" cy="3602037"/>
          </a:xfrm>
          <a:ln/>
        </p:spPr>
      </p:sp>
      <p:sp>
        <p:nvSpPr>
          <p:cNvPr id="29700"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1747"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1025525" y="4586288"/>
            <a:ext cx="5365750" cy="43211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017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0179"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t>
            </a:r>
            <a:endParaRPr lang="en-US" altLang="en-US" dirty="0"/>
          </a:p>
        </p:txBody>
      </p:sp>
      <p:sp>
        <p:nvSpPr>
          <p:cNvPr id="52227"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4275"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6323"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p:txBody>
      </p:sp>
      <p:sp>
        <p:nvSpPr>
          <p:cNvPr id="58371"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58457F53-1490-4301-871A-F73D1D57E5AF}" type="slidenum">
              <a:rPr lang="en-US" altLang="en-US">
                <a:latin typeface="Times New Roman" pitchFamily="18" charset="0"/>
              </a:rPr>
              <a:pPr/>
              <a:t>25</a:t>
            </a:fld>
            <a:endParaRPr lang="en-US" altLang="en-US" dirty="0">
              <a:latin typeface="Times New Roman" pitchFamily="18" charset="0"/>
            </a:endParaRPr>
          </a:p>
        </p:txBody>
      </p:sp>
      <p:sp>
        <p:nvSpPr>
          <p:cNvPr id="60419" name="Rectangle 2"/>
          <p:cNvSpPr>
            <a:spLocks noGrp="1" noRot="1" noChangeAspect="1" noChangeArrowheads="1" noTextEdit="1"/>
          </p:cNvSpPr>
          <p:nvPr>
            <p:ph type="sldImg"/>
          </p:nvPr>
        </p:nvSpPr>
        <p:spPr>
          <a:xfrm>
            <a:off x="1257300" y="715963"/>
            <a:ext cx="4802188" cy="3602037"/>
          </a:xfrm>
          <a:ln/>
        </p:spPr>
      </p:sp>
      <p:sp>
        <p:nvSpPr>
          <p:cNvPr id="60420"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64515" name="Rectangle 3"/>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1" dirty="0"/>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68611"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a:p>
            <a:pPr>
              <a:buFontTx/>
              <a:buChar char="•"/>
            </a:pPr>
            <a:endParaRPr lang="en-US" altLang="en-US" dirty="0"/>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70659" name="Rectangle 3"/>
          <p:cNvSpPr>
            <a:spLocks noGrp="1" noRot="1" noChangeAspect="1" noChangeArrowheads="1" noTextEdit="1"/>
          </p:cNvSpPr>
          <p:nvPr>
            <p:ph type="sldImg"/>
          </p:nvPr>
        </p:nvSpPr>
        <p:spPr>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dirty="0" smtClean="0"/>
              <a:t>1.  Limited means of access/egress, May be entered, Not designed for continuous occupancy</a:t>
            </a:r>
          </a:p>
          <a:p>
            <a:pPr>
              <a:defRPr/>
            </a:pPr>
            <a:endParaRPr lang="en-US" altLang="en-US" dirty="0" smtClean="0"/>
          </a:p>
          <a:p>
            <a:pPr>
              <a:defRPr/>
            </a:pPr>
            <a:r>
              <a:rPr lang="en-US" altLang="en-US" dirty="0" smtClean="0"/>
              <a:t>2.  Cave-in, Falls, Electrical, Entrapment</a:t>
            </a:r>
          </a:p>
          <a:p>
            <a:pPr>
              <a:defRPr/>
            </a:pPr>
            <a:endParaRPr lang="en-US" altLang="en-US" dirty="0" smtClean="0"/>
          </a:p>
          <a:p>
            <a:pPr marL="228600" indent="-228600">
              <a:buFontTx/>
              <a:buAutoNum type="arabicPeriod" startAt="3"/>
              <a:defRPr/>
            </a:pPr>
            <a:r>
              <a:rPr lang="en-US" altLang="en-US" dirty="0" smtClean="0"/>
              <a:t>Approved Containers</a:t>
            </a:r>
          </a:p>
          <a:p>
            <a:pPr marL="228600" indent="-228600">
              <a:buFontTx/>
              <a:buAutoNum type="arabicPeriod" startAt="3"/>
              <a:defRPr/>
            </a:pPr>
            <a:endParaRPr lang="en-US" altLang="en-US" dirty="0" smtClean="0"/>
          </a:p>
          <a:p>
            <a:pPr marL="228600" indent="-228600">
              <a:buFontTx/>
              <a:buAutoNum type="arabicPeriod" startAt="3"/>
              <a:defRPr/>
            </a:pPr>
            <a:r>
              <a:rPr lang="en-US" altLang="en-US" dirty="0" smtClean="0"/>
              <a:t>Hot</a:t>
            </a:r>
          </a:p>
          <a:p>
            <a:pPr marL="228600" indent="-228600">
              <a:buFontTx/>
              <a:buAutoNum type="arabicPeriod" startAt="3"/>
              <a:defRPr/>
            </a:pPr>
            <a:endParaRPr lang="en-US" altLang="en-US" dirty="0" smtClean="0"/>
          </a:p>
          <a:p>
            <a:pPr marL="228600" indent="-228600">
              <a:buFontTx/>
              <a:buAutoNum type="arabicPeriod" startAt="3"/>
              <a:defRPr/>
            </a:pPr>
            <a:r>
              <a:rPr lang="en-US" altLang="en-US" dirty="0" smtClean="0"/>
              <a:t>Rescue</a:t>
            </a:r>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a:p>
            <a:pPr marL="228600" indent="-228600">
              <a:buFontTx/>
              <a:buAutoNum type="arabicPeriod" startAt="3"/>
              <a:defRPr/>
            </a:pPr>
            <a:r>
              <a:rPr lang="en-US" altLang="en-US" dirty="0" smtClean="0"/>
              <a:t>Yes.  While work is being performed in the enclosed space, the attendant is not precluded from performing other duties outside the enclosed space if these duties do not distract the attendant from monitoring employees within the space or ensuring that it is safe for employees to enter and exit the space.</a:t>
            </a:r>
          </a:p>
          <a:p>
            <a:pPr marL="228600" indent="-228600">
              <a:buFontTx/>
              <a:buAutoNum type="arabicPeriod" startAt="3"/>
              <a:defRPr/>
            </a:pPr>
            <a:endParaRPr lang="en-US" altLang="en-US" dirty="0" smtClean="0"/>
          </a:p>
          <a:p>
            <a:pPr marL="228600" indent="-228600">
              <a:buFontTx/>
              <a:buAutoNum type="arabicPeriod" startAt="3"/>
              <a:defRPr/>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p:txBody>
      </p:sp>
      <p:sp>
        <p:nvSpPr>
          <p:cNvPr id="13315"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endParaRPr lang="en-US" altLang="en-US" dirty="0"/>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1279525" y="4776788"/>
            <a:ext cx="5365750" cy="4321175"/>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ock.EXE" TargetMode="External"/><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5"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72375" y="573088"/>
            <a:ext cx="9937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7">
            <a:hlinkClick r:id="rId3" action="ppaction://hlinkfile"/>
          </p:cNvPr>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 y="76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8"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905000" y="3468688"/>
            <a:ext cx="5280025" cy="2025650"/>
          </a:xfrm>
          <a:prstGeom prst="rect">
            <a:avLst/>
          </a:prstGeom>
          <a:noFill/>
          <a:ln>
            <a:noFill/>
          </a:ln>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269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9" name="Rectangle 6"/>
          <p:cNvSpPr>
            <a:spLocks noGrp="1" noChangeArrowheads="1"/>
          </p:cNvSpPr>
          <p:nvPr>
            <p:ph type="sldNum" sz="quarter" idx="10"/>
          </p:nvPr>
        </p:nvSpPr>
        <p:spPr/>
        <p:txBody>
          <a:bodyPr/>
          <a:lstStyle>
            <a:lvl1pPr>
              <a:defRPr/>
            </a:lvl1pPr>
          </a:lstStyle>
          <a:p>
            <a:fld id="{BA7B5791-C7C8-4DBE-ABFC-75A2FE33A722}" type="slidenum">
              <a:rPr lang="en-US" altLang="en-US"/>
              <a:pPr/>
              <a:t>‹#›</a:t>
            </a:fld>
            <a:endParaRPr lang="en-US" altLang="en-US" dirty="0"/>
          </a:p>
        </p:txBody>
      </p:sp>
    </p:spTree>
    <p:extLst>
      <p:ext uri="{BB962C8B-B14F-4D97-AF65-F5344CB8AC3E}">
        <p14:creationId xmlns:p14="http://schemas.microsoft.com/office/powerpoint/2010/main" xmlns="" val="107895889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75D80BD9-1655-4DAF-B5BB-A46D66C9EC66}" type="slidenum">
              <a:rPr lang="en-US" altLang="en-US"/>
              <a:pPr/>
              <a:t>‹#›</a:t>
            </a:fld>
            <a:endParaRPr lang="en-US" altLang="en-US" dirty="0"/>
          </a:p>
        </p:txBody>
      </p:sp>
    </p:spTree>
    <p:extLst>
      <p:ext uri="{BB962C8B-B14F-4D97-AF65-F5344CB8AC3E}">
        <p14:creationId xmlns:p14="http://schemas.microsoft.com/office/powerpoint/2010/main" xmlns="" val="25943519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A690C2E1-DBA9-4B80-979B-827D6FC27602}" type="slidenum">
              <a:rPr lang="en-US" altLang="en-US"/>
              <a:pPr/>
              <a:t>‹#›</a:t>
            </a:fld>
            <a:endParaRPr lang="en-US" altLang="en-US" dirty="0"/>
          </a:p>
        </p:txBody>
      </p:sp>
    </p:spTree>
    <p:extLst>
      <p:ext uri="{BB962C8B-B14F-4D97-AF65-F5344CB8AC3E}">
        <p14:creationId xmlns:p14="http://schemas.microsoft.com/office/powerpoint/2010/main" xmlns="" val="202970858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fld id="{CE58A8F6-4C24-48AD-A4FD-2D21D229D67C}" type="slidenum">
              <a:rPr lang="en-US" altLang="en-US"/>
              <a:pPr/>
              <a:t>‹#›</a:t>
            </a:fld>
            <a:endParaRPr lang="en-US" altLang="en-US" dirty="0"/>
          </a:p>
        </p:txBody>
      </p:sp>
    </p:spTree>
    <p:extLst>
      <p:ext uri="{BB962C8B-B14F-4D97-AF65-F5344CB8AC3E}">
        <p14:creationId xmlns:p14="http://schemas.microsoft.com/office/powerpoint/2010/main" xmlns="" val="108915651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D06B950-233A-4DE3-B27E-C4F480E54F20}" type="slidenum">
              <a:rPr lang="en-US" altLang="en-US"/>
              <a:pPr/>
              <a:t>‹#›</a:t>
            </a:fld>
            <a:endParaRPr lang="en-US" altLang="en-US" dirty="0"/>
          </a:p>
        </p:txBody>
      </p:sp>
    </p:spTree>
    <p:extLst>
      <p:ext uri="{BB962C8B-B14F-4D97-AF65-F5344CB8AC3E}">
        <p14:creationId xmlns:p14="http://schemas.microsoft.com/office/powerpoint/2010/main" xmlns="" val="148117568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24B7811-A3D5-47FC-832B-72B394A9D267}" type="slidenum">
              <a:rPr lang="en-US" altLang="en-US"/>
              <a:pPr/>
              <a:t>‹#›</a:t>
            </a:fld>
            <a:endParaRPr lang="en-US" altLang="en-US" dirty="0"/>
          </a:p>
        </p:txBody>
      </p:sp>
    </p:spTree>
    <p:extLst>
      <p:ext uri="{BB962C8B-B14F-4D97-AF65-F5344CB8AC3E}">
        <p14:creationId xmlns:p14="http://schemas.microsoft.com/office/powerpoint/2010/main" xmlns="" val="318274099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fld id="{7C7A1005-37F8-4BA2-BB21-1FFEC9F4D9EC}" type="slidenum">
              <a:rPr lang="en-US" altLang="en-US"/>
              <a:pPr/>
              <a:t>‹#›</a:t>
            </a:fld>
            <a:endParaRPr lang="en-US" altLang="en-US" dirty="0"/>
          </a:p>
        </p:txBody>
      </p:sp>
    </p:spTree>
    <p:extLst>
      <p:ext uri="{BB962C8B-B14F-4D97-AF65-F5344CB8AC3E}">
        <p14:creationId xmlns:p14="http://schemas.microsoft.com/office/powerpoint/2010/main" xmlns="" val="425752594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dirty="0"/>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D29458D3-D305-407A-A551-F8F05D793E50}" type="slidenum">
              <a:rPr lang="en-US" altLang="en-US"/>
              <a:pPr/>
              <a:t>‹#›</a:t>
            </a:fld>
            <a:endParaRPr lang="en-US" altLang="en-US" dirty="0"/>
          </a:p>
        </p:txBody>
      </p:sp>
    </p:spTree>
    <p:extLst>
      <p:ext uri="{BB962C8B-B14F-4D97-AF65-F5344CB8AC3E}">
        <p14:creationId xmlns:p14="http://schemas.microsoft.com/office/powerpoint/2010/main" xmlns="" val="347225006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40005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9606B8F-7EA0-403F-81B1-BC2D519B0FC3}" type="slidenum">
              <a:rPr lang="en-US" altLang="en-US"/>
              <a:pPr/>
              <a:t>‹#›</a:t>
            </a:fld>
            <a:endParaRPr lang="en-US" altLang="en-US" dirty="0"/>
          </a:p>
        </p:txBody>
      </p:sp>
    </p:spTree>
    <p:extLst>
      <p:ext uri="{BB962C8B-B14F-4D97-AF65-F5344CB8AC3E}">
        <p14:creationId xmlns:p14="http://schemas.microsoft.com/office/powerpoint/2010/main" xmlns="" val="119683672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6BB9B01-4172-42D7-9FB7-A1C504FEDB6C}" type="slidenum">
              <a:rPr lang="en-US" altLang="en-US"/>
              <a:pPr/>
              <a:t>‹#›</a:t>
            </a:fld>
            <a:endParaRPr lang="en-US" altLang="en-US" dirty="0"/>
          </a:p>
        </p:txBody>
      </p:sp>
    </p:spTree>
    <p:extLst>
      <p:ext uri="{BB962C8B-B14F-4D97-AF65-F5344CB8AC3E}">
        <p14:creationId xmlns:p14="http://schemas.microsoft.com/office/powerpoint/2010/main" xmlns="" val="114379840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F7AEB76A-E9F5-4D01-9750-61DC9CA79123}" type="slidenum">
              <a:rPr lang="en-US" altLang="en-US"/>
              <a:pPr/>
              <a:t>‹#›</a:t>
            </a:fld>
            <a:endParaRPr lang="en-US" altLang="en-US" dirty="0"/>
          </a:p>
        </p:txBody>
      </p:sp>
    </p:spTree>
    <p:extLst>
      <p:ext uri="{BB962C8B-B14F-4D97-AF65-F5344CB8AC3E}">
        <p14:creationId xmlns:p14="http://schemas.microsoft.com/office/powerpoint/2010/main" xmlns="" val="246791047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8B58E298-3BF6-441A-BA2E-2A85BC593C23}" type="slidenum">
              <a:rPr lang="en-US" altLang="en-US"/>
              <a:pPr/>
              <a:t>‹#›</a:t>
            </a:fld>
            <a:endParaRPr lang="en-US" altLang="en-US" dirty="0"/>
          </a:p>
        </p:txBody>
      </p:sp>
    </p:spTree>
    <p:extLst>
      <p:ext uri="{BB962C8B-B14F-4D97-AF65-F5344CB8AC3E}">
        <p14:creationId xmlns:p14="http://schemas.microsoft.com/office/powerpoint/2010/main" xmlns="" val="70139211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494FACB3-F81B-4A0D-9692-024FFE8C7647}" type="slidenum">
              <a:rPr lang="en-US" altLang="en-US"/>
              <a:pPr/>
              <a:t>‹#›</a:t>
            </a:fld>
            <a:endParaRPr lang="en-US" altLang="en-US" dirty="0"/>
          </a:p>
        </p:txBody>
      </p:sp>
    </p:spTree>
    <p:extLst>
      <p:ext uri="{BB962C8B-B14F-4D97-AF65-F5344CB8AC3E}">
        <p14:creationId xmlns:p14="http://schemas.microsoft.com/office/powerpoint/2010/main" xmlns="" val="38682486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577042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B816398-F5E9-4215-B42F-FEB792079E9D}" type="slidenum">
              <a:rPr lang="en-US" altLang="en-US"/>
              <a:pPr/>
              <a:t>‹#›</a:t>
            </a:fld>
            <a:endParaRPr lang="en-US" altLang="en-US" dirty="0"/>
          </a:p>
        </p:txBody>
      </p:sp>
    </p:spTree>
    <p:extLst>
      <p:ext uri="{BB962C8B-B14F-4D97-AF65-F5344CB8AC3E}">
        <p14:creationId xmlns:p14="http://schemas.microsoft.com/office/powerpoint/2010/main" xmlns="" val="194037498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A5E8BA3-1DF6-4A77-B867-08695706671C}" type="slidenum">
              <a:rPr lang="en-US" altLang="en-US"/>
              <a:pPr/>
              <a:t>‹#›</a:t>
            </a:fld>
            <a:endParaRPr lang="en-US" altLang="en-US" dirty="0"/>
          </a:p>
        </p:txBody>
      </p:sp>
    </p:spTree>
    <p:extLst>
      <p:ext uri="{BB962C8B-B14F-4D97-AF65-F5344CB8AC3E}">
        <p14:creationId xmlns:p14="http://schemas.microsoft.com/office/powerpoint/2010/main" xmlns="" val="137063743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B9DA97A-DC83-4A48-96E0-F71FB070B421}" type="slidenum">
              <a:rPr lang="en-US" altLang="en-US"/>
              <a:pPr/>
              <a:t>‹#›</a:t>
            </a:fld>
            <a:endParaRPr lang="en-US" altLang="en-US" dirty="0"/>
          </a:p>
        </p:txBody>
      </p:sp>
    </p:spTree>
    <p:extLst>
      <p:ext uri="{BB962C8B-B14F-4D97-AF65-F5344CB8AC3E}">
        <p14:creationId xmlns:p14="http://schemas.microsoft.com/office/powerpoint/2010/main" xmlns="" val="39621362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Clock.EXE"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1034"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pic>
        <p:nvPicPr>
          <p:cNvPr id="1029" name="Picture 10"/>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11"/>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4038600" y="6400800"/>
            <a:ext cx="129540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2">
            <a:hlinkClick r:id="rId21" action="ppaction://hlinkfile"/>
          </p:cNvPr>
          <p:cNvPicPr>
            <a:picLocks noChangeAspect="1" noChangeArrowheads="1"/>
          </p:cNvPicPr>
          <p:nvPr userDrawn="1"/>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6200" y="76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fld id="{153E62D9-EE35-4AB7-B0CA-DE277B30F95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476" r:id="rId1"/>
    <p:sldLayoutId id="2147484461" r:id="rId2"/>
    <p:sldLayoutId id="2147484462" r:id="rId3"/>
    <p:sldLayoutId id="2147484463" r:id="rId4"/>
    <p:sldLayoutId id="2147484464" r:id="rId5"/>
    <p:sldLayoutId id="2147484477" r:id="rId6"/>
    <p:sldLayoutId id="2147484465" r:id="rId7"/>
    <p:sldLayoutId id="2147484466" r:id="rId8"/>
    <p:sldLayoutId id="2147484467" r:id="rId9"/>
    <p:sldLayoutId id="2147484468" r:id="rId10"/>
    <p:sldLayoutId id="2147484469" r:id="rId11"/>
    <p:sldLayoutId id="2147484470" r:id="rId12"/>
    <p:sldLayoutId id="2147484471" r:id="rId13"/>
    <p:sldLayoutId id="2147484472" r:id="rId14"/>
    <p:sldLayoutId id="2147484473" r:id="rId15"/>
    <p:sldLayoutId id="2147484474" r:id="rId16"/>
    <p:sldLayoutId id="2147484475" r:id="rId17"/>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Guidance/Confined-Enclosed%20Space/Slide%2016.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uidance/Confined-Enclosed%20Space/Slide%206.pp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48CE1C72-1C32-41B0-B531-415A4CB1B2E1}" type="slidenum">
              <a:rPr lang="en-US" altLang="en-US" sz="1400"/>
              <a:pPr>
                <a:spcBef>
                  <a:spcPct val="0"/>
                </a:spcBef>
                <a:buClrTx/>
                <a:buSzTx/>
                <a:buFontTx/>
                <a:buNone/>
              </a:pPr>
              <a:t>1</a:t>
            </a:fld>
            <a:endParaRPr lang="en-US" altLang="en-US" sz="1400" dirty="0"/>
          </a:p>
        </p:txBody>
      </p:sp>
      <p:sp>
        <p:nvSpPr>
          <p:cNvPr id="6147" name="Rectangle 2056"/>
          <p:cNvSpPr>
            <a:spLocks noGrp="1" noChangeArrowheads="1"/>
          </p:cNvSpPr>
          <p:nvPr>
            <p:ph type="ctrTitle"/>
          </p:nvPr>
        </p:nvSpPr>
        <p:spPr>
          <a:xfrm>
            <a:off x="368490" y="857249"/>
            <a:ext cx="8311486" cy="2377269"/>
          </a:xfrm>
        </p:spPr>
        <p:txBody>
          <a:bodyPr/>
          <a:lstStyle/>
          <a:p>
            <a:pPr eaLnBrk="1" hangingPunct="1"/>
            <a:r>
              <a:rPr lang="en-US" altLang="en-US" i="0" dirty="0" smtClean="0"/>
              <a:t>Confined/Enclosed Spaces</a:t>
            </a:r>
            <a:r>
              <a:rPr lang="en-US" altLang="en-US" i="0" dirty="0"/>
              <a:t/>
            </a:r>
            <a:br>
              <a:rPr lang="en-US" altLang="en-US" i="0" dirty="0"/>
            </a:br>
            <a:r>
              <a:rPr lang="en-US" altLang="en-US" sz="2800" i="0" dirty="0"/>
              <a:t>Continuing Education</a:t>
            </a:r>
            <a:br>
              <a:rPr lang="en-US" altLang="en-US" sz="2800" i="0" dirty="0"/>
            </a:br>
            <a:r>
              <a:rPr lang="en-US" altLang="en-US" sz="2000" i="0" dirty="0" smtClean="0"/>
              <a:t>Fourth </a:t>
            </a:r>
            <a:r>
              <a:rPr lang="en-US" altLang="en-US" sz="2000" i="0" dirty="0"/>
              <a:t>Quarter </a:t>
            </a:r>
            <a:r>
              <a:rPr lang="en-US" altLang="en-US" sz="2000" i="0" dirty="0" smtClean="0"/>
              <a:t>2017</a:t>
            </a:r>
            <a:endParaRPr lang="en-US" altLang="en-US" sz="2000" i="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noFill/>
        </p:spPr>
        <p:txBody>
          <a:bodyPr lIns="90488" tIns="44450" rIns="90488" bIns="44450"/>
          <a:lstStyle/>
          <a:p>
            <a:pPr eaLnBrk="1" hangingPunct="1"/>
            <a:r>
              <a:rPr lang="en-US" altLang="en-US" dirty="0" smtClean="0"/>
              <a:t>Applicable Standards</a:t>
            </a:r>
            <a:endParaRPr lang="en-US" altLang="en-US" dirty="0"/>
          </a:p>
        </p:txBody>
      </p:sp>
      <p:sp>
        <p:nvSpPr>
          <p:cNvPr id="22531" name="Rectangle 3"/>
          <p:cNvSpPr>
            <a:spLocks noGrp="1" noChangeArrowheads="1"/>
          </p:cNvSpPr>
          <p:nvPr>
            <p:ph type="body" idx="1"/>
          </p:nvPr>
        </p:nvSpPr>
        <p:spPr>
          <a:xfrm>
            <a:off x="436563" y="1905000"/>
            <a:ext cx="7983537" cy="4038600"/>
          </a:xfrm>
          <a:noFill/>
        </p:spPr>
        <p:txBody>
          <a:bodyPr lIns="90488" tIns="44450" rIns="90488" bIns="44450"/>
          <a:lstStyle/>
          <a:p>
            <a:pPr eaLnBrk="1" hangingPunct="1">
              <a:spcAft>
                <a:spcPts val="600"/>
              </a:spcAft>
            </a:pPr>
            <a:r>
              <a:rPr lang="en-US" altLang="en-US" sz="3200" dirty="0"/>
              <a:t>Enclosed spaces are regulated under </a:t>
            </a:r>
            <a:r>
              <a:rPr lang="en-US" altLang="en-US" sz="3200" dirty="0" smtClean="0"/>
              <a:t>both the </a:t>
            </a:r>
            <a:r>
              <a:rPr lang="en-US" altLang="en-US" sz="3200" dirty="0"/>
              <a:t>OSHA Construction and General Industry Standards </a:t>
            </a:r>
            <a:r>
              <a:rPr lang="en-US" altLang="en-US" sz="3200" dirty="0" smtClean="0"/>
              <a:t>§1926.953 </a:t>
            </a:r>
            <a:r>
              <a:rPr lang="en-US" altLang="en-US" sz="3200" dirty="0"/>
              <a:t>and </a:t>
            </a:r>
            <a:r>
              <a:rPr lang="en-US" altLang="en-US" sz="3200" dirty="0" smtClean="0"/>
              <a:t>§1910.269</a:t>
            </a:r>
            <a:endParaRPr lang="en-US" altLang="en-US" sz="3200" dirty="0"/>
          </a:p>
          <a:p>
            <a:pPr eaLnBrk="1" hangingPunct="1">
              <a:spcAft>
                <a:spcPts val="600"/>
              </a:spcAft>
            </a:pPr>
            <a:r>
              <a:rPr lang="en-US" altLang="en-US" sz="3200" dirty="0"/>
              <a:t>Confined Spaces and Permit Required Confined Spaces are regulated under the OSHA General Industry Standard </a:t>
            </a:r>
            <a:r>
              <a:rPr lang="en-US" altLang="en-US" sz="3200" dirty="0" smtClean="0"/>
              <a:t>§1910.146</a:t>
            </a:r>
            <a:endParaRPr lang="en-US" altLang="en-US" sz="3200" dirty="0"/>
          </a:p>
          <a:p>
            <a:pPr lvl="1" eaLnBrk="1" hangingPunct="1">
              <a:buFontTx/>
              <a:buNone/>
            </a:pPr>
            <a:r>
              <a:rPr lang="en-US" altLang="en-US" sz="2000" dirty="0"/>
              <a:t>		</a:t>
            </a:r>
          </a:p>
        </p:txBody>
      </p:sp>
      <p:sp>
        <p:nvSpPr>
          <p:cNvPr id="2253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11C4099-163C-4115-A71E-E2227B6B77A1}" type="slidenum">
              <a:rPr lang="en-US" altLang="en-US" sz="1200">
                <a:solidFill>
                  <a:srgbClr val="C00000"/>
                </a:solidFill>
              </a:rPr>
              <a:pPr>
                <a:spcBef>
                  <a:spcPct val="0"/>
                </a:spcBef>
                <a:buClrTx/>
                <a:buSzTx/>
                <a:buFontTx/>
                <a:buNone/>
              </a:pPr>
              <a:t>10</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a:spLocks noGrp="1" noChangeArrowheads="1"/>
          </p:cNvSpPr>
          <p:nvPr>
            <p:ph type="title"/>
          </p:nvPr>
        </p:nvSpPr>
        <p:spPr/>
        <p:txBody>
          <a:bodyPr/>
          <a:lstStyle/>
          <a:p>
            <a:pPr eaLnBrk="1" hangingPunct="1"/>
            <a:r>
              <a:rPr lang="en-US" altLang="en-US" dirty="0"/>
              <a:t>Similarity</a:t>
            </a:r>
          </a:p>
        </p:txBody>
      </p:sp>
      <p:sp>
        <p:nvSpPr>
          <p:cNvPr id="24579" name="Rectangle 6"/>
          <p:cNvSpPr>
            <a:spLocks noGrp="1" noChangeArrowheads="1"/>
          </p:cNvSpPr>
          <p:nvPr>
            <p:ph type="body" sz="half" idx="1"/>
          </p:nvPr>
        </p:nvSpPr>
        <p:spPr>
          <a:xfrm>
            <a:off x="355600" y="1828800"/>
            <a:ext cx="4216400" cy="4257675"/>
          </a:xfrm>
        </p:spPr>
        <p:txBody>
          <a:bodyPr/>
          <a:lstStyle/>
          <a:p>
            <a:pPr eaLnBrk="1" hangingPunct="1"/>
            <a:r>
              <a:rPr lang="en-US" altLang="en-US" sz="2800" dirty="0"/>
              <a:t>Pre-Job Briefing</a:t>
            </a:r>
          </a:p>
          <a:p>
            <a:pPr eaLnBrk="1" hangingPunct="1"/>
            <a:r>
              <a:rPr lang="en-US" altLang="en-US" sz="2800" dirty="0"/>
              <a:t>Discussion Topics</a:t>
            </a:r>
          </a:p>
          <a:p>
            <a:pPr lvl="1" eaLnBrk="1" hangingPunct="1"/>
            <a:r>
              <a:rPr lang="en-US" altLang="en-US" sz="2400" dirty="0"/>
              <a:t>Space type</a:t>
            </a:r>
          </a:p>
          <a:p>
            <a:pPr lvl="1" eaLnBrk="1" hangingPunct="1"/>
            <a:r>
              <a:rPr lang="en-US" altLang="en-US" sz="2400" dirty="0"/>
              <a:t>Hazards</a:t>
            </a:r>
          </a:p>
          <a:p>
            <a:pPr lvl="1" eaLnBrk="1" hangingPunct="1"/>
            <a:r>
              <a:rPr lang="en-US" altLang="en-US" sz="2400" dirty="0"/>
              <a:t>Testing</a:t>
            </a:r>
          </a:p>
          <a:p>
            <a:pPr lvl="1" eaLnBrk="1" hangingPunct="1"/>
            <a:r>
              <a:rPr lang="en-US" altLang="en-US" sz="2400" dirty="0"/>
              <a:t>Cover removal</a:t>
            </a:r>
          </a:p>
          <a:p>
            <a:pPr lvl="1" eaLnBrk="1" hangingPunct="1"/>
            <a:r>
              <a:rPr lang="en-US" altLang="en-US" sz="2400" dirty="0"/>
              <a:t>Fall protection</a:t>
            </a:r>
          </a:p>
          <a:p>
            <a:pPr lvl="1" eaLnBrk="1" hangingPunct="1"/>
            <a:r>
              <a:rPr lang="en-US" altLang="en-US" sz="2400" dirty="0"/>
              <a:t>Rescue</a:t>
            </a:r>
          </a:p>
          <a:p>
            <a:pPr lvl="1" eaLnBrk="1" hangingPunct="1"/>
            <a:r>
              <a:rPr lang="en-US" altLang="en-US" sz="2400" dirty="0"/>
              <a:t>Emergency response </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2B510197-C7FA-445C-AE5F-5ACBC21EA6EF}" type="slidenum">
              <a:rPr lang="en-US" altLang="en-US" sz="1200">
                <a:solidFill>
                  <a:srgbClr val="C00000"/>
                </a:solidFill>
              </a:rPr>
              <a:pPr>
                <a:spcBef>
                  <a:spcPct val="0"/>
                </a:spcBef>
                <a:buClrTx/>
                <a:buSzTx/>
                <a:buFontTx/>
                <a:buNone/>
              </a:pPr>
              <a:t>11</a:t>
            </a:fld>
            <a:endParaRPr lang="en-US" altLang="en-US" sz="1200" dirty="0">
              <a:solidFill>
                <a:srgbClr val="C00000"/>
              </a:solidFill>
            </a:endParaRPr>
          </a:p>
        </p:txBody>
      </p:sp>
      <p:pic>
        <p:nvPicPr>
          <p:cNvPr id="166913"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0239" y="2289269"/>
            <a:ext cx="3944203" cy="2910528"/>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noFill/>
        </p:spPr>
        <p:txBody>
          <a:bodyPr lIns="90488" tIns="44450" rIns="90488" bIns="44450"/>
          <a:lstStyle/>
          <a:p>
            <a:pPr eaLnBrk="1" hangingPunct="1"/>
            <a:r>
              <a:rPr lang="en-US" altLang="en-US" dirty="0"/>
              <a:t>Similarity</a:t>
            </a:r>
          </a:p>
        </p:txBody>
      </p:sp>
      <p:sp>
        <p:nvSpPr>
          <p:cNvPr id="26627" name="Rectangle 3"/>
          <p:cNvSpPr>
            <a:spLocks noGrp="1" noChangeArrowheads="1"/>
          </p:cNvSpPr>
          <p:nvPr>
            <p:ph type="body" idx="1"/>
          </p:nvPr>
        </p:nvSpPr>
        <p:spPr>
          <a:xfrm>
            <a:off x="558800" y="1905000"/>
            <a:ext cx="4708525" cy="4038600"/>
          </a:xfrm>
          <a:noFill/>
        </p:spPr>
        <p:txBody>
          <a:bodyPr lIns="90488" tIns="44450" rIns="90488" bIns="44450"/>
          <a:lstStyle/>
          <a:p>
            <a:pPr eaLnBrk="1" hangingPunct="1"/>
            <a:r>
              <a:rPr lang="en-US" altLang="en-US" dirty="0"/>
              <a:t>All employees required to enter or serve as an attendant</a:t>
            </a:r>
          </a:p>
          <a:p>
            <a:pPr lvl="1" eaLnBrk="1" hangingPunct="1"/>
            <a:r>
              <a:rPr lang="en-US" altLang="en-US" dirty="0"/>
              <a:t>Hazards of entry</a:t>
            </a:r>
          </a:p>
          <a:p>
            <a:pPr lvl="1" eaLnBrk="1" hangingPunct="1"/>
            <a:r>
              <a:rPr lang="en-US" altLang="en-US" dirty="0"/>
              <a:t>Entry Procedures</a:t>
            </a:r>
          </a:p>
          <a:p>
            <a:pPr lvl="1" eaLnBrk="1" hangingPunct="1"/>
            <a:r>
              <a:rPr lang="en-US" altLang="en-US" dirty="0"/>
              <a:t>Rescue Procedures</a:t>
            </a:r>
            <a:endParaRPr lang="en-US" altLang="en-US" dirty="0">
              <a:solidFill>
                <a:schemeClr val="tx2"/>
              </a:solidFill>
            </a:endParaRP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4B680482-2A66-46A9-AF7F-EA260EE2B719}" type="slidenum">
              <a:rPr lang="en-US" altLang="en-US" sz="1200">
                <a:solidFill>
                  <a:srgbClr val="C00000"/>
                </a:solidFill>
              </a:rPr>
              <a:pPr>
                <a:spcBef>
                  <a:spcPct val="0"/>
                </a:spcBef>
                <a:buClrTx/>
                <a:buSzTx/>
                <a:buFontTx/>
                <a:buNone/>
              </a:pPr>
              <a:t>12</a:t>
            </a:fld>
            <a:endParaRPr lang="en-US" altLang="en-US" sz="1200" dirty="0">
              <a:solidFill>
                <a:srgbClr val="C00000"/>
              </a:solidFill>
            </a:endParaRPr>
          </a:p>
        </p:txBody>
      </p:sp>
      <p:pic>
        <p:nvPicPr>
          <p:cNvPr id="26629" name="Picture 2">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0650" y="2319338"/>
            <a:ext cx="3498850" cy="2662237"/>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1C2937AF-8D18-4040-B121-2EC6F77BA3ED}" type="slidenum">
              <a:rPr lang="en-US" altLang="en-US" sz="1200"/>
              <a:pPr>
                <a:spcBef>
                  <a:spcPct val="0"/>
                </a:spcBef>
                <a:buClrTx/>
                <a:buSzTx/>
                <a:buFontTx/>
                <a:buNone/>
              </a:pPr>
              <a:t>13</a:t>
            </a:fld>
            <a:endParaRPr lang="en-US" altLang="en-US" sz="1200" dirty="0"/>
          </a:p>
        </p:txBody>
      </p:sp>
      <p:sp>
        <p:nvSpPr>
          <p:cNvPr id="28675" name="Rectangle 2056"/>
          <p:cNvSpPr>
            <a:spLocks noGrp="1" noChangeArrowheads="1"/>
          </p:cNvSpPr>
          <p:nvPr>
            <p:ph type="ctrTitle"/>
          </p:nvPr>
        </p:nvSpPr>
        <p:spPr/>
        <p:txBody>
          <a:bodyPr/>
          <a:lstStyle/>
          <a:p>
            <a:pPr eaLnBrk="1" hangingPunct="1"/>
            <a:r>
              <a:rPr lang="en-US" altLang="en-US" dirty="0"/>
              <a:t>Permit </a:t>
            </a:r>
            <a:r>
              <a:rPr lang="en-US" altLang="en-US" dirty="0" smtClean="0"/>
              <a:t>Required </a:t>
            </a:r>
            <a:br>
              <a:rPr lang="en-US" altLang="en-US" dirty="0" smtClean="0"/>
            </a:br>
            <a:r>
              <a:rPr lang="en-US" altLang="en-US" dirty="0" smtClean="0"/>
              <a:t>Confined </a:t>
            </a:r>
            <a:r>
              <a:rPr lang="en-US" altLang="en-US" dirty="0"/>
              <a:t>Spaces</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026"/>
          <p:cNvSpPr>
            <a:spLocks noGrp="1" noChangeArrowheads="1"/>
          </p:cNvSpPr>
          <p:nvPr>
            <p:ph type="title"/>
          </p:nvPr>
        </p:nvSpPr>
        <p:spPr>
          <a:noFill/>
        </p:spPr>
        <p:txBody>
          <a:bodyPr lIns="90488" tIns="44450" rIns="90488" bIns="44450"/>
          <a:lstStyle/>
          <a:p>
            <a:pPr eaLnBrk="1" hangingPunct="1"/>
            <a:r>
              <a:rPr lang="en-US" altLang="en-US" dirty="0"/>
              <a:t>Written </a:t>
            </a:r>
            <a:r>
              <a:rPr lang="en-US" altLang="en-US" dirty="0" smtClean="0"/>
              <a:t>Program Required</a:t>
            </a:r>
            <a:endParaRPr lang="en-US" altLang="en-US" dirty="0"/>
          </a:p>
        </p:txBody>
      </p:sp>
      <p:sp>
        <p:nvSpPr>
          <p:cNvPr id="30723" name="Rectangle 1027"/>
          <p:cNvSpPr>
            <a:spLocks noGrp="1" noChangeArrowheads="1"/>
          </p:cNvSpPr>
          <p:nvPr>
            <p:ph type="body" idx="1"/>
          </p:nvPr>
        </p:nvSpPr>
        <p:spPr>
          <a:noFill/>
        </p:spPr>
        <p:txBody>
          <a:bodyPr lIns="90488" tIns="44450" rIns="90488" bIns="44450"/>
          <a:lstStyle/>
          <a:p>
            <a:pPr eaLnBrk="1" hangingPunct="1"/>
            <a:r>
              <a:rPr lang="en-US" altLang="en-US" dirty="0" smtClean="0"/>
              <a:t>Permit process</a:t>
            </a:r>
            <a:endParaRPr lang="en-US" altLang="en-US" dirty="0"/>
          </a:p>
          <a:p>
            <a:pPr eaLnBrk="1" hangingPunct="1"/>
            <a:r>
              <a:rPr lang="en-US" altLang="en-US" dirty="0"/>
              <a:t>Testing</a:t>
            </a:r>
          </a:p>
          <a:p>
            <a:pPr eaLnBrk="1" hangingPunct="1"/>
            <a:r>
              <a:rPr lang="en-US" altLang="en-US" dirty="0"/>
              <a:t>Ventilation</a:t>
            </a:r>
          </a:p>
          <a:p>
            <a:pPr eaLnBrk="1" hangingPunct="1"/>
            <a:r>
              <a:rPr lang="en-US" altLang="en-US" dirty="0"/>
              <a:t>Equipment</a:t>
            </a:r>
          </a:p>
          <a:p>
            <a:pPr eaLnBrk="1" hangingPunct="1"/>
            <a:r>
              <a:rPr lang="en-US" altLang="en-US" dirty="0"/>
              <a:t>Fire</a:t>
            </a:r>
          </a:p>
          <a:p>
            <a:pPr eaLnBrk="1" hangingPunct="1"/>
            <a:r>
              <a:rPr lang="en-US" altLang="en-US" dirty="0"/>
              <a:t>Attendant</a:t>
            </a:r>
          </a:p>
          <a:p>
            <a:pPr eaLnBrk="1" hangingPunct="1"/>
            <a:r>
              <a:rPr lang="en-US" altLang="en-US" dirty="0"/>
              <a:t>Emergency plan</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D1A12105-1096-4330-A880-289D19271103}" type="slidenum">
              <a:rPr lang="en-US" altLang="en-US" sz="1200">
                <a:solidFill>
                  <a:srgbClr val="C00000"/>
                </a:solidFill>
              </a:rPr>
              <a:pPr>
                <a:spcBef>
                  <a:spcPct val="0"/>
                </a:spcBef>
                <a:buClrTx/>
                <a:buSzTx/>
                <a:buFontTx/>
                <a:buNone/>
              </a:pPr>
              <a:t>14</a:t>
            </a:fld>
            <a:endParaRPr lang="en-US" altLang="en-US" sz="1200" dirty="0">
              <a:solidFill>
                <a:srgbClr val="C00000"/>
              </a:solidFill>
            </a:endParaRPr>
          </a:p>
        </p:txBody>
      </p:sp>
      <p:pic>
        <p:nvPicPr>
          <p:cNvPr id="307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1113" y="2483893"/>
            <a:ext cx="3592295" cy="2715904"/>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5"/>
          <p:cNvSpPr>
            <a:spLocks noGrp="1" noChangeArrowheads="1"/>
          </p:cNvSpPr>
          <p:nvPr>
            <p:ph type="title"/>
          </p:nvPr>
        </p:nvSpPr>
        <p:spPr/>
        <p:txBody>
          <a:bodyPr/>
          <a:lstStyle/>
          <a:p>
            <a:pPr eaLnBrk="1" hangingPunct="1"/>
            <a:r>
              <a:rPr lang="en-US" altLang="en-US" dirty="0"/>
              <a:t>Employer Responsibilities</a:t>
            </a:r>
          </a:p>
        </p:txBody>
      </p:sp>
      <p:sp>
        <p:nvSpPr>
          <p:cNvPr id="34819" name="Rectangle 6"/>
          <p:cNvSpPr>
            <a:spLocks noGrp="1" noChangeArrowheads="1"/>
          </p:cNvSpPr>
          <p:nvPr>
            <p:ph type="body" idx="1"/>
          </p:nvPr>
        </p:nvSpPr>
        <p:spPr>
          <a:xfrm>
            <a:off x="504967" y="1897063"/>
            <a:ext cx="7997683" cy="4106862"/>
          </a:xfrm>
        </p:spPr>
        <p:txBody>
          <a:bodyPr/>
          <a:lstStyle/>
          <a:p>
            <a:pPr eaLnBrk="1" hangingPunct="1">
              <a:lnSpc>
                <a:spcPct val="80000"/>
              </a:lnSpc>
              <a:spcBef>
                <a:spcPts val="1200"/>
              </a:spcBef>
              <a:spcAft>
                <a:spcPts val="600"/>
              </a:spcAft>
            </a:pPr>
            <a:r>
              <a:rPr lang="en-US" altLang="en-US" sz="2400" dirty="0"/>
              <a:t>The employer shall verify that the space is safe for entry and that the pre-entry measures have been taken</a:t>
            </a:r>
          </a:p>
          <a:p>
            <a:pPr lvl="1" eaLnBrk="1" hangingPunct="1">
              <a:lnSpc>
                <a:spcPct val="80000"/>
              </a:lnSpc>
              <a:spcBef>
                <a:spcPts val="1200"/>
              </a:spcBef>
              <a:spcAft>
                <a:spcPts val="600"/>
              </a:spcAft>
            </a:pPr>
            <a:r>
              <a:rPr lang="en-US" altLang="en-US" sz="2400" dirty="0"/>
              <a:t>Through a written certification that contains the:</a:t>
            </a:r>
          </a:p>
          <a:p>
            <a:pPr lvl="2" eaLnBrk="1" hangingPunct="1">
              <a:lnSpc>
                <a:spcPct val="80000"/>
              </a:lnSpc>
              <a:spcBef>
                <a:spcPts val="600"/>
              </a:spcBef>
              <a:spcAft>
                <a:spcPts val="600"/>
              </a:spcAft>
              <a:buSzPct val="75000"/>
              <a:buFont typeface="Wingdings" pitchFamily="2" charset="2"/>
              <a:buChar char="ü"/>
            </a:pPr>
            <a:r>
              <a:rPr lang="en-US" altLang="en-US" sz="2000" dirty="0"/>
              <a:t>Date</a:t>
            </a:r>
          </a:p>
          <a:p>
            <a:pPr lvl="2" eaLnBrk="1" hangingPunct="1">
              <a:lnSpc>
                <a:spcPct val="80000"/>
              </a:lnSpc>
              <a:spcBef>
                <a:spcPts val="600"/>
              </a:spcBef>
              <a:spcAft>
                <a:spcPts val="600"/>
              </a:spcAft>
              <a:buSzPct val="75000"/>
              <a:buFont typeface="Wingdings" pitchFamily="2" charset="2"/>
              <a:buChar char="ü"/>
            </a:pPr>
            <a:r>
              <a:rPr lang="en-US" altLang="en-US" sz="2000" dirty="0"/>
              <a:t>Location of the space</a:t>
            </a:r>
          </a:p>
          <a:p>
            <a:pPr lvl="2" eaLnBrk="1" hangingPunct="1">
              <a:lnSpc>
                <a:spcPct val="80000"/>
              </a:lnSpc>
              <a:spcBef>
                <a:spcPts val="600"/>
              </a:spcBef>
              <a:spcAft>
                <a:spcPts val="600"/>
              </a:spcAft>
              <a:buSzPct val="75000"/>
              <a:buFont typeface="Wingdings" pitchFamily="2" charset="2"/>
              <a:buChar char="ü"/>
            </a:pPr>
            <a:r>
              <a:rPr lang="en-US" altLang="en-US" sz="2000" dirty="0"/>
              <a:t>Signature of the person providing the certification. </a:t>
            </a:r>
          </a:p>
          <a:p>
            <a:pPr lvl="2" eaLnBrk="1" hangingPunct="1">
              <a:lnSpc>
                <a:spcPct val="80000"/>
              </a:lnSpc>
              <a:spcBef>
                <a:spcPts val="600"/>
              </a:spcBef>
              <a:spcAft>
                <a:spcPts val="600"/>
              </a:spcAft>
              <a:buSzPct val="75000"/>
              <a:buFont typeface="Wingdings" pitchFamily="2" charset="2"/>
              <a:buChar char="ü"/>
            </a:pPr>
            <a:r>
              <a:rPr lang="en-US" altLang="en-US" sz="2000" dirty="0"/>
              <a:t>The certification shall be made before entry </a:t>
            </a:r>
          </a:p>
          <a:p>
            <a:pPr lvl="2" eaLnBrk="1" hangingPunct="1">
              <a:lnSpc>
                <a:spcPct val="80000"/>
              </a:lnSpc>
              <a:spcBef>
                <a:spcPts val="600"/>
              </a:spcBef>
              <a:spcAft>
                <a:spcPts val="600"/>
              </a:spcAft>
              <a:buSzPct val="75000"/>
              <a:buFont typeface="Wingdings" pitchFamily="2" charset="2"/>
              <a:buChar char="ü"/>
            </a:pPr>
            <a:r>
              <a:rPr lang="en-US" altLang="en-US" sz="2000" dirty="0"/>
              <a:t>Shall be made available to each employee entering the space or to that employee's authorized representative</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EA057C9-5AB6-44E1-B98E-517F14EC5A09}" type="slidenum">
              <a:rPr lang="en-US" altLang="en-US" sz="1200">
                <a:solidFill>
                  <a:srgbClr val="C00000"/>
                </a:solidFill>
              </a:rPr>
              <a:pPr>
                <a:spcBef>
                  <a:spcPct val="0"/>
                </a:spcBef>
                <a:buClrTx/>
                <a:buSzTx/>
                <a:buFontTx/>
                <a:buNone/>
              </a:pPr>
              <a:t>15</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p:cNvSpPr>
            <a:spLocks noGrp="1" noChangeArrowheads="1"/>
          </p:cNvSpPr>
          <p:nvPr>
            <p:ph type="title"/>
          </p:nvPr>
        </p:nvSpPr>
        <p:spPr/>
        <p:txBody>
          <a:bodyPr/>
          <a:lstStyle/>
          <a:p>
            <a:pPr eaLnBrk="1" hangingPunct="1"/>
            <a:r>
              <a:rPr lang="en-US" altLang="en-US" dirty="0"/>
              <a:t>Entry Supervisor</a:t>
            </a:r>
          </a:p>
        </p:txBody>
      </p:sp>
      <p:sp>
        <p:nvSpPr>
          <p:cNvPr id="36867" name="Rectangle 6"/>
          <p:cNvSpPr>
            <a:spLocks noGrp="1" noChangeArrowheads="1"/>
          </p:cNvSpPr>
          <p:nvPr>
            <p:ph type="body" idx="1"/>
          </p:nvPr>
        </p:nvSpPr>
        <p:spPr>
          <a:xfrm>
            <a:off x="477837" y="1882775"/>
            <a:ext cx="4263599" cy="4230688"/>
          </a:xfrm>
        </p:spPr>
        <p:txBody>
          <a:bodyPr/>
          <a:lstStyle/>
          <a:p>
            <a:pPr eaLnBrk="1" hangingPunct="1">
              <a:lnSpc>
                <a:spcPct val="80000"/>
              </a:lnSpc>
              <a:spcBef>
                <a:spcPts val="1200"/>
              </a:spcBef>
              <a:spcAft>
                <a:spcPts val="600"/>
              </a:spcAft>
            </a:pPr>
            <a:r>
              <a:rPr lang="en-US" altLang="en-US" sz="2400" dirty="0"/>
              <a:t>Responsible for determining if acceptable entry conditions are present when entry is planned</a:t>
            </a:r>
          </a:p>
          <a:p>
            <a:pPr eaLnBrk="1" hangingPunct="1">
              <a:lnSpc>
                <a:spcPct val="80000"/>
              </a:lnSpc>
              <a:spcBef>
                <a:spcPts val="1200"/>
              </a:spcBef>
              <a:spcAft>
                <a:spcPts val="600"/>
              </a:spcAft>
            </a:pPr>
            <a:r>
              <a:rPr lang="en-US" altLang="en-US" sz="2400" dirty="0"/>
              <a:t>Verifies rescue is available</a:t>
            </a:r>
          </a:p>
          <a:p>
            <a:pPr eaLnBrk="1" hangingPunct="1">
              <a:lnSpc>
                <a:spcPct val="80000"/>
              </a:lnSpc>
              <a:spcBef>
                <a:spcPts val="1200"/>
              </a:spcBef>
              <a:spcAft>
                <a:spcPts val="600"/>
              </a:spcAft>
            </a:pPr>
            <a:r>
              <a:rPr lang="en-US" altLang="en-US" sz="2400" dirty="0"/>
              <a:t>Authorizes entry &amp; removes unauthorized individuals</a:t>
            </a:r>
          </a:p>
          <a:p>
            <a:pPr eaLnBrk="1" hangingPunct="1">
              <a:lnSpc>
                <a:spcPct val="80000"/>
              </a:lnSpc>
              <a:spcBef>
                <a:spcPts val="1200"/>
              </a:spcBef>
              <a:spcAft>
                <a:spcPts val="600"/>
              </a:spcAft>
            </a:pPr>
            <a:r>
              <a:rPr lang="en-US" altLang="en-US" sz="2400" dirty="0"/>
              <a:t>Overseeing entry operations and terminating entry as required</a:t>
            </a: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F05C96F1-AA44-4967-8B31-10EDA013C62A}" type="slidenum">
              <a:rPr lang="en-US" altLang="en-US" sz="1200">
                <a:solidFill>
                  <a:srgbClr val="C00000"/>
                </a:solidFill>
              </a:rPr>
              <a:pPr>
                <a:spcBef>
                  <a:spcPct val="0"/>
                </a:spcBef>
                <a:buClrTx/>
                <a:buSzTx/>
                <a:buFontTx/>
                <a:buNone/>
              </a:pPr>
              <a:t>16</a:t>
            </a:fld>
            <a:endParaRPr lang="en-US" altLang="en-US" sz="1200" dirty="0">
              <a:solidFill>
                <a:srgbClr val="C00000"/>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505" y="2442049"/>
            <a:ext cx="3944937" cy="290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5"/>
          <p:cNvSpPr>
            <a:spLocks noGrp="1" noChangeArrowheads="1"/>
          </p:cNvSpPr>
          <p:nvPr>
            <p:ph type="title"/>
          </p:nvPr>
        </p:nvSpPr>
        <p:spPr/>
        <p:txBody>
          <a:bodyPr/>
          <a:lstStyle/>
          <a:p>
            <a:pPr eaLnBrk="1" hangingPunct="1"/>
            <a:r>
              <a:rPr lang="en-US" altLang="en-US" dirty="0"/>
              <a:t>Testing</a:t>
            </a:r>
          </a:p>
        </p:txBody>
      </p:sp>
      <p:sp>
        <p:nvSpPr>
          <p:cNvPr id="38915" name="Rectangle 6"/>
          <p:cNvSpPr>
            <a:spLocks noGrp="1" noChangeArrowheads="1"/>
          </p:cNvSpPr>
          <p:nvPr>
            <p:ph type="body" idx="1"/>
          </p:nvPr>
        </p:nvSpPr>
        <p:spPr>
          <a:xfrm>
            <a:off x="490538" y="1905000"/>
            <a:ext cx="5391150" cy="4038600"/>
          </a:xfrm>
        </p:spPr>
        <p:txBody>
          <a:bodyPr/>
          <a:lstStyle/>
          <a:p>
            <a:pPr eaLnBrk="1" hangingPunct="1"/>
            <a:r>
              <a:rPr lang="en-US" altLang="en-US" dirty="0"/>
              <a:t>If space fails</a:t>
            </a:r>
          </a:p>
          <a:p>
            <a:pPr lvl="1" eaLnBrk="1" hangingPunct="1"/>
            <a:r>
              <a:rPr lang="en-US" altLang="en-US" dirty="0"/>
              <a:t>Report to Entry Supervisor</a:t>
            </a:r>
          </a:p>
          <a:p>
            <a:pPr lvl="1" eaLnBrk="1" hangingPunct="1"/>
            <a:r>
              <a:rPr lang="en-US" altLang="en-US" dirty="0"/>
              <a:t>Post appropriate warning</a:t>
            </a:r>
          </a:p>
          <a:p>
            <a:pPr lvl="1" eaLnBrk="1" hangingPunct="1"/>
            <a:r>
              <a:rPr lang="en-US" altLang="en-US" dirty="0"/>
              <a:t>Ventilate if appropriate</a:t>
            </a:r>
          </a:p>
          <a:p>
            <a:pPr eaLnBrk="1" hangingPunct="1"/>
            <a:r>
              <a:rPr lang="en-US" altLang="en-US" sz="2800" dirty="0" smtClean="0"/>
              <a:t>If </a:t>
            </a:r>
            <a:r>
              <a:rPr lang="en-US" altLang="en-US" sz="2800" dirty="0"/>
              <a:t>space fails while </a:t>
            </a:r>
            <a:r>
              <a:rPr lang="en-US" altLang="en-US" sz="2800" dirty="0" smtClean="0"/>
              <a:t>occupied</a:t>
            </a:r>
            <a:r>
              <a:rPr lang="en-US" altLang="en-US" sz="2800" dirty="0"/>
              <a:t>, immediately remove entrants </a:t>
            </a: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1B396B5A-FE0F-4D1A-A02C-84563AFE8A99}" type="slidenum">
              <a:rPr lang="en-US" altLang="en-US" sz="1200">
                <a:solidFill>
                  <a:srgbClr val="C00000"/>
                </a:solidFill>
              </a:rPr>
              <a:pPr>
                <a:spcBef>
                  <a:spcPct val="0"/>
                </a:spcBef>
                <a:buClrTx/>
                <a:buSzTx/>
                <a:buFontTx/>
                <a:buNone/>
              </a:pPr>
              <a:t>17</a:t>
            </a:fld>
            <a:endParaRPr lang="en-US" altLang="en-US" sz="1200" dirty="0">
              <a:solidFill>
                <a:srgbClr val="C00000"/>
              </a:solidFill>
            </a:endParaRPr>
          </a:p>
        </p:txBody>
      </p:sp>
      <p:pic>
        <p:nvPicPr>
          <p:cNvPr id="129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5833" y="1910828"/>
            <a:ext cx="2787215" cy="3807583"/>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noFill/>
        </p:spPr>
        <p:txBody>
          <a:bodyPr lIns="90488" tIns="44450" rIns="90488" bIns="44450"/>
          <a:lstStyle/>
          <a:p>
            <a:pPr eaLnBrk="1" hangingPunct="1"/>
            <a:r>
              <a:rPr lang="en-US" altLang="en-US" dirty="0"/>
              <a:t>Hazards</a:t>
            </a:r>
          </a:p>
        </p:txBody>
      </p:sp>
      <p:sp>
        <p:nvSpPr>
          <p:cNvPr id="18435" name="Rectangle 3"/>
          <p:cNvSpPr>
            <a:spLocks noGrp="1" noChangeArrowheads="1"/>
          </p:cNvSpPr>
          <p:nvPr>
            <p:ph type="body" idx="1"/>
          </p:nvPr>
        </p:nvSpPr>
        <p:spPr>
          <a:xfrm>
            <a:off x="761999" y="1815152"/>
            <a:ext cx="6034586" cy="4128448"/>
          </a:xfrm>
          <a:noFill/>
        </p:spPr>
        <p:txBody>
          <a:bodyPr lIns="90488" tIns="44450" rIns="90488" bIns="44450"/>
          <a:lstStyle/>
          <a:p>
            <a:pPr eaLnBrk="1" hangingPunct="1"/>
            <a:r>
              <a:rPr lang="en-US" altLang="en-US" sz="2800" dirty="0"/>
              <a:t>Oxygen </a:t>
            </a:r>
            <a:r>
              <a:rPr lang="en-US" altLang="en-US" sz="2800" dirty="0" smtClean="0"/>
              <a:t>Deficient</a:t>
            </a:r>
          </a:p>
          <a:p>
            <a:pPr lvl="2" eaLnBrk="1" hangingPunct="1"/>
            <a:r>
              <a:rPr lang="en-US" altLang="en-US" sz="2000" dirty="0" smtClean="0"/>
              <a:t>Less than19.5%</a:t>
            </a:r>
          </a:p>
          <a:p>
            <a:pPr eaLnBrk="1" hangingPunct="1"/>
            <a:r>
              <a:rPr lang="en-US" altLang="en-US" sz="2800" dirty="0" smtClean="0"/>
              <a:t>Oxygen Enriched</a:t>
            </a:r>
          </a:p>
          <a:p>
            <a:pPr lvl="2" eaLnBrk="1" hangingPunct="1"/>
            <a:r>
              <a:rPr lang="en-US" altLang="en-US" sz="2000" dirty="0" smtClean="0"/>
              <a:t>Greater than 23.5%</a:t>
            </a:r>
            <a:endParaRPr lang="en-US" altLang="en-US" sz="2000" dirty="0"/>
          </a:p>
          <a:p>
            <a:pPr eaLnBrk="1" hangingPunct="1"/>
            <a:r>
              <a:rPr lang="en-US" altLang="en-US" sz="2800" dirty="0" smtClean="0"/>
              <a:t>Flammability</a:t>
            </a:r>
          </a:p>
          <a:p>
            <a:pPr lvl="2" eaLnBrk="1" hangingPunct="1"/>
            <a:r>
              <a:rPr lang="en-US" altLang="en-US" sz="2000" dirty="0" smtClean="0"/>
              <a:t>Upper Flammable Limit</a:t>
            </a:r>
            <a:endParaRPr lang="en-US" altLang="en-US" sz="2000" dirty="0"/>
          </a:p>
          <a:p>
            <a:pPr eaLnBrk="1" hangingPunct="1"/>
            <a:r>
              <a:rPr lang="en-US" altLang="en-US" sz="2800" dirty="0"/>
              <a:t>Toxic C</a:t>
            </a:r>
            <a:r>
              <a:rPr lang="en-US" altLang="en-US" sz="2800" dirty="0" smtClean="0"/>
              <a:t>ontaminants</a:t>
            </a:r>
          </a:p>
          <a:p>
            <a:pPr lvl="2" eaLnBrk="1" hangingPunct="1"/>
            <a:r>
              <a:rPr lang="en-US" altLang="en-US" sz="2000" dirty="0" smtClean="0"/>
              <a:t>Hydrogen Sulfide, Carbon Monoxide</a:t>
            </a:r>
            <a:endParaRPr lang="en-US" altLang="en-US" sz="2000" dirty="0"/>
          </a:p>
          <a:p>
            <a:pPr eaLnBrk="1" hangingPunct="1"/>
            <a:r>
              <a:rPr lang="en-US" altLang="en-US" sz="2800" dirty="0"/>
              <a:t>Physical H</a:t>
            </a:r>
            <a:r>
              <a:rPr lang="en-US" altLang="en-US" sz="2800" dirty="0" smtClean="0"/>
              <a:t>azards</a:t>
            </a:r>
          </a:p>
          <a:p>
            <a:pPr lvl="2" eaLnBrk="1" hangingPunct="1"/>
            <a:r>
              <a:rPr lang="en-US" altLang="en-US" sz="2000" dirty="0" smtClean="0"/>
              <a:t>Cave-in, Falls, Electrical</a:t>
            </a:r>
            <a:endParaRPr lang="en-US" altLang="en-US" sz="2000" dirty="0"/>
          </a:p>
          <a:p>
            <a:pPr eaLnBrk="1" hangingPunct="1"/>
            <a:endParaRPr lang="en-US" altLang="en-US" sz="2800" dirty="0"/>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8437E30A-7916-4054-BED0-72A57CAEEDB2}" type="slidenum">
              <a:rPr lang="en-US" altLang="en-US" sz="1200">
                <a:solidFill>
                  <a:srgbClr val="C00000"/>
                </a:solidFill>
              </a:rPr>
              <a:pPr>
                <a:spcBef>
                  <a:spcPct val="0"/>
                </a:spcBef>
                <a:buClrTx/>
                <a:buSzTx/>
                <a:buFontTx/>
                <a:buNone/>
              </a:pPr>
              <a:t>18</a:t>
            </a:fld>
            <a:endParaRPr lang="en-US" altLang="en-US" sz="1200" dirty="0">
              <a:solidFill>
                <a:srgbClr val="C00000"/>
              </a:solidFill>
            </a:endParaRPr>
          </a:p>
        </p:txBody>
      </p:sp>
      <p:pic>
        <p:nvPicPr>
          <p:cNvPr id="4096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2854" y="2644065"/>
            <a:ext cx="2855346" cy="1941584"/>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40965"/>
                                        </p:tgtEl>
                                        <p:attrNameLst>
                                          <p:attrName>style.visibility</p:attrName>
                                        </p:attrNameLst>
                                      </p:cBhvr>
                                      <p:to>
                                        <p:strVal val="visible"/>
                                      </p:to>
                                    </p:set>
                                    <p:animEffect transition="in" filter="fade">
                                      <p:cBhvr>
                                        <p:cTn id="46"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4"/>
          <p:cNvSpPr>
            <a:spLocks noGrp="1" noChangeArrowheads="1"/>
          </p:cNvSpPr>
          <p:nvPr>
            <p:ph type="title"/>
          </p:nvPr>
        </p:nvSpPr>
        <p:spPr>
          <a:xfrm>
            <a:off x="762000" y="509588"/>
            <a:ext cx="7696200" cy="1143000"/>
          </a:xfrm>
        </p:spPr>
        <p:txBody>
          <a:bodyPr/>
          <a:lstStyle/>
          <a:p>
            <a:pPr eaLnBrk="1" hangingPunct="1"/>
            <a:r>
              <a:rPr lang="en-US" altLang="en-US" dirty="0"/>
              <a:t>Ventilation</a:t>
            </a:r>
          </a:p>
        </p:txBody>
      </p:sp>
      <p:sp>
        <p:nvSpPr>
          <p:cNvPr id="49155" name="Rectangle 5"/>
          <p:cNvSpPr>
            <a:spLocks noGrp="1" noChangeArrowheads="1"/>
          </p:cNvSpPr>
          <p:nvPr>
            <p:ph type="body" idx="1"/>
          </p:nvPr>
        </p:nvSpPr>
        <p:spPr>
          <a:xfrm>
            <a:off x="762000" y="1900238"/>
            <a:ext cx="4694238" cy="4063834"/>
          </a:xfrm>
        </p:spPr>
        <p:txBody>
          <a:bodyPr/>
          <a:lstStyle/>
          <a:p>
            <a:pPr eaLnBrk="1" hangingPunct="1"/>
            <a:r>
              <a:rPr lang="en-US" altLang="en-US" sz="3200" dirty="0"/>
              <a:t>When sufficient ventilation cannot be obtained without blocking the means of egress</a:t>
            </a:r>
          </a:p>
          <a:p>
            <a:pPr lvl="1" eaLnBrk="1" hangingPunct="1"/>
            <a:r>
              <a:rPr lang="en-US" altLang="en-US" sz="2800" dirty="0"/>
              <a:t>Employees inside </a:t>
            </a:r>
            <a:r>
              <a:rPr lang="en-US" altLang="en-US" sz="2800" dirty="0" smtClean="0"/>
              <a:t>are protected </a:t>
            </a:r>
            <a:r>
              <a:rPr lang="en-US" altLang="en-US" sz="2800" dirty="0"/>
              <a:t>by air line respirators</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4EB9DEE-509C-4610-A44E-A668ABEC70A5}" type="slidenum">
              <a:rPr lang="en-US" altLang="en-US" sz="1200">
                <a:solidFill>
                  <a:srgbClr val="C00000"/>
                </a:solidFill>
              </a:rPr>
              <a:pPr>
                <a:spcBef>
                  <a:spcPct val="0"/>
                </a:spcBef>
                <a:buClrTx/>
                <a:buSzTx/>
                <a:buFontTx/>
                <a:buNone/>
              </a:pPr>
              <a:t>19</a:t>
            </a:fld>
            <a:endParaRPr lang="en-US" altLang="en-US" sz="1200" dirty="0">
              <a:solidFill>
                <a:srgbClr val="C00000"/>
              </a:solidFill>
            </a:endParaRPr>
          </a:p>
        </p:txBody>
      </p:sp>
      <p:pic>
        <p:nvPicPr>
          <p:cNvPr id="4915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22126" y="1765299"/>
            <a:ext cx="4121624" cy="4075943"/>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dirty="0"/>
              <a:t>Objectives</a:t>
            </a:r>
          </a:p>
        </p:txBody>
      </p:sp>
      <p:sp>
        <p:nvSpPr>
          <p:cNvPr id="4099" name="Rectangle 3"/>
          <p:cNvSpPr>
            <a:spLocks noGrp="1" noChangeArrowheads="1"/>
          </p:cNvSpPr>
          <p:nvPr>
            <p:ph idx="1"/>
          </p:nvPr>
        </p:nvSpPr>
        <p:spPr>
          <a:xfrm>
            <a:off x="573088" y="1828800"/>
            <a:ext cx="8147050" cy="4114800"/>
          </a:xfrm>
        </p:spPr>
        <p:txBody>
          <a:bodyPr/>
          <a:lstStyle/>
          <a:p>
            <a:pPr marL="0" indent="0" eaLnBrk="1" hangingPunct="1">
              <a:buFont typeface="Wingdings" pitchFamily="2" charset="2"/>
              <a:buNone/>
              <a:defRPr/>
            </a:pPr>
            <a:r>
              <a:rPr lang="en-US" altLang="en-US" dirty="0"/>
              <a:t>Upon completion of this </a:t>
            </a:r>
            <a:r>
              <a:rPr lang="en-US" altLang="en-US" dirty="0" smtClean="0"/>
              <a:t>review you </a:t>
            </a:r>
            <a:r>
              <a:rPr lang="en-US" altLang="en-US" dirty="0"/>
              <a:t>should be able to:</a:t>
            </a:r>
          </a:p>
          <a:p>
            <a:pPr marL="677863" indent="-446088" eaLnBrk="1" hangingPunct="1">
              <a:buClrTx/>
              <a:buSzPct val="100000"/>
              <a:buFont typeface="Wingdings" pitchFamily="2" charset="2"/>
              <a:buChar char="þ"/>
              <a:defRPr/>
            </a:pPr>
            <a:r>
              <a:rPr lang="en-US" altLang="en-US" sz="2400" dirty="0"/>
              <a:t>Define an enclosed space, a confined space, and a permit required confined space</a:t>
            </a:r>
          </a:p>
          <a:p>
            <a:pPr marL="677863" indent="-446088" eaLnBrk="1" hangingPunct="1">
              <a:buClrTx/>
              <a:buSzPct val="100000"/>
              <a:buFont typeface="Wingdings" pitchFamily="2" charset="2"/>
              <a:buChar char="þ"/>
              <a:defRPr/>
            </a:pPr>
            <a:r>
              <a:rPr lang="en-US" altLang="en-US" sz="2200" dirty="0"/>
              <a:t>Explain pre-entry requirements</a:t>
            </a:r>
          </a:p>
          <a:p>
            <a:pPr marL="677863" indent="-446088" eaLnBrk="1" hangingPunct="1">
              <a:buClrTx/>
              <a:buSzPct val="100000"/>
              <a:buFont typeface="Wingdings" pitchFamily="2" charset="2"/>
              <a:buChar char="þ"/>
              <a:defRPr/>
            </a:pPr>
            <a:r>
              <a:rPr lang="en-US" altLang="en-US" sz="2200" dirty="0"/>
              <a:t>Explain training requirements</a:t>
            </a:r>
          </a:p>
          <a:p>
            <a:pPr marL="677863" indent="-446088" eaLnBrk="1" hangingPunct="1">
              <a:buClrTx/>
              <a:buSzPct val="100000"/>
              <a:buFont typeface="Wingdings" pitchFamily="2" charset="2"/>
              <a:buChar char="þ"/>
              <a:defRPr/>
            </a:pPr>
            <a:r>
              <a:rPr lang="en-US" altLang="en-US" sz="2200" dirty="0"/>
              <a:t>Explain rescue requirements</a:t>
            </a:r>
          </a:p>
          <a:p>
            <a:pPr marL="677863" indent="-446088" eaLnBrk="1" hangingPunct="1">
              <a:buClrTx/>
              <a:buSzPct val="100000"/>
              <a:buFont typeface="Wingdings" pitchFamily="2" charset="2"/>
              <a:buChar char="þ"/>
              <a:defRPr/>
            </a:pPr>
            <a:r>
              <a:rPr lang="en-US" altLang="en-US" sz="2200" dirty="0"/>
              <a:t>Explain the role of the, Qualified Person, Attendant, &amp; Entry Supervisor</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6FB8E889-20BE-46A8-AA72-E273F4B138DC}" type="slidenum">
              <a:rPr lang="en-US" altLang="en-US" sz="1200">
                <a:solidFill>
                  <a:srgbClr val="C00000"/>
                </a:solidFill>
              </a:rPr>
              <a:pPr>
                <a:spcBef>
                  <a:spcPct val="0"/>
                </a:spcBef>
                <a:buClrTx/>
                <a:buSzTx/>
                <a:buFontTx/>
                <a:buNone/>
              </a:pPr>
              <a:t>2</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4"/>
          <p:cNvSpPr>
            <a:spLocks noGrp="1" noChangeArrowheads="1"/>
          </p:cNvSpPr>
          <p:nvPr>
            <p:ph type="title"/>
          </p:nvPr>
        </p:nvSpPr>
        <p:spPr>
          <a:xfrm>
            <a:off x="762000" y="509588"/>
            <a:ext cx="7696200" cy="1143000"/>
          </a:xfrm>
        </p:spPr>
        <p:txBody>
          <a:bodyPr/>
          <a:lstStyle/>
          <a:p>
            <a:pPr eaLnBrk="1" hangingPunct="1"/>
            <a:r>
              <a:rPr lang="en-US" altLang="en-US" dirty="0" smtClean="0"/>
              <a:t>Lighting</a:t>
            </a:r>
            <a:endParaRPr lang="en-US" altLang="en-US" dirty="0"/>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4EB9DEE-509C-4610-A44E-A668ABEC70A5}" type="slidenum">
              <a:rPr lang="en-US" altLang="en-US" sz="1200">
                <a:solidFill>
                  <a:srgbClr val="C00000"/>
                </a:solidFill>
              </a:rPr>
              <a:pPr>
                <a:spcBef>
                  <a:spcPct val="0"/>
                </a:spcBef>
                <a:buClrTx/>
                <a:buSzTx/>
                <a:buFontTx/>
                <a:buNone/>
              </a:pPr>
              <a:t>20</a:t>
            </a:fld>
            <a:endParaRPr lang="en-US" altLang="en-US" sz="1200" dirty="0">
              <a:solidFill>
                <a:srgbClr val="C00000"/>
              </a:solidFill>
            </a:endParaRPr>
          </a:p>
        </p:txBody>
      </p:sp>
      <p:sp>
        <p:nvSpPr>
          <p:cNvPr id="2" name="Content Placeholder 1"/>
          <p:cNvSpPr>
            <a:spLocks noGrp="1"/>
          </p:cNvSpPr>
          <p:nvPr>
            <p:ph idx="1"/>
          </p:nvPr>
        </p:nvSpPr>
        <p:spPr>
          <a:xfrm>
            <a:off x="410391" y="1905000"/>
            <a:ext cx="4598338" cy="4038600"/>
          </a:xfrm>
        </p:spPr>
        <p:txBody>
          <a:bodyPr/>
          <a:lstStyle/>
          <a:p>
            <a:r>
              <a:rPr lang="en-US" sz="2400" dirty="0"/>
              <a:t>Lighting equipment must enable employees to see well enough to work safely and to exit the space quickly in an emergency</a:t>
            </a:r>
          </a:p>
          <a:p>
            <a:r>
              <a:rPr lang="en-US" sz="2400" dirty="0" smtClean="0"/>
              <a:t>Meets </a:t>
            </a:r>
            <a:r>
              <a:rPr lang="en-US" sz="2400" dirty="0"/>
              <a:t>requirements for hazardous atmospheres where necessary</a:t>
            </a:r>
          </a:p>
          <a:p>
            <a:r>
              <a:rPr lang="en-US" sz="2400" dirty="0"/>
              <a:t>12 volt in wet and/or other conductive locations, or GFCI</a:t>
            </a:r>
          </a:p>
          <a:p>
            <a:endParaRPr lang="en-US"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49924" y="2197290"/>
            <a:ext cx="4394075" cy="3384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530469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4"/>
          <p:cNvSpPr>
            <a:spLocks noGrp="1" noChangeArrowheads="1"/>
          </p:cNvSpPr>
          <p:nvPr>
            <p:ph type="title"/>
          </p:nvPr>
        </p:nvSpPr>
        <p:spPr/>
        <p:txBody>
          <a:bodyPr/>
          <a:lstStyle/>
          <a:p>
            <a:pPr eaLnBrk="1" hangingPunct="1"/>
            <a:r>
              <a:rPr lang="en-US" altLang="en-US" dirty="0"/>
              <a:t>Welding &amp; Cutting</a:t>
            </a:r>
          </a:p>
        </p:txBody>
      </p:sp>
      <p:sp>
        <p:nvSpPr>
          <p:cNvPr id="30723" name="Rectangle 5"/>
          <p:cNvSpPr>
            <a:spLocks noGrp="1" noChangeArrowheads="1"/>
          </p:cNvSpPr>
          <p:nvPr>
            <p:ph sz="half" idx="1"/>
          </p:nvPr>
        </p:nvSpPr>
        <p:spPr>
          <a:xfrm>
            <a:off x="504825" y="1905000"/>
            <a:ext cx="4162425" cy="3498850"/>
          </a:xfrm>
        </p:spPr>
        <p:txBody>
          <a:bodyPr/>
          <a:lstStyle/>
          <a:p>
            <a:pPr eaLnBrk="1" hangingPunct="1">
              <a:spcBef>
                <a:spcPts val="1200"/>
              </a:spcBef>
              <a:spcAft>
                <a:spcPts val="600"/>
              </a:spcAft>
            </a:pPr>
            <a:r>
              <a:rPr lang="en-US" altLang="en-US" dirty="0"/>
              <a:t>Do not take cylinders containing oxygen, acetylene, or other fuel gas into confined spaces</a:t>
            </a:r>
          </a:p>
          <a:p>
            <a:pPr eaLnBrk="1" hangingPunct="1">
              <a:spcBef>
                <a:spcPts val="1200"/>
              </a:spcBef>
              <a:spcAft>
                <a:spcPts val="600"/>
              </a:spcAft>
            </a:pPr>
            <a:r>
              <a:rPr lang="en-US" altLang="en-US" dirty="0"/>
              <a:t>Remove hoses immediately when disconnected</a:t>
            </a:r>
          </a:p>
          <a:p>
            <a:pPr eaLnBrk="1" hangingPunct="1">
              <a:spcBef>
                <a:spcPts val="1200"/>
              </a:spcBef>
              <a:spcAft>
                <a:spcPts val="600"/>
              </a:spcAft>
            </a:pPr>
            <a:endParaRPr lang="en-US" altLang="en-US" sz="2400" dirty="0"/>
          </a:p>
        </p:txBody>
      </p:sp>
      <p:sp>
        <p:nvSpPr>
          <p:cNvPr id="2" name="Content Placeholder 1"/>
          <p:cNvSpPr>
            <a:spLocks noGrp="1"/>
          </p:cNvSpPr>
          <p:nvPr>
            <p:ph sz="half" idx="2"/>
          </p:nvPr>
        </p:nvSpPr>
        <p:spPr>
          <a:xfrm>
            <a:off x="4686300" y="1905000"/>
            <a:ext cx="3938588" cy="4032250"/>
          </a:xfrm>
        </p:spPr>
        <p:txBody>
          <a:bodyPr/>
          <a:lstStyle/>
          <a:p>
            <a:r>
              <a:rPr lang="en-US" altLang="en-US" dirty="0"/>
              <a:t>Positively shut off gas supply if the torch is not in use or left unattended</a:t>
            </a:r>
          </a:p>
          <a:p>
            <a:r>
              <a:rPr lang="en-US" altLang="en-US" dirty="0"/>
              <a:t>Remove torch and hose from the space</a:t>
            </a:r>
          </a:p>
          <a:p>
            <a:pPr lvl="1">
              <a:spcBef>
                <a:spcPts val="600"/>
              </a:spcBef>
              <a:spcAft>
                <a:spcPts val="600"/>
              </a:spcAft>
              <a:buSzPct val="75000"/>
              <a:buFont typeface="Wingdings" pitchFamily="2" charset="2"/>
              <a:buChar char="ü"/>
            </a:pPr>
            <a:r>
              <a:rPr lang="en-US" altLang="en-US" dirty="0"/>
              <a:t>Shift Change</a:t>
            </a:r>
          </a:p>
          <a:p>
            <a:pPr lvl="1">
              <a:spcBef>
                <a:spcPts val="600"/>
              </a:spcBef>
              <a:spcAft>
                <a:spcPts val="600"/>
              </a:spcAft>
              <a:buSzPct val="75000"/>
              <a:buFont typeface="Wingdings" pitchFamily="2" charset="2"/>
              <a:buChar char="ü"/>
            </a:pPr>
            <a:r>
              <a:rPr lang="en-US" altLang="en-US" dirty="0"/>
              <a:t>Overnight</a:t>
            </a:r>
          </a:p>
        </p:txBody>
      </p:sp>
      <p:sp>
        <p:nvSpPr>
          <p:cNvPr id="5120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6A64EDB4-6F6A-4D7D-B378-FFF3230D5C8E}" type="slidenum">
              <a:rPr lang="en-US" altLang="en-US" sz="1200">
                <a:solidFill>
                  <a:srgbClr val="C00000"/>
                </a:solidFill>
              </a:rPr>
              <a:pPr>
                <a:spcBef>
                  <a:spcPct val="0"/>
                </a:spcBef>
                <a:buClrTx/>
                <a:buSzTx/>
                <a:buFontTx/>
                <a:buNone/>
              </a:pPr>
              <a:t>21</a:t>
            </a:fld>
            <a:endParaRPr lang="en-US" altLang="en-US" sz="1200" dirty="0">
              <a:solidFill>
                <a:srgbClr val="C00000"/>
              </a:solidFill>
            </a:endParaRPr>
          </a:p>
        </p:txBody>
      </p:sp>
      <p:sp>
        <p:nvSpPr>
          <p:cNvPr id="51206"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fld id="{3EE7092F-AB8F-4C16-8375-33C2E4E2C932}" type="slidenum">
              <a:rPr lang="en-US" altLang="en-US" sz="1200">
                <a:solidFill>
                  <a:srgbClr val="C00000"/>
                </a:solidFill>
              </a:rPr>
              <a:pPr algn="ctr" eaLnBrk="1" hangingPunct="1">
                <a:spcBef>
                  <a:spcPct val="0"/>
                </a:spcBef>
                <a:buClrTx/>
                <a:buSzTx/>
                <a:buFontTx/>
                <a:buNone/>
              </a:pPr>
              <a:t>21</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4"/>
          <p:cNvSpPr>
            <a:spLocks noGrp="1" noChangeArrowheads="1"/>
          </p:cNvSpPr>
          <p:nvPr>
            <p:ph type="title"/>
          </p:nvPr>
        </p:nvSpPr>
        <p:spPr/>
        <p:txBody>
          <a:bodyPr/>
          <a:lstStyle/>
          <a:p>
            <a:pPr eaLnBrk="1" hangingPunct="1"/>
            <a:r>
              <a:rPr lang="en-US" altLang="en-US" dirty="0"/>
              <a:t>Flammable Liquids</a:t>
            </a:r>
          </a:p>
        </p:txBody>
      </p:sp>
      <p:sp>
        <p:nvSpPr>
          <p:cNvPr id="53251" name="Rectangle 5"/>
          <p:cNvSpPr>
            <a:spLocks noGrp="1" noChangeArrowheads="1"/>
          </p:cNvSpPr>
          <p:nvPr>
            <p:ph type="body" idx="1"/>
          </p:nvPr>
        </p:nvSpPr>
        <p:spPr>
          <a:xfrm>
            <a:off x="436562" y="1905000"/>
            <a:ext cx="6421438" cy="4038600"/>
          </a:xfrm>
        </p:spPr>
        <p:txBody>
          <a:bodyPr/>
          <a:lstStyle/>
          <a:p>
            <a:pPr eaLnBrk="1" hangingPunct="1">
              <a:spcBef>
                <a:spcPts val="1200"/>
              </a:spcBef>
              <a:spcAft>
                <a:spcPts val="600"/>
              </a:spcAft>
            </a:pPr>
            <a:r>
              <a:rPr lang="en-US" altLang="en-US" sz="2800" dirty="0"/>
              <a:t>Stored in approved </a:t>
            </a:r>
            <a:r>
              <a:rPr lang="en-US" altLang="en-US" sz="2800" dirty="0" smtClean="0"/>
              <a:t>container</a:t>
            </a:r>
            <a:endParaRPr lang="en-US" altLang="en-US" sz="2800" dirty="0"/>
          </a:p>
          <a:p>
            <a:pPr eaLnBrk="1" hangingPunct="1">
              <a:spcBef>
                <a:spcPts val="1200"/>
              </a:spcBef>
              <a:spcAft>
                <a:spcPts val="600"/>
              </a:spcAft>
            </a:pPr>
            <a:r>
              <a:rPr lang="en-US" altLang="en-US" sz="2800" u="sng" dirty="0" smtClean="0"/>
              <a:t>Quantity </a:t>
            </a:r>
            <a:r>
              <a:rPr lang="en-US" altLang="en-US" sz="2800" u="sng" dirty="0"/>
              <a:t>necessary for single shift</a:t>
            </a:r>
          </a:p>
          <a:p>
            <a:pPr eaLnBrk="1" hangingPunct="1">
              <a:spcBef>
                <a:spcPts val="1200"/>
              </a:spcBef>
              <a:spcAft>
                <a:spcPts val="600"/>
              </a:spcAft>
            </a:pPr>
            <a:r>
              <a:rPr lang="en-US" altLang="en-US" sz="2800" dirty="0"/>
              <a:t>Properly rated fire extinguisher immediately available</a:t>
            </a:r>
          </a:p>
          <a:p>
            <a:pPr eaLnBrk="1" hangingPunct="1">
              <a:spcBef>
                <a:spcPts val="1200"/>
              </a:spcBef>
              <a:spcAft>
                <a:spcPts val="600"/>
              </a:spcAft>
            </a:pPr>
            <a:r>
              <a:rPr lang="en-US" altLang="en-US" sz="2800" dirty="0"/>
              <a:t>Post a fire watch after welding, burning, heating</a:t>
            </a:r>
          </a:p>
          <a:p>
            <a:pPr eaLnBrk="1" hangingPunct="1">
              <a:spcBef>
                <a:spcPts val="1200"/>
              </a:spcBef>
              <a:spcAft>
                <a:spcPts val="600"/>
              </a:spcAft>
            </a:pPr>
            <a:r>
              <a:rPr lang="en-US" altLang="en-US" sz="2800" u="sng" dirty="0"/>
              <a:t>No smoking is permitted in space</a:t>
            </a:r>
            <a:r>
              <a:rPr lang="en-US" altLang="en-US" sz="2400" u="sng" dirty="0"/>
              <a:t> </a:t>
            </a:r>
          </a:p>
        </p:txBody>
      </p:sp>
      <p:sp>
        <p:nvSpPr>
          <p:cNvPr id="53252"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fld id="{47F116E3-444C-440F-9C18-9E4F90C977C8}" type="slidenum">
              <a:rPr lang="en-US" altLang="en-US" sz="1200">
                <a:solidFill>
                  <a:srgbClr val="C00000"/>
                </a:solidFill>
              </a:rPr>
              <a:pPr algn="ctr" eaLnBrk="1" hangingPunct="1">
                <a:spcBef>
                  <a:spcPct val="0"/>
                </a:spcBef>
                <a:buClrTx/>
                <a:buSzTx/>
                <a:buFontTx/>
                <a:buNone/>
              </a:pPr>
              <a:t>22</a:t>
            </a:fld>
            <a:endParaRPr lang="en-US" altLang="en-US" sz="1200" dirty="0">
              <a:solidFill>
                <a:srgbClr val="C00000"/>
              </a:solidFill>
            </a:endParaRPr>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10250" y="2031527"/>
            <a:ext cx="3333750" cy="3695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6"/>
          <p:cNvSpPr>
            <a:spLocks noGrp="1" noChangeArrowheads="1"/>
          </p:cNvSpPr>
          <p:nvPr>
            <p:ph type="title"/>
          </p:nvPr>
        </p:nvSpPr>
        <p:spPr/>
        <p:txBody>
          <a:bodyPr/>
          <a:lstStyle/>
          <a:p>
            <a:pPr eaLnBrk="1" hangingPunct="1"/>
            <a:r>
              <a:rPr lang="en-US" altLang="en-US" dirty="0"/>
              <a:t>Attendant</a:t>
            </a:r>
          </a:p>
        </p:txBody>
      </p:sp>
      <p:sp>
        <p:nvSpPr>
          <p:cNvPr id="31747" name="Rectangle 7"/>
          <p:cNvSpPr>
            <a:spLocks noGrp="1" noChangeArrowheads="1"/>
          </p:cNvSpPr>
          <p:nvPr>
            <p:ph type="body" idx="1"/>
          </p:nvPr>
        </p:nvSpPr>
        <p:spPr>
          <a:xfrm>
            <a:off x="504825" y="1905000"/>
            <a:ext cx="8134350" cy="2025650"/>
          </a:xfrm>
        </p:spPr>
        <p:txBody>
          <a:bodyPr/>
          <a:lstStyle/>
          <a:p>
            <a:pPr eaLnBrk="1" hangingPunct="1">
              <a:lnSpc>
                <a:spcPct val="90000"/>
              </a:lnSpc>
              <a:defRPr/>
            </a:pPr>
            <a:r>
              <a:rPr lang="en-US" altLang="en-US" sz="2000" dirty="0" smtClean="0"/>
              <a:t>Is Trained in and Knows</a:t>
            </a:r>
            <a:r>
              <a:rPr lang="en-US" altLang="en-US" sz="2000" dirty="0"/>
              <a:t>:</a:t>
            </a:r>
          </a:p>
          <a:p>
            <a:pPr lvl="1" eaLnBrk="1" hangingPunct="1">
              <a:lnSpc>
                <a:spcPts val="2160"/>
              </a:lnSpc>
              <a:buClrTx/>
              <a:buSzPct val="70000"/>
              <a:buFont typeface="Wingdings" panose="05000000000000000000" pitchFamily="2" charset="2"/>
              <a:buChar char="ü"/>
              <a:defRPr/>
            </a:pPr>
            <a:r>
              <a:rPr lang="en-US" altLang="en-US" sz="1800" dirty="0">
                <a:ea typeface="+mn-ea"/>
                <a:cs typeface="+mn-cs"/>
              </a:rPr>
              <a:t>The hazards that may be faced during entry</a:t>
            </a:r>
          </a:p>
          <a:p>
            <a:pPr lvl="1" eaLnBrk="1" hangingPunct="1">
              <a:lnSpc>
                <a:spcPts val="2160"/>
              </a:lnSpc>
              <a:buClrTx/>
              <a:buSzPct val="70000"/>
              <a:buFont typeface="Wingdings" panose="05000000000000000000" pitchFamily="2" charset="2"/>
              <a:buChar char="ü"/>
              <a:defRPr/>
            </a:pPr>
            <a:r>
              <a:rPr lang="en-US" altLang="en-US" sz="1800" dirty="0">
                <a:ea typeface="+mn-ea"/>
                <a:cs typeface="+mn-cs"/>
              </a:rPr>
              <a:t>Signs and symptoms of overexposure</a:t>
            </a:r>
          </a:p>
          <a:p>
            <a:pPr lvl="1" eaLnBrk="1" hangingPunct="1">
              <a:lnSpc>
                <a:spcPts val="2160"/>
              </a:lnSpc>
              <a:buClrTx/>
              <a:buSzPct val="70000"/>
              <a:buFont typeface="Wingdings" panose="05000000000000000000" pitchFamily="2" charset="2"/>
              <a:buChar char="ü"/>
              <a:defRPr/>
            </a:pPr>
            <a:r>
              <a:rPr lang="en-US" altLang="en-US" sz="1800" dirty="0">
                <a:ea typeface="+mn-ea"/>
                <a:cs typeface="+mn-cs"/>
              </a:rPr>
              <a:t>Procedures for summoning rescue or other emergency services</a:t>
            </a:r>
          </a:p>
          <a:p>
            <a:pPr lvl="1" eaLnBrk="1" hangingPunct="1">
              <a:lnSpc>
                <a:spcPts val="2160"/>
              </a:lnSpc>
              <a:buClrTx/>
              <a:buSzPct val="70000"/>
              <a:buFont typeface="Wingdings" panose="05000000000000000000" pitchFamily="2" charset="2"/>
              <a:buChar char="ü"/>
              <a:defRPr/>
            </a:pPr>
            <a:r>
              <a:rPr lang="en-US" altLang="en-US" sz="1800" dirty="0">
                <a:ea typeface="+mn-ea"/>
                <a:cs typeface="+mn-cs"/>
              </a:rPr>
              <a:t>Proper use of equipment used for communication, if necessary</a:t>
            </a:r>
          </a:p>
          <a:p>
            <a:pPr lvl="1" eaLnBrk="1" hangingPunct="1">
              <a:lnSpc>
                <a:spcPts val="2160"/>
              </a:lnSpc>
              <a:buClrTx/>
              <a:buSzPct val="70000"/>
              <a:buFont typeface="Wingdings" panose="05000000000000000000" pitchFamily="2" charset="2"/>
              <a:buChar char="ü"/>
              <a:defRPr/>
            </a:pPr>
            <a:r>
              <a:rPr lang="en-US" altLang="en-US" sz="1800" dirty="0">
                <a:ea typeface="+mn-ea"/>
                <a:cs typeface="+mn-cs"/>
              </a:rPr>
              <a:t>Performance of non-entry rescue</a:t>
            </a:r>
          </a:p>
        </p:txBody>
      </p:sp>
      <p:sp>
        <p:nvSpPr>
          <p:cNvPr id="55300"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fld id="{EC1CF759-7BE0-420A-AEDD-4CB5C5DF4CEE}" type="slidenum">
              <a:rPr lang="en-US" altLang="en-US" sz="1200">
                <a:solidFill>
                  <a:srgbClr val="C00000"/>
                </a:solidFill>
              </a:rPr>
              <a:pPr algn="ctr" eaLnBrk="1" hangingPunct="1">
                <a:spcBef>
                  <a:spcPct val="0"/>
                </a:spcBef>
                <a:buClrTx/>
                <a:buSzTx/>
                <a:buFontTx/>
                <a:buNone/>
              </a:pPr>
              <a:t>23</a:t>
            </a:fld>
            <a:endParaRPr lang="en-US" altLang="en-US" sz="1200" dirty="0">
              <a:solidFill>
                <a:srgbClr val="C00000"/>
              </a:solidFill>
            </a:endParaRPr>
          </a:p>
        </p:txBody>
      </p:sp>
      <p:sp>
        <p:nvSpPr>
          <p:cNvPr id="5" name="Rectangle 3"/>
          <p:cNvSpPr txBox="1">
            <a:spLocks noChangeArrowheads="1"/>
          </p:cNvSpPr>
          <p:nvPr/>
        </p:nvSpPr>
        <p:spPr bwMode="auto">
          <a:xfrm>
            <a:off x="504825" y="3952875"/>
            <a:ext cx="7696200" cy="224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eaLnBrk="1" hangingPunct="1">
              <a:spcBef>
                <a:spcPts val="1200"/>
              </a:spcBef>
              <a:spcAft>
                <a:spcPts val="600"/>
              </a:spcAft>
              <a:defRPr/>
            </a:pPr>
            <a:r>
              <a:rPr lang="en-US" altLang="en-US" sz="2000" kern="0" dirty="0"/>
              <a:t>Maintain an accurate count of entrants</a:t>
            </a:r>
          </a:p>
          <a:p>
            <a:pPr eaLnBrk="1" hangingPunct="1">
              <a:spcBef>
                <a:spcPts val="1200"/>
              </a:spcBef>
              <a:spcAft>
                <a:spcPts val="600"/>
              </a:spcAft>
              <a:defRPr/>
            </a:pPr>
            <a:r>
              <a:rPr lang="en-US" altLang="en-US" sz="2000" kern="0" dirty="0"/>
              <a:t>Remain outside of the PRCS unless relieved of attendant duties</a:t>
            </a:r>
          </a:p>
          <a:p>
            <a:pPr eaLnBrk="1" hangingPunct="1">
              <a:spcBef>
                <a:spcPts val="1200"/>
              </a:spcBef>
              <a:spcAft>
                <a:spcPts val="600"/>
              </a:spcAft>
              <a:defRPr/>
            </a:pPr>
            <a:r>
              <a:rPr lang="en-US" altLang="en-US" sz="2000" kern="0" dirty="0"/>
              <a:t>Monitors activities inside space</a:t>
            </a:r>
          </a:p>
          <a:p>
            <a:pPr eaLnBrk="1" hangingPunct="1">
              <a:spcBef>
                <a:spcPts val="1200"/>
              </a:spcBef>
              <a:spcAft>
                <a:spcPts val="600"/>
              </a:spcAft>
              <a:defRPr/>
            </a:pPr>
            <a:r>
              <a:rPr lang="en-US" altLang="en-US" sz="2000" kern="0" dirty="0"/>
              <a:t>Performs </a:t>
            </a:r>
            <a:r>
              <a:rPr lang="en-US" altLang="en-US" sz="2000" b="1" u="sng" kern="0" dirty="0">
                <a:solidFill>
                  <a:srgbClr val="FF0000"/>
                </a:solidFill>
              </a:rPr>
              <a:t>NO OTHER </a:t>
            </a:r>
            <a:r>
              <a:rPr lang="en-US" altLang="en-US" sz="2000" kern="0" dirty="0"/>
              <a:t>duties that may interfere with attendant duties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4"/>
          <p:cNvSpPr>
            <a:spLocks noGrp="1" noChangeArrowheads="1"/>
          </p:cNvSpPr>
          <p:nvPr>
            <p:ph type="title"/>
          </p:nvPr>
        </p:nvSpPr>
        <p:spPr/>
        <p:txBody>
          <a:bodyPr/>
          <a:lstStyle/>
          <a:p>
            <a:pPr eaLnBrk="1" hangingPunct="1"/>
            <a:r>
              <a:rPr lang="en-US" altLang="en-US" dirty="0"/>
              <a:t>Emergency Plan</a:t>
            </a:r>
          </a:p>
        </p:txBody>
      </p:sp>
      <p:sp>
        <p:nvSpPr>
          <p:cNvPr id="57347" name="Rectangle 5"/>
          <p:cNvSpPr>
            <a:spLocks noGrp="1" noChangeArrowheads="1"/>
          </p:cNvSpPr>
          <p:nvPr>
            <p:ph type="body" idx="1"/>
          </p:nvPr>
        </p:nvSpPr>
        <p:spPr/>
        <p:txBody>
          <a:bodyPr/>
          <a:lstStyle/>
          <a:p>
            <a:pPr eaLnBrk="1" hangingPunct="1"/>
            <a:r>
              <a:rPr lang="en-US" altLang="en-US" dirty="0"/>
              <a:t>Emergency plan will specify:</a:t>
            </a:r>
          </a:p>
          <a:p>
            <a:pPr lvl="1" eaLnBrk="1" hangingPunct="1">
              <a:spcBef>
                <a:spcPts val="1200"/>
              </a:spcBef>
              <a:spcAft>
                <a:spcPts val="600"/>
              </a:spcAft>
            </a:pPr>
            <a:r>
              <a:rPr lang="en-US" altLang="en-US" dirty="0"/>
              <a:t>Who to notify </a:t>
            </a:r>
          </a:p>
          <a:p>
            <a:pPr lvl="1" eaLnBrk="1" hangingPunct="1">
              <a:spcBef>
                <a:spcPts val="1200"/>
              </a:spcBef>
              <a:spcAft>
                <a:spcPts val="600"/>
              </a:spcAft>
            </a:pPr>
            <a:r>
              <a:rPr lang="en-US" altLang="en-US" dirty="0"/>
              <a:t>How to summon other assistance</a:t>
            </a:r>
          </a:p>
          <a:p>
            <a:pPr lvl="1" eaLnBrk="1" hangingPunct="1">
              <a:spcBef>
                <a:spcPts val="1200"/>
              </a:spcBef>
              <a:spcAft>
                <a:spcPts val="600"/>
              </a:spcAft>
            </a:pPr>
            <a:r>
              <a:rPr lang="en-US" altLang="en-US" dirty="0"/>
              <a:t>The emergency equipment on hand</a:t>
            </a:r>
          </a:p>
          <a:p>
            <a:pPr lvl="1" eaLnBrk="1" hangingPunct="1">
              <a:spcBef>
                <a:spcPts val="1200"/>
              </a:spcBef>
              <a:spcAft>
                <a:spcPts val="600"/>
              </a:spcAft>
            </a:pPr>
            <a:r>
              <a:rPr lang="en-US" altLang="en-US" dirty="0"/>
              <a:t>Procedure for extraction without the attendant(s) entering space</a:t>
            </a:r>
          </a:p>
          <a:p>
            <a:pPr lvl="1" eaLnBrk="1" hangingPunct="1">
              <a:spcBef>
                <a:spcPts val="1200"/>
              </a:spcBef>
              <a:spcAft>
                <a:spcPts val="600"/>
              </a:spcAft>
            </a:pPr>
            <a:r>
              <a:rPr lang="en-US" altLang="en-US" dirty="0"/>
              <a:t>First aid and CPR</a:t>
            </a:r>
          </a:p>
        </p:txBody>
      </p:sp>
      <p:sp>
        <p:nvSpPr>
          <p:cNvPr id="57348"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fld id="{B454BC23-1A79-41CA-9467-0641D519486F}" type="slidenum">
              <a:rPr lang="en-US" altLang="en-US" sz="1200">
                <a:solidFill>
                  <a:srgbClr val="C00000"/>
                </a:solidFill>
              </a:rPr>
              <a:pPr algn="ctr" eaLnBrk="1" hangingPunct="1">
                <a:spcBef>
                  <a:spcPct val="0"/>
                </a:spcBef>
                <a:buClrTx/>
                <a:buSzTx/>
                <a:buFontTx/>
                <a:buNone/>
              </a:pPr>
              <a:t>24</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D7B9B999-88C3-4022-BD32-67D46DAAF9AF}" type="slidenum">
              <a:rPr lang="en-US" altLang="en-US" sz="1400"/>
              <a:pPr>
                <a:spcBef>
                  <a:spcPct val="0"/>
                </a:spcBef>
                <a:buClrTx/>
                <a:buSzTx/>
                <a:buFontTx/>
                <a:buNone/>
              </a:pPr>
              <a:t>25</a:t>
            </a:fld>
            <a:endParaRPr lang="en-US" altLang="en-US" sz="1400" dirty="0"/>
          </a:p>
        </p:txBody>
      </p:sp>
      <p:sp>
        <p:nvSpPr>
          <p:cNvPr id="59395" name="Rectangle 2056"/>
          <p:cNvSpPr>
            <a:spLocks noGrp="1" noChangeArrowheads="1"/>
          </p:cNvSpPr>
          <p:nvPr>
            <p:ph type="ctrTitle"/>
          </p:nvPr>
        </p:nvSpPr>
        <p:spPr/>
        <p:txBody>
          <a:bodyPr/>
          <a:lstStyle/>
          <a:p>
            <a:pPr eaLnBrk="1" hangingPunct="1"/>
            <a:r>
              <a:rPr lang="en-US" altLang="en-US" dirty="0"/>
              <a:t>Enclosed Spaces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5"/>
          <p:cNvSpPr>
            <a:spLocks noGrp="1" noChangeArrowheads="1"/>
          </p:cNvSpPr>
          <p:nvPr>
            <p:ph type="title"/>
          </p:nvPr>
        </p:nvSpPr>
        <p:spPr/>
        <p:txBody>
          <a:bodyPr/>
          <a:lstStyle/>
          <a:p>
            <a:pPr eaLnBrk="1" hangingPunct="1"/>
            <a:r>
              <a:rPr lang="en-US" altLang="en-US" dirty="0"/>
              <a:t>Employer Responsibilities</a:t>
            </a:r>
          </a:p>
        </p:txBody>
      </p:sp>
      <p:sp>
        <p:nvSpPr>
          <p:cNvPr id="61443" name="Rectangle 6"/>
          <p:cNvSpPr>
            <a:spLocks noGrp="1" noChangeArrowheads="1"/>
          </p:cNvSpPr>
          <p:nvPr>
            <p:ph type="body" idx="1"/>
          </p:nvPr>
        </p:nvSpPr>
        <p:spPr>
          <a:xfrm>
            <a:off x="477838" y="1979613"/>
            <a:ext cx="4721225" cy="4133850"/>
          </a:xfrm>
        </p:spPr>
        <p:txBody>
          <a:bodyPr/>
          <a:lstStyle/>
          <a:p>
            <a:pPr eaLnBrk="1" hangingPunct="1">
              <a:lnSpc>
                <a:spcPct val="80000"/>
              </a:lnSpc>
              <a:spcBef>
                <a:spcPts val="1200"/>
              </a:spcBef>
              <a:spcAft>
                <a:spcPts val="600"/>
              </a:spcAft>
            </a:pPr>
            <a:r>
              <a:rPr lang="en-US" altLang="en-US" sz="2800" dirty="0"/>
              <a:t>The employer shall ensure the use of safe work practices for entry into, and work in, enclosed spaces </a:t>
            </a:r>
          </a:p>
          <a:p>
            <a:pPr eaLnBrk="1" hangingPunct="1">
              <a:lnSpc>
                <a:spcPct val="80000"/>
              </a:lnSpc>
              <a:spcBef>
                <a:spcPts val="1200"/>
              </a:spcBef>
              <a:spcAft>
                <a:spcPts val="600"/>
              </a:spcAft>
            </a:pPr>
            <a:r>
              <a:rPr lang="en-US" altLang="en-US" sz="2800" dirty="0"/>
              <a:t>And for rescue of employees from such spaces</a:t>
            </a:r>
          </a:p>
        </p:txBody>
      </p:sp>
      <p:sp>
        <p:nvSpPr>
          <p:cNvPr id="6144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D8EA397D-39B0-45FA-958A-63211EF9B6E4}" type="slidenum">
              <a:rPr lang="en-US" altLang="en-US" sz="1200">
                <a:solidFill>
                  <a:srgbClr val="C00000"/>
                </a:solidFill>
              </a:rPr>
              <a:pPr>
                <a:spcBef>
                  <a:spcPct val="0"/>
                </a:spcBef>
                <a:buClrTx/>
                <a:buSzTx/>
                <a:buFontTx/>
                <a:buNone/>
              </a:pPr>
              <a:t>26</a:t>
            </a:fld>
            <a:endParaRPr lang="en-US" altLang="en-US" sz="1200" dirty="0">
              <a:solidFill>
                <a:srgbClr val="C00000"/>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504" y="2442049"/>
            <a:ext cx="3944937" cy="290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noFill/>
        </p:spPr>
        <p:txBody>
          <a:bodyPr lIns="90488" tIns="44450" rIns="90488" bIns="44450"/>
          <a:lstStyle/>
          <a:p>
            <a:pPr eaLnBrk="1" hangingPunct="1"/>
            <a:r>
              <a:rPr lang="en-US" altLang="en-US" dirty="0"/>
              <a:t>Attendant</a:t>
            </a:r>
          </a:p>
        </p:txBody>
      </p:sp>
      <p:sp>
        <p:nvSpPr>
          <p:cNvPr id="63491" name="Rectangle 3"/>
          <p:cNvSpPr>
            <a:spLocks noGrp="1" noChangeArrowheads="1"/>
          </p:cNvSpPr>
          <p:nvPr>
            <p:ph type="body" idx="1"/>
          </p:nvPr>
        </p:nvSpPr>
        <p:spPr>
          <a:xfrm>
            <a:off x="558800" y="1905000"/>
            <a:ext cx="4708525" cy="4038600"/>
          </a:xfrm>
          <a:noFill/>
        </p:spPr>
        <p:txBody>
          <a:bodyPr lIns="90488" tIns="44450" rIns="90488" bIns="44450"/>
          <a:lstStyle/>
          <a:p>
            <a:pPr eaLnBrk="1" hangingPunct="1"/>
            <a:r>
              <a:rPr lang="en-US" altLang="en-US" dirty="0"/>
              <a:t>All employees required to enter or serve as an attendant</a:t>
            </a:r>
          </a:p>
          <a:p>
            <a:pPr lvl="1" eaLnBrk="1" hangingPunct="1"/>
            <a:r>
              <a:rPr lang="en-US" altLang="en-US" dirty="0"/>
              <a:t>Hazards of enclosed space entry</a:t>
            </a:r>
          </a:p>
          <a:p>
            <a:pPr lvl="1" eaLnBrk="1" hangingPunct="1"/>
            <a:r>
              <a:rPr lang="en-US" altLang="en-US" dirty="0"/>
              <a:t>Entry Procedures</a:t>
            </a:r>
          </a:p>
          <a:p>
            <a:pPr lvl="1" eaLnBrk="1" hangingPunct="1"/>
            <a:r>
              <a:rPr lang="en-US" altLang="en-US" dirty="0"/>
              <a:t>Rescue Procedures</a:t>
            </a:r>
            <a:endParaRPr lang="en-US" altLang="en-US" dirty="0">
              <a:solidFill>
                <a:schemeClr val="tx2"/>
              </a:solidFill>
            </a:endParaRPr>
          </a:p>
        </p:txBody>
      </p:sp>
      <p:sp>
        <p:nvSpPr>
          <p:cNvPr id="6349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A54FC927-9544-42D7-B710-7C2ACD5D4C34}" type="slidenum">
              <a:rPr lang="en-US" altLang="en-US" sz="1200">
                <a:solidFill>
                  <a:srgbClr val="C00000"/>
                </a:solidFill>
              </a:rPr>
              <a:pPr>
                <a:spcBef>
                  <a:spcPct val="0"/>
                </a:spcBef>
                <a:buClrTx/>
                <a:buSzTx/>
                <a:buFontTx/>
                <a:buNone/>
              </a:pPr>
              <a:t>27</a:t>
            </a:fld>
            <a:endParaRPr lang="en-US" altLang="en-US" sz="1200" dirty="0">
              <a:solidFill>
                <a:srgbClr val="C00000"/>
              </a:solidFill>
            </a:endParaRPr>
          </a:p>
        </p:txBody>
      </p:sp>
      <p:pic>
        <p:nvPicPr>
          <p:cNvPr id="6349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0650" y="2319338"/>
            <a:ext cx="3498850" cy="2662237"/>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a:noFill/>
        </p:spPr>
        <p:txBody>
          <a:bodyPr lIns="90488" tIns="44450" rIns="90488" bIns="44450"/>
          <a:lstStyle/>
          <a:p>
            <a:pPr eaLnBrk="1" hangingPunct="1"/>
            <a:r>
              <a:rPr lang="en-US" altLang="en-US" dirty="0"/>
              <a:t>Enclosed Space Testing</a:t>
            </a:r>
          </a:p>
        </p:txBody>
      </p:sp>
      <p:sp>
        <p:nvSpPr>
          <p:cNvPr id="65539" name="Rectangle 3"/>
          <p:cNvSpPr>
            <a:spLocks noGrp="1" noChangeArrowheads="1"/>
          </p:cNvSpPr>
          <p:nvPr>
            <p:ph type="body" sz="half" idx="1"/>
          </p:nvPr>
        </p:nvSpPr>
        <p:spPr>
          <a:xfrm>
            <a:off x="587375" y="1911350"/>
            <a:ext cx="4572000" cy="4175125"/>
          </a:xfrm>
          <a:noFill/>
        </p:spPr>
        <p:txBody>
          <a:bodyPr lIns="90488" tIns="44450" rIns="90488" bIns="44450"/>
          <a:lstStyle/>
          <a:p>
            <a:pPr eaLnBrk="1" hangingPunct="1"/>
            <a:r>
              <a:rPr lang="en-US" altLang="en-US" sz="2800" dirty="0"/>
              <a:t>Before entry</a:t>
            </a:r>
          </a:p>
          <a:p>
            <a:pPr eaLnBrk="1" hangingPunct="1"/>
            <a:r>
              <a:rPr lang="en-US" altLang="en-US" sz="2800" dirty="0"/>
              <a:t>Periodic sampling during work</a:t>
            </a:r>
          </a:p>
          <a:p>
            <a:pPr eaLnBrk="1" hangingPunct="1"/>
            <a:r>
              <a:rPr lang="en-US" altLang="en-US" sz="2800" dirty="0"/>
              <a:t>Test after breaks and when conditions change</a:t>
            </a:r>
          </a:p>
          <a:p>
            <a:pPr eaLnBrk="1" hangingPunct="1"/>
            <a:r>
              <a:rPr lang="en-US" altLang="en-US" sz="2800" dirty="0"/>
              <a:t>Continuously monitor for oxygen deficiency during welding or cutting</a:t>
            </a:r>
          </a:p>
        </p:txBody>
      </p:sp>
      <p:pic>
        <p:nvPicPr>
          <p:cNvPr id="23556" name="Picture 9" descr="manhole"/>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230505" y="2450910"/>
            <a:ext cx="3349625" cy="2827338"/>
          </a:xfrm>
          <a:effectLst>
            <a:softEdge rad="112500"/>
          </a:effectLst>
        </p:spPr>
      </p:pic>
      <p:sp>
        <p:nvSpPr>
          <p:cNvPr id="6554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379D1C76-56A5-447C-92CF-27B55BF386A0}" type="slidenum">
              <a:rPr lang="en-US" altLang="en-US" sz="1200">
                <a:solidFill>
                  <a:srgbClr val="C00000"/>
                </a:solidFill>
              </a:rPr>
              <a:pPr>
                <a:spcBef>
                  <a:spcPct val="0"/>
                </a:spcBef>
                <a:buClrTx/>
                <a:buSzTx/>
                <a:buFontTx/>
                <a:buNone/>
              </a:pPr>
              <a:t>28</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5"/>
          <p:cNvSpPr>
            <a:spLocks noGrp="1" noChangeArrowheads="1"/>
          </p:cNvSpPr>
          <p:nvPr>
            <p:ph type="title"/>
          </p:nvPr>
        </p:nvSpPr>
        <p:spPr/>
        <p:txBody>
          <a:bodyPr/>
          <a:lstStyle/>
          <a:p>
            <a:pPr eaLnBrk="1" hangingPunct="1"/>
            <a:r>
              <a:rPr lang="en-US" altLang="en-US" dirty="0"/>
              <a:t>Open Flames</a:t>
            </a:r>
          </a:p>
        </p:txBody>
      </p:sp>
      <p:sp>
        <p:nvSpPr>
          <p:cNvPr id="67587" name="Rectangle 6"/>
          <p:cNvSpPr>
            <a:spLocks noGrp="1" noChangeArrowheads="1"/>
          </p:cNvSpPr>
          <p:nvPr>
            <p:ph type="body" idx="1"/>
          </p:nvPr>
        </p:nvSpPr>
        <p:spPr>
          <a:xfrm>
            <a:off x="490538" y="1905000"/>
            <a:ext cx="5391150" cy="4038600"/>
          </a:xfrm>
        </p:spPr>
        <p:txBody>
          <a:bodyPr/>
          <a:lstStyle/>
          <a:p>
            <a:pPr eaLnBrk="1" hangingPunct="1"/>
            <a:r>
              <a:rPr lang="en-US" altLang="en-US" dirty="0"/>
              <a:t>If open flames are used in enclosed spaces</a:t>
            </a:r>
          </a:p>
          <a:p>
            <a:pPr lvl="1" eaLnBrk="1" hangingPunct="1"/>
            <a:r>
              <a:rPr lang="en-US" altLang="en-US" dirty="0"/>
              <a:t>A test for flammable gases and vapors shall be made immediately before the open flame device is used</a:t>
            </a:r>
          </a:p>
          <a:p>
            <a:pPr lvl="1" eaLnBrk="1" hangingPunct="1"/>
            <a:r>
              <a:rPr lang="en-US" altLang="en-US" dirty="0"/>
              <a:t>At least once per hour while the device is used in the space</a:t>
            </a:r>
            <a:endParaRPr lang="en-US" altLang="en-US" sz="2300" dirty="0"/>
          </a:p>
        </p:txBody>
      </p:sp>
      <p:sp>
        <p:nvSpPr>
          <p:cNvPr id="6758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989E2EE1-EC9A-4814-A825-0C55B7D33144}" type="slidenum">
              <a:rPr lang="en-US" altLang="en-US" sz="1200">
                <a:solidFill>
                  <a:srgbClr val="C00000"/>
                </a:solidFill>
              </a:rPr>
              <a:pPr>
                <a:spcBef>
                  <a:spcPct val="0"/>
                </a:spcBef>
                <a:buClrTx/>
                <a:buSzTx/>
                <a:buFontTx/>
                <a:buNone/>
              </a:pPr>
              <a:t>29</a:t>
            </a:fld>
            <a:endParaRPr lang="en-US" altLang="en-US" sz="1200" dirty="0">
              <a:solidFill>
                <a:srgbClr val="C00000"/>
              </a:solidFill>
            </a:endParaRPr>
          </a:p>
        </p:txBody>
      </p:sp>
      <p:pic>
        <p:nvPicPr>
          <p:cNvPr id="6758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72163" y="2544763"/>
            <a:ext cx="2857500" cy="2505075"/>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noFill/>
        </p:spPr>
        <p:txBody>
          <a:bodyPr lIns="90488" tIns="44450" rIns="90488" bIns="44450"/>
          <a:lstStyle/>
          <a:p>
            <a:pPr eaLnBrk="1" hangingPunct="1"/>
            <a:r>
              <a:rPr lang="en-US" altLang="en-US" dirty="0"/>
              <a:t>Definitions</a:t>
            </a:r>
          </a:p>
        </p:txBody>
      </p:sp>
      <p:sp>
        <p:nvSpPr>
          <p:cNvPr id="10243" name="Rectangle 3"/>
          <p:cNvSpPr>
            <a:spLocks noGrp="1" noChangeArrowheads="1"/>
          </p:cNvSpPr>
          <p:nvPr>
            <p:ph type="body" idx="1"/>
          </p:nvPr>
        </p:nvSpPr>
        <p:spPr>
          <a:xfrm>
            <a:off x="436563" y="1905000"/>
            <a:ext cx="4052887" cy="4038600"/>
          </a:xfrm>
          <a:noFill/>
        </p:spPr>
        <p:txBody>
          <a:bodyPr lIns="90488" tIns="44450" rIns="90488" bIns="44450"/>
          <a:lstStyle/>
          <a:p>
            <a:pPr eaLnBrk="1" hangingPunct="1"/>
            <a:r>
              <a:rPr lang="en-US" altLang="en-US" sz="2800" dirty="0"/>
              <a:t>A confined </a:t>
            </a:r>
            <a:r>
              <a:rPr lang="en-US" altLang="en-US" sz="2800" dirty="0" smtClean="0"/>
              <a:t>space: </a:t>
            </a:r>
            <a:endParaRPr lang="en-US" altLang="en-US" sz="2800" dirty="0"/>
          </a:p>
          <a:p>
            <a:pPr lvl="1" eaLnBrk="1" hangingPunct="1"/>
            <a:r>
              <a:rPr lang="en-US" altLang="en-US" sz="2000" dirty="0"/>
              <a:t>Large enough and </a:t>
            </a:r>
            <a:r>
              <a:rPr lang="en-US" altLang="en-US" sz="2000" dirty="0" smtClean="0"/>
              <a:t>configured </a:t>
            </a:r>
            <a:r>
              <a:rPr lang="en-US" altLang="en-US" sz="2000" dirty="0"/>
              <a:t>that you can bodily enter and perform assigned work</a:t>
            </a:r>
          </a:p>
          <a:p>
            <a:pPr lvl="1" eaLnBrk="1" hangingPunct="1"/>
            <a:r>
              <a:rPr lang="en-US" altLang="en-US" sz="2000" dirty="0" smtClean="0"/>
              <a:t>Limited </a:t>
            </a:r>
            <a:r>
              <a:rPr lang="en-US" altLang="en-US" sz="2000" dirty="0"/>
              <a:t>or restricted means for entry and exit</a:t>
            </a:r>
          </a:p>
          <a:p>
            <a:pPr lvl="1" eaLnBrk="1" hangingPunct="1"/>
            <a:r>
              <a:rPr lang="en-US" altLang="en-US" sz="2000" dirty="0"/>
              <a:t>Not designed for continuous employee occupancy</a:t>
            </a:r>
          </a:p>
          <a:p>
            <a:pPr lvl="1" eaLnBrk="1" hangingPunct="1">
              <a:buFontTx/>
              <a:buNone/>
            </a:pPr>
            <a:r>
              <a:rPr lang="en-US" altLang="en-US" sz="2000" dirty="0"/>
              <a:t>				</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8F2FC2E2-9EC3-4B8D-A732-429F588728B2}" type="slidenum">
              <a:rPr lang="en-US" altLang="en-US" sz="1200">
                <a:solidFill>
                  <a:srgbClr val="C00000"/>
                </a:solidFill>
              </a:rPr>
              <a:pPr>
                <a:spcBef>
                  <a:spcPct val="0"/>
                </a:spcBef>
                <a:buClrTx/>
                <a:buSzTx/>
                <a:buFontTx/>
                <a:buNone/>
              </a:pPr>
              <a:t>3</a:t>
            </a:fld>
            <a:endParaRPr lang="en-US" altLang="en-US" sz="1200" dirty="0">
              <a:solidFill>
                <a:srgbClr val="C00000"/>
              </a:solidFill>
            </a:endParaRPr>
          </a:p>
        </p:txBody>
      </p:sp>
      <p:pic>
        <p:nvPicPr>
          <p:cNvPr id="1026" name="Picture 2" descr="Image result for Confined space barrica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2124" y="2255292"/>
            <a:ext cx="3916909" cy="28762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p:cNvSpPr>
            <a:spLocks noGrp="1" noChangeArrowheads="1"/>
          </p:cNvSpPr>
          <p:nvPr>
            <p:ph type="title"/>
          </p:nvPr>
        </p:nvSpPr>
        <p:spPr/>
        <p:txBody>
          <a:bodyPr/>
          <a:lstStyle/>
          <a:p>
            <a:pPr eaLnBrk="1" hangingPunct="1"/>
            <a:r>
              <a:rPr lang="en-US" altLang="en-US" dirty="0"/>
              <a:t>Enclosed Space Ventilation</a:t>
            </a:r>
          </a:p>
        </p:txBody>
      </p:sp>
      <p:sp>
        <p:nvSpPr>
          <p:cNvPr id="69635" name="Rectangle 5"/>
          <p:cNvSpPr>
            <a:spLocks noGrp="1" noChangeArrowheads="1"/>
          </p:cNvSpPr>
          <p:nvPr>
            <p:ph type="body" idx="1"/>
          </p:nvPr>
        </p:nvSpPr>
        <p:spPr>
          <a:xfrm>
            <a:off x="360363" y="2057400"/>
            <a:ext cx="3678237" cy="3906672"/>
          </a:xfrm>
        </p:spPr>
        <p:txBody>
          <a:bodyPr/>
          <a:lstStyle/>
          <a:p>
            <a:pPr eaLnBrk="1" hangingPunct="1">
              <a:lnSpc>
                <a:spcPct val="90000"/>
              </a:lnSpc>
            </a:pPr>
            <a:r>
              <a:rPr lang="en-US" altLang="en-US" sz="2800" dirty="0"/>
              <a:t>If continuous forced-air ventilation is used</a:t>
            </a:r>
          </a:p>
          <a:p>
            <a:pPr lvl="1" eaLnBrk="1" hangingPunct="1">
              <a:lnSpc>
                <a:spcPct val="90000"/>
              </a:lnSpc>
            </a:pPr>
            <a:r>
              <a:rPr lang="en-US" altLang="en-US" sz="2400" dirty="0"/>
              <a:t>S</a:t>
            </a:r>
            <a:r>
              <a:rPr lang="en-US" altLang="en-US" sz="2400" dirty="0" smtClean="0"/>
              <a:t>hall </a:t>
            </a:r>
            <a:r>
              <a:rPr lang="en-US" altLang="en-US" sz="2400" dirty="0"/>
              <a:t>begin before entry is made</a:t>
            </a:r>
          </a:p>
          <a:p>
            <a:pPr lvl="1" eaLnBrk="1" hangingPunct="1">
              <a:lnSpc>
                <a:spcPct val="90000"/>
              </a:lnSpc>
            </a:pPr>
            <a:r>
              <a:rPr lang="en-US" altLang="en-US" sz="2400" dirty="0"/>
              <a:t>Maintained long enough that a safe atmosphere exists before employees are allowed to enter </a:t>
            </a:r>
          </a:p>
        </p:txBody>
      </p:sp>
      <p:sp>
        <p:nvSpPr>
          <p:cNvPr id="696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F0AA014E-6728-41FD-B472-5C9F52A767FF}" type="slidenum">
              <a:rPr lang="en-US" altLang="en-US" sz="1200">
                <a:solidFill>
                  <a:srgbClr val="C00000"/>
                </a:solidFill>
              </a:rPr>
              <a:pPr>
                <a:spcBef>
                  <a:spcPct val="0"/>
                </a:spcBef>
                <a:buClrTx/>
                <a:buSzTx/>
                <a:buFontTx/>
                <a:buNone/>
              </a:pPr>
              <a:t>30</a:t>
            </a:fld>
            <a:endParaRPr lang="en-US" altLang="en-US" sz="1200" dirty="0">
              <a:solidFill>
                <a:srgbClr val="C00000"/>
              </a:solidFill>
            </a:endParaRPr>
          </a:p>
        </p:txBody>
      </p:sp>
      <p:sp>
        <p:nvSpPr>
          <p:cNvPr id="6" name="Rectangle 5"/>
          <p:cNvSpPr txBox="1">
            <a:spLocks noChangeArrowheads="1"/>
          </p:cNvSpPr>
          <p:nvPr/>
        </p:nvSpPr>
        <p:spPr bwMode="auto">
          <a:xfrm>
            <a:off x="4367213" y="2057400"/>
            <a:ext cx="4057650" cy="4070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eaLnBrk="1" hangingPunct="1">
              <a:lnSpc>
                <a:spcPct val="90000"/>
              </a:lnSpc>
              <a:defRPr/>
            </a:pPr>
            <a:r>
              <a:rPr lang="en-US" altLang="en-US" sz="2800" kern="0" dirty="0"/>
              <a:t>The forced-air ventilation shall be so directed </a:t>
            </a:r>
          </a:p>
          <a:p>
            <a:pPr lvl="1" eaLnBrk="1" hangingPunct="1">
              <a:lnSpc>
                <a:spcPct val="90000"/>
              </a:lnSpc>
              <a:defRPr/>
            </a:pPr>
            <a:r>
              <a:rPr lang="en-US" altLang="en-US" sz="2400" kern="0" dirty="0"/>
              <a:t>Ventilate the immediate area where employees are present within the enclosed space</a:t>
            </a:r>
          </a:p>
          <a:p>
            <a:pPr lvl="1" eaLnBrk="1" hangingPunct="1">
              <a:lnSpc>
                <a:spcPct val="90000"/>
              </a:lnSpc>
              <a:defRPr/>
            </a:pPr>
            <a:r>
              <a:rPr lang="en-US" altLang="en-US" sz="2400" kern="0" dirty="0" smtClean="0"/>
              <a:t>Continue </a:t>
            </a:r>
            <a:r>
              <a:rPr lang="en-US" altLang="en-US" sz="2400" kern="0" dirty="0"/>
              <a:t>until all employees leave the enclosed space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altLang="en-US" smtClean="0"/>
              <a:t>Review</a:t>
            </a:r>
          </a:p>
        </p:txBody>
      </p:sp>
      <p:sp>
        <p:nvSpPr>
          <p:cNvPr id="52227" name="Rectangle 3"/>
          <p:cNvSpPr>
            <a:spLocks noGrp="1" noChangeArrowheads="1"/>
          </p:cNvSpPr>
          <p:nvPr>
            <p:ph type="body" idx="1"/>
          </p:nvPr>
        </p:nvSpPr>
        <p:spPr>
          <a:xfrm>
            <a:off x="395288" y="1801813"/>
            <a:ext cx="8434387" cy="4141787"/>
          </a:xfrm>
        </p:spPr>
        <p:txBody>
          <a:bodyPr/>
          <a:lstStyle/>
          <a:p>
            <a:pPr marL="457200" indent="-457200" eaLnBrk="1" hangingPunct="1">
              <a:spcBef>
                <a:spcPts val="1200"/>
              </a:spcBef>
              <a:spcAft>
                <a:spcPts val="600"/>
              </a:spcAft>
              <a:buClrTx/>
              <a:buFont typeface="Wingdings" pitchFamily="2" charset="2"/>
              <a:buAutoNum type="arabicPeriod"/>
            </a:pPr>
            <a:r>
              <a:rPr lang="en-US" altLang="en-US" sz="2200" smtClean="0"/>
              <a:t>What similar features do enclosed space and a confined space share?  </a:t>
            </a:r>
          </a:p>
          <a:p>
            <a:pPr marL="457200" indent="-457200" eaLnBrk="1" hangingPunct="1">
              <a:spcBef>
                <a:spcPts val="1200"/>
              </a:spcBef>
              <a:spcAft>
                <a:spcPts val="600"/>
              </a:spcAft>
              <a:buClrTx/>
              <a:buFont typeface="Wingdings" pitchFamily="2" charset="2"/>
              <a:buAutoNum type="arabicPeriod"/>
            </a:pPr>
            <a:r>
              <a:rPr lang="en-US" altLang="en-US" sz="2200" smtClean="0"/>
              <a:t>Name some of the physical hazards one may encounter in a confined or enclosed space.</a:t>
            </a:r>
          </a:p>
          <a:p>
            <a:pPr marL="457200" indent="-457200" eaLnBrk="1" hangingPunct="1">
              <a:spcBef>
                <a:spcPts val="1200"/>
              </a:spcBef>
              <a:spcAft>
                <a:spcPts val="600"/>
              </a:spcAft>
              <a:buClrTx/>
              <a:buFont typeface="Wingdings" pitchFamily="2" charset="2"/>
              <a:buAutoNum type="arabicPeriod" startAt="3"/>
            </a:pPr>
            <a:r>
              <a:rPr lang="en-US" altLang="en-US" sz="2200" smtClean="0"/>
              <a:t>Flammable liquids must be stored in an _________  _______.</a:t>
            </a:r>
          </a:p>
          <a:p>
            <a:pPr marL="457200" indent="-457200" eaLnBrk="1" hangingPunct="1">
              <a:spcBef>
                <a:spcPts val="1200"/>
              </a:spcBef>
              <a:spcAft>
                <a:spcPts val="600"/>
              </a:spcAft>
              <a:buClrTx/>
              <a:buFont typeface="Wingdings" pitchFamily="2" charset="2"/>
              <a:buAutoNum type="arabicPeriod" startAt="4"/>
            </a:pPr>
            <a:r>
              <a:rPr lang="en-US" altLang="en-US" sz="2200" smtClean="0"/>
              <a:t>Prior to removing a manhole cover one must check to see if the cover is _____________.</a:t>
            </a:r>
          </a:p>
          <a:p>
            <a:pPr marL="457200" indent="-457200" eaLnBrk="1" hangingPunct="1">
              <a:spcBef>
                <a:spcPts val="1200"/>
              </a:spcBef>
              <a:spcAft>
                <a:spcPts val="600"/>
              </a:spcAft>
              <a:buClrTx/>
              <a:buFont typeface="Wingdings" pitchFamily="2" charset="2"/>
              <a:buAutoNum type="arabicPeriod" startAt="4"/>
            </a:pPr>
            <a:r>
              <a:rPr lang="en-US" altLang="en-US" sz="2200" smtClean="0"/>
              <a:t>The employer must verify that, prior to entering a confined/enclosed space that __________ is available.</a:t>
            </a:r>
          </a:p>
        </p:txBody>
      </p:sp>
      <p:sp>
        <p:nvSpPr>
          <p:cNvPr id="41988" name="Slide Number Placeholder 3"/>
          <p:cNvSpPr txBox="1">
            <a:spLocks noGrp="1"/>
          </p:cNvSpPr>
          <p:nvPr/>
        </p:nvSpPr>
        <p:spPr bwMode="auto">
          <a:xfrm>
            <a:off x="6858000" y="64008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lgn="ctr" eaLnBrk="1" hangingPunct="1">
              <a:spcBef>
                <a:spcPct val="0"/>
              </a:spcBef>
              <a:buClrTx/>
              <a:buSzTx/>
              <a:buFontTx/>
              <a:buNone/>
            </a:pPr>
            <a:fld id="{A8E3D99A-4052-44E1-8A1B-F5BCC23B0CCA}" type="slidenum">
              <a:rPr lang="en-US" altLang="en-US" sz="1200">
                <a:solidFill>
                  <a:srgbClr val="C00000"/>
                </a:solidFill>
              </a:rPr>
              <a:pPr algn="ctr" eaLnBrk="1" hangingPunct="1">
                <a:spcBef>
                  <a:spcPct val="0"/>
                </a:spcBef>
                <a:buClrTx/>
                <a:buSzTx/>
                <a:buFontTx/>
                <a:buNone/>
              </a:pPr>
              <a:t>31</a:t>
            </a:fld>
            <a:endParaRPr lang="en-US" altLang="en-US" sz="120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500"/>
                                        <p:tgtEl>
                                          <p:spTgt spid="52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500"/>
                                        <p:tgtEl>
                                          <p:spTgt spid="52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fade">
                                      <p:cBhvr>
                                        <p:cTn id="22" dur="500"/>
                                        <p:tgtEl>
                                          <p:spTgt spid="52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fade">
                                      <p:cBhvr>
                                        <p:cTn id="27"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Grp="1" noChangeArrowheads="1"/>
          </p:cNvSpPr>
          <p:nvPr>
            <p:ph type="title"/>
          </p:nvPr>
        </p:nvSpPr>
        <p:spPr/>
        <p:txBody>
          <a:bodyPr/>
          <a:lstStyle/>
          <a:p>
            <a:pPr eaLnBrk="1" hangingPunct="1"/>
            <a:r>
              <a:rPr lang="en-US" altLang="en-US" dirty="0"/>
              <a:t>Definitions</a:t>
            </a:r>
          </a:p>
        </p:txBody>
      </p:sp>
      <p:sp>
        <p:nvSpPr>
          <p:cNvPr id="12291" name="Rectangle 5"/>
          <p:cNvSpPr>
            <a:spLocks noGrp="1" noChangeArrowheads="1"/>
          </p:cNvSpPr>
          <p:nvPr>
            <p:ph type="body" idx="1"/>
          </p:nvPr>
        </p:nvSpPr>
        <p:spPr>
          <a:xfrm>
            <a:off x="409575" y="1869743"/>
            <a:ext cx="3821231" cy="4073857"/>
          </a:xfrm>
        </p:spPr>
        <p:txBody>
          <a:bodyPr/>
          <a:lstStyle/>
          <a:p>
            <a:pPr eaLnBrk="1" hangingPunct="1"/>
            <a:r>
              <a:rPr lang="en-US" altLang="en-US" sz="2800" dirty="0"/>
              <a:t>A non-permit required </a:t>
            </a:r>
            <a:r>
              <a:rPr lang="en-US" altLang="en-US" sz="2800" dirty="0" smtClean="0"/>
              <a:t>space is a confined space that: </a:t>
            </a:r>
            <a:endParaRPr lang="en-US" altLang="en-US" sz="2800" dirty="0"/>
          </a:p>
          <a:p>
            <a:pPr lvl="1" eaLnBrk="1" hangingPunct="1"/>
            <a:r>
              <a:rPr lang="en-US" altLang="en-US" sz="2400" dirty="0"/>
              <a:t>Does not </a:t>
            </a:r>
            <a:r>
              <a:rPr lang="en-US" altLang="en-US" sz="2400" dirty="0" smtClean="0"/>
              <a:t>or have </a:t>
            </a:r>
            <a:r>
              <a:rPr lang="en-US" altLang="en-US" sz="2400" dirty="0"/>
              <a:t>the potential to contain any hazard capable of causing death or serious physical harm</a:t>
            </a:r>
            <a:r>
              <a:rPr lang="en-US" altLang="en-US" sz="2000" dirty="0"/>
              <a:t>	</a:t>
            </a:r>
            <a:r>
              <a:rPr lang="en-US" altLang="en-US" dirty="0"/>
              <a:t>	</a:t>
            </a: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2D65BD3C-422C-4D1E-A38A-D08D62056395}" type="slidenum">
              <a:rPr lang="en-US" altLang="en-US" sz="1200">
                <a:solidFill>
                  <a:srgbClr val="C00000"/>
                </a:solidFill>
              </a:rPr>
              <a:pPr>
                <a:spcBef>
                  <a:spcPct val="0"/>
                </a:spcBef>
                <a:buClrTx/>
                <a:buSzTx/>
                <a:buFontTx/>
                <a:buNone/>
              </a:pPr>
              <a:t>4</a:t>
            </a:fld>
            <a:endParaRPr lang="en-US" altLang="en-US" sz="1200" dirty="0">
              <a:solidFill>
                <a:srgbClr val="C00000"/>
              </a:solidFill>
            </a:endParaRPr>
          </a:p>
        </p:txBody>
      </p:sp>
      <p:pic>
        <p:nvPicPr>
          <p:cNvPr id="131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7409" y="2456597"/>
            <a:ext cx="4235924" cy="2708868"/>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Grp="1" noChangeArrowheads="1"/>
          </p:cNvSpPr>
          <p:nvPr>
            <p:ph type="title"/>
          </p:nvPr>
        </p:nvSpPr>
        <p:spPr/>
        <p:txBody>
          <a:bodyPr/>
          <a:lstStyle/>
          <a:p>
            <a:pPr eaLnBrk="1" hangingPunct="1"/>
            <a:r>
              <a:rPr lang="en-US" altLang="en-US" dirty="0"/>
              <a:t>Definitions</a:t>
            </a:r>
          </a:p>
        </p:txBody>
      </p:sp>
      <p:sp>
        <p:nvSpPr>
          <p:cNvPr id="14339" name="Rectangle 5"/>
          <p:cNvSpPr>
            <a:spLocks noGrp="1" noChangeArrowheads="1"/>
          </p:cNvSpPr>
          <p:nvPr>
            <p:ph type="body" idx="1"/>
          </p:nvPr>
        </p:nvSpPr>
        <p:spPr>
          <a:xfrm>
            <a:off x="368300" y="1905000"/>
            <a:ext cx="3657600" cy="4038600"/>
          </a:xfrm>
        </p:spPr>
        <p:txBody>
          <a:bodyPr/>
          <a:lstStyle/>
          <a:p>
            <a:pPr eaLnBrk="1" hangingPunct="1">
              <a:lnSpc>
                <a:spcPct val="90000"/>
              </a:lnSpc>
              <a:spcBef>
                <a:spcPts val="1200"/>
              </a:spcBef>
              <a:spcAft>
                <a:spcPts val="600"/>
              </a:spcAft>
            </a:pPr>
            <a:r>
              <a:rPr lang="en-US" altLang="en-US" sz="2800" dirty="0"/>
              <a:t>A permit required </a:t>
            </a:r>
            <a:r>
              <a:rPr lang="en-US" altLang="en-US" sz="2800" dirty="0" smtClean="0"/>
              <a:t>space is a confined space that:</a:t>
            </a:r>
            <a:endParaRPr lang="en-US" altLang="en-US" sz="2800" dirty="0"/>
          </a:p>
          <a:p>
            <a:pPr lvl="1" eaLnBrk="1" hangingPunct="1">
              <a:lnSpc>
                <a:spcPct val="90000"/>
              </a:lnSpc>
              <a:spcBef>
                <a:spcPts val="1200"/>
              </a:spcBef>
              <a:spcAft>
                <a:spcPts val="600"/>
              </a:spcAft>
            </a:pPr>
            <a:r>
              <a:rPr lang="en-US" altLang="en-US" sz="2000" dirty="0"/>
              <a:t>Contains or has the potential to contain a hazardous atmosphere</a:t>
            </a:r>
          </a:p>
          <a:p>
            <a:pPr lvl="1" eaLnBrk="1" hangingPunct="1">
              <a:lnSpc>
                <a:spcPct val="90000"/>
              </a:lnSpc>
              <a:spcBef>
                <a:spcPts val="1200"/>
              </a:spcBef>
              <a:spcAft>
                <a:spcPts val="600"/>
              </a:spcAft>
            </a:pPr>
            <a:r>
              <a:rPr lang="en-US" altLang="en-US" sz="2000" dirty="0"/>
              <a:t>Contains a material that has the potential for engulfing an entrant</a:t>
            </a:r>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DF605E08-8D5C-43BF-BAF7-9900BF78B187}" type="slidenum">
              <a:rPr lang="en-US" altLang="en-US" sz="1200">
                <a:solidFill>
                  <a:srgbClr val="C00000"/>
                </a:solidFill>
              </a:rPr>
              <a:pPr>
                <a:spcBef>
                  <a:spcPct val="0"/>
                </a:spcBef>
                <a:buClrTx/>
                <a:buSzTx/>
                <a:buFontTx/>
                <a:buNone/>
              </a:pPr>
              <a:t>5</a:t>
            </a:fld>
            <a:endParaRPr lang="en-US" altLang="en-US" sz="1200" dirty="0">
              <a:solidFill>
                <a:srgbClr val="C00000"/>
              </a:solidFill>
            </a:endParaRPr>
          </a:p>
        </p:txBody>
      </p:sp>
      <p:pic>
        <p:nvPicPr>
          <p:cNvPr id="132099"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8765" y="2060812"/>
            <a:ext cx="4486453" cy="3328659"/>
          </a:xfrm>
          <a:prstGeom prst="rect">
            <a:avLst/>
          </a:prstGeom>
          <a:ln>
            <a:noFill/>
          </a:ln>
          <a:effectLst>
            <a:softEdge rad="112500"/>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4"/>
          <p:cNvSpPr>
            <a:spLocks noGrp="1" noChangeArrowheads="1"/>
          </p:cNvSpPr>
          <p:nvPr>
            <p:ph type="title"/>
          </p:nvPr>
        </p:nvSpPr>
        <p:spPr/>
        <p:txBody>
          <a:bodyPr/>
          <a:lstStyle/>
          <a:p>
            <a:pPr eaLnBrk="1" hangingPunct="1"/>
            <a:r>
              <a:rPr lang="en-US" altLang="en-US" dirty="0" smtClean="0"/>
              <a:t>Permit Space </a:t>
            </a:r>
            <a:r>
              <a:rPr lang="en-US" altLang="en-US" sz="2400" dirty="0" smtClean="0"/>
              <a:t>(Continued)</a:t>
            </a:r>
            <a:endParaRPr lang="en-US" altLang="en-US" dirty="0"/>
          </a:p>
        </p:txBody>
      </p:sp>
      <p:sp>
        <p:nvSpPr>
          <p:cNvPr id="16387" name="Rectangle 5"/>
          <p:cNvSpPr>
            <a:spLocks noGrp="1" noChangeArrowheads="1"/>
          </p:cNvSpPr>
          <p:nvPr>
            <p:ph type="body" idx="1"/>
          </p:nvPr>
        </p:nvSpPr>
        <p:spPr>
          <a:xfrm>
            <a:off x="423863" y="1905000"/>
            <a:ext cx="4633912" cy="4038600"/>
          </a:xfrm>
        </p:spPr>
        <p:txBody>
          <a:bodyPr/>
          <a:lstStyle/>
          <a:p>
            <a:pPr eaLnBrk="1" hangingPunct="1">
              <a:lnSpc>
                <a:spcPct val="90000"/>
              </a:lnSpc>
              <a:spcBef>
                <a:spcPts val="1200"/>
              </a:spcBef>
              <a:spcAft>
                <a:spcPts val="600"/>
              </a:spcAft>
            </a:pPr>
            <a:r>
              <a:rPr lang="en-US" altLang="en-US" sz="2500" dirty="0" smtClean="0"/>
              <a:t>Has </a:t>
            </a:r>
            <a:r>
              <a:rPr lang="en-US" altLang="en-US" sz="2500" dirty="0"/>
              <a:t>an internal configuration such that an entrant could become trapped or asphyxiated </a:t>
            </a:r>
            <a:endParaRPr lang="en-US" altLang="en-US" sz="2500" dirty="0" smtClean="0"/>
          </a:p>
          <a:p>
            <a:pPr lvl="1" eaLnBrk="1" hangingPunct="1">
              <a:lnSpc>
                <a:spcPct val="90000"/>
              </a:lnSpc>
              <a:spcBef>
                <a:spcPts val="1200"/>
              </a:spcBef>
              <a:spcAft>
                <a:spcPts val="600"/>
              </a:spcAft>
            </a:pPr>
            <a:r>
              <a:rPr lang="en-US" altLang="en-US" sz="2000" dirty="0" smtClean="0"/>
              <a:t>By </a:t>
            </a:r>
            <a:r>
              <a:rPr lang="en-US" altLang="en-US" sz="2000" dirty="0"/>
              <a:t>inwardly conveying walls or by a floor which slopes downward and tapers to a smaller cross-section</a:t>
            </a:r>
          </a:p>
          <a:p>
            <a:pPr eaLnBrk="1" hangingPunct="1">
              <a:lnSpc>
                <a:spcPct val="90000"/>
              </a:lnSpc>
              <a:spcBef>
                <a:spcPts val="1200"/>
              </a:spcBef>
              <a:spcAft>
                <a:spcPts val="600"/>
              </a:spcAft>
            </a:pPr>
            <a:r>
              <a:rPr lang="en-US" altLang="en-US" sz="2500" dirty="0"/>
              <a:t>Contains any other recognized serious safety or health hazard</a:t>
            </a: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DB97576A-51E8-4D58-A5D7-9E172D843564}" type="slidenum">
              <a:rPr lang="en-US" altLang="en-US" sz="1200">
                <a:solidFill>
                  <a:srgbClr val="C00000"/>
                </a:solidFill>
              </a:rPr>
              <a:pPr>
                <a:spcBef>
                  <a:spcPct val="0"/>
                </a:spcBef>
                <a:buClrTx/>
                <a:buSzTx/>
                <a:buFontTx/>
                <a:buNone/>
              </a:pPr>
              <a:t>6</a:t>
            </a:fld>
            <a:endParaRPr lang="en-US" altLang="en-US" sz="1200" dirty="0">
              <a:solidFill>
                <a:srgbClr val="C00000"/>
              </a:solidFill>
            </a:endParaRPr>
          </a:p>
        </p:txBody>
      </p:sp>
      <p:pic>
        <p:nvPicPr>
          <p:cNvPr id="1638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7775" y="2374900"/>
            <a:ext cx="3678238" cy="2947988"/>
          </a:xfrm>
          <a:prstGeom prst="rect">
            <a:avLst/>
          </a:prstGeom>
          <a:noFill/>
          <a:ln>
            <a:noFill/>
          </a:ln>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Grp="1" noChangeArrowheads="1"/>
          </p:cNvSpPr>
          <p:nvPr>
            <p:ph type="title"/>
          </p:nvPr>
        </p:nvSpPr>
        <p:spPr/>
        <p:txBody>
          <a:bodyPr/>
          <a:lstStyle/>
          <a:p>
            <a:pPr eaLnBrk="1" hangingPunct="1"/>
            <a:r>
              <a:rPr lang="en-US" altLang="en-US" dirty="0"/>
              <a:t>Definitions</a:t>
            </a:r>
          </a:p>
        </p:txBody>
      </p:sp>
      <p:sp>
        <p:nvSpPr>
          <p:cNvPr id="18435" name="Rectangle 5"/>
          <p:cNvSpPr>
            <a:spLocks noGrp="1" noChangeArrowheads="1"/>
          </p:cNvSpPr>
          <p:nvPr>
            <p:ph type="body" idx="1"/>
          </p:nvPr>
        </p:nvSpPr>
        <p:spPr>
          <a:xfrm>
            <a:off x="600075" y="1828800"/>
            <a:ext cx="7858125" cy="4114800"/>
          </a:xfrm>
        </p:spPr>
        <p:txBody>
          <a:bodyPr/>
          <a:lstStyle/>
          <a:p>
            <a:pPr eaLnBrk="1" hangingPunct="1"/>
            <a:r>
              <a:rPr lang="en-US" altLang="en-US" sz="3600" dirty="0"/>
              <a:t>An enclosed space </a:t>
            </a:r>
            <a:r>
              <a:rPr lang="en-US" altLang="en-US" sz="3600" dirty="0" smtClean="0"/>
              <a:t>is a confined space that:</a:t>
            </a:r>
            <a:endParaRPr lang="en-US" altLang="en-US" sz="3600" dirty="0"/>
          </a:p>
          <a:p>
            <a:pPr lvl="1" eaLnBrk="1" hangingPunct="1"/>
            <a:r>
              <a:rPr lang="en-US" altLang="en-US" sz="3200" dirty="0" smtClean="0"/>
              <a:t>Can be a working </a:t>
            </a:r>
            <a:r>
              <a:rPr lang="en-US" altLang="en-US" sz="3200" dirty="0"/>
              <a:t>space, such as a </a:t>
            </a:r>
            <a:endParaRPr lang="en-US" altLang="en-US" sz="3200" dirty="0" smtClean="0"/>
          </a:p>
          <a:p>
            <a:pPr lvl="2" eaLnBrk="1" hangingPunct="1">
              <a:buSzPct val="70000"/>
              <a:buFont typeface="Wingdings" panose="05000000000000000000" pitchFamily="2" charset="2"/>
              <a:buChar char="ü"/>
            </a:pPr>
            <a:r>
              <a:rPr lang="en-US" altLang="en-US" sz="2800" dirty="0" smtClean="0"/>
              <a:t>Manhole</a:t>
            </a:r>
          </a:p>
          <a:p>
            <a:pPr lvl="2" eaLnBrk="1" hangingPunct="1">
              <a:buSzPct val="70000"/>
              <a:buFont typeface="Wingdings" panose="05000000000000000000" pitchFamily="2" charset="2"/>
              <a:buChar char="ü"/>
            </a:pPr>
            <a:r>
              <a:rPr lang="en-US" altLang="en-US" sz="2800" dirty="0" smtClean="0"/>
              <a:t>Vault</a:t>
            </a:r>
          </a:p>
          <a:p>
            <a:pPr lvl="2" eaLnBrk="1" hangingPunct="1">
              <a:buSzPct val="70000"/>
              <a:buFont typeface="Wingdings" panose="05000000000000000000" pitchFamily="2" charset="2"/>
              <a:buChar char="ü"/>
            </a:pPr>
            <a:r>
              <a:rPr lang="en-US" altLang="en-US" sz="2800" dirty="0" smtClean="0"/>
              <a:t>Tunnel</a:t>
            </a:r>
          </a:p>
          <a:p>
            <a:pPr lvl="2" eaLnBrk="1" hangingPunct="1">
              <a:buSzPct val="70000"/>
              <a:buFont typeface="Wingdings" panose="05000000000000000000" pitchFamily="2" charset="2"/>
              <a:buChar char="ü"/>
            </a:pPr>
            <a:r>
              <a:rPr lang="en-US" altLang="en-US" sz="2800" dirty="0" smtClean="0"/>
              <a:t>Shaft</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7834E63E-5925-43DC-831D-2B6486A66DD2}" type="slidenum">
              <a:rPr lang="en-US" altLang="en-US" sz="1200">
                <a:solidFill>
                  <a:srgbClr val="C00000"/>
                </a:solidFill>
              </a:rPr>
              <a:pPr>
                <a:spcBef>
                  <a:spcPct val="0"/>
                </a:spcBef>
                <a:buClrTx/>
                <a:buSzTx/>
                <a:buFontTx/>
                <a:buNone/>
              </a:pPr>
              <a:t>7</a:t>
            </a:fld>
            <a:endParaRPr lang="en-US" altLang="en-US" sz="1200" dirty="0">
              <a:solidFill>
                <a:srgbClr val="C00000"/>
              </a:solidFill>
            </a:endParaRPr>
          </a:p>
        </p:txBody>
      </p:sp>
    </p:spTree>
    <p:extLst>
      <p:ext uri="{BB962C8B-B14F-4D97-AF65-F5344CB8AC3E}">
        <p14:creationId xmlns:p14="http://schemas.microsoft.com/office/powerpoint/2010/main" xmlns="" val="95147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Grp="1" noChangeArrowheads="1"/>
          </p:cNvSpPr>
          <p:nvPr>
            <p:ph type="title"/>
          </p:nvPr>
        </p:nvSpPr>
        <p:spPr/>
        <p:txBody>
          <a:bodyPr/>
          <a:lstStyle/>
          <a:p>
            <a:pPr eaLnBrk="1" hangingPunct="1"/>
            <a:r>
              <a:rPr lang="en-US" altLang="en-US" dirty="0" smtClean="0"/>
              <a:t>Enclosed Space </a:t>
            </a:r>
            <a:r>
              <a:rPr lang="en-US" altLang="en-US" sz="2400" dirty="0" smtClean="0"/>
              <a:t>(Continued)</a:t>
            </a:r>
            <a:endParaRPr lang="en-US" altLang="en-US" sz="2400" dirty="0"/>
          </a:p>
        </p:txBody>
      </p:sp>
      <p:sp>
        <p:nvSpPr>
          <p:cNvPr id="18435" name="Rectangle 5"/>
          <p:cNvSpPr>
            <a:spLocks noGrp="1" noChangeArrowheads="1"/>
          </p:cNvSpPr>
          <p:nvPr>
            <p:ph type="body" idx="1"/>
          </p:nvPr>
        </p:nvSpPr>
        <p:spPr>
          <a:xfrm>
            <a:off x="600075" y="1828800"/>
            <a:ext cx="7858125" cy="4114800"/>
          </a:xfrm>
        </p:spPr>
        <p:txBody>
          <a:bodyPr/>
          <a:lstStyle/>
          <a:p>
            <a:pPr eaLnBrk="1" hangingPunct="1"/>
            <a:r>
              <a:rPr lang="en-US" altLang="en-US" dirty="0" smtClean="0"/>
              <a:t>Has </a:t>
            </a:r>
            <a:r>
              <a:rPr lang="en-US" altLang="en-US" dirty="0"/>
              <a:t>a limited means of egress or entry</a:t>
            </a:r>
          </a:p>
          <a:p>
            <a:pPr lvl="1" eaLnBrk="1" hangingPunct="1"/>
            <a:r>
              <a:rPr lang="en-US" altLang="en-US" dirty="0"/>
              <a:t>Designed for periodic employee entry under normal operating conditions</a:t>
            </a:r>
          </a:p>
          <a:p>
            <a:pPr lvl="1" eaLnBrk="1" hangingPunct="1"/>
            <a:r>
              <a:rPr lang="en-US" altLang="en-US" dirty="0"/>
              <a:t>Under normal conditions, does not contain a hazardous atmosphere</a:t>
            </a:r>
          </a:p>
          <a:p>
            <a:pPr lvl="2" eaLnBrk="1" hangingPunct="1"/>
            <a:r>
              <a:rPr lang="en-US" altLang="en-US" i="1" dirty="0"/>
              <a:t>But may contain a hazardous atmosphere under abnormal conditions</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7834E63E-5925-43DC-831D-2B6486A66DD2}" type="slidenum">
              <a:rPr lang="en-US" altLang="en-US" sz="1200">
                <a:solidFill>
                  <a:srgbClr val="C00000"/>
                </a:solidFill>
              </a:rPr>
              <a:pPr>
                <a:spcBef>
                  <a:spcPct val="0"/>
                </a:spcBef>
                <a:buClrTx/>
                <a:buSzTx/>
                <a:buFontTx/>
                <a:buNone/>
              </a:pPr>
              <a:t>8</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Grp="1" noChangeArrowheads="1"/>
          </p:cNvSpPr>
          <p:nvPr>
            <p:ph type="title"/>
          </p:nvPr>
        </p:nvSpPr>
        <p:spPr/>
        <p:txBody>
          <a:bodyPr/>
          <a:lstStyle/>
          <a:p>
            <a:pPr eaLnBrk="1" hangingPunct="1"/>
            <a:r>
              <a:rPr lang="en-US" altLang="en-US" dirty="0"/>
              <a:t>Hazardous Atmosphere</a:t>
            </a:r>
          </a:p>
        </p:txBody>
      </p:sp>
      <p:sp>
        <p:nvSpPr>
          <p:cNvPr id="20483" name="Rectangle 5"/>
          <p:cNvSpPr>
            <a:spLocks noGrp="1" noChangeArrowheads="1"/>
          </p:cNvSpPr>
          <p:nvPr>
            <p:ph type="body" idx="1"/>
          </p:nvPr>
        </p:nvSpPr>
        <p:spPr>
          <a:xfrm>
            <a:off x="423863" y="1905000"/>
            <a:ext cx="5171719" cy="4038600"/>
          </a:xfrm>
        </p:spPr>
        <p:txBody>
          <a:bodyPr/>
          <a:lstStyle/>
          <a:p>
            <a:pPr eaLnBrk="1" hangingPunct="1">
              <a:lnSpc>
                <a:spcPct val="90000"/>
              </a:lnSpc>
              <a:spcBef>
                <a:spcPts val="1200"/>
              </a:spcBef>
              <a:spcAft>
                <a:spcPts val="600"/>
              </a:spcAft>
            </a:pPr>
            <a:r>
              <a:rPr lang="en-US" altLang="en-US" sz="2900" dirty="0" smtClean="0"/>
              <a:t>An </a:t>
            </a:r>
            <a:r>
              <a:rPr lang="en-US" altLang="en-US" sz="2900" dirty="0"/>
              <a:t>atmosphere that may expose employees to the risk of death, incapacitation, impairment of ability to self-rescue</a:t>
            </a:r>
          </a:p>
          <a:p>
            <a:pPr lvl="1" eaLnBrk="1" hangingPunct="1">
              <a:spcBef>
                <a:spcPts val="600"/>
              </a:spcBef>
              <a:buClrTx/>
              <a:buSzPct val="70000"/>
              <a:buFont typeface="Wingdings" panose="05000000000000000000" pitchFamily="2" charset="2"/>
              <a:buChar char="ü"/>
            </a:pPr>
            <a:r>
              <a:rPr lang="en-US" altLang="en-US" sz="2400" dirty="0"/>
              <a:t>Flammable Gas</a:t>
            </a:r>
          </a:p>
          <a:p>
            <a:pPr lvl="1" eaLnBrk="1" hangingPunct="1">
              <a:spcBef>
                <a:spcPts val="600"/>
              </a:spcBef>
              <a:buClrTx/>
              <a:buSzPct val="70000"/>
              <a:buFont typeface="Wingdings" panose="05000000000000000000" pitchFamily="2" charset="2"/>
              <a:buChar char="ü"/>
            </a:pPr>
            <a:r>
              <a:rPr lang="en-US" altLang="en-US" sz="2400" dirty="0"/>
              <a:t>Airborne Dust</a:t>
            </a:r>
          </a:p>
          <a:p>
            <a:pPr lvl="1" eaLnBrk="1" hangingPunct="1">
              <a:spcBef>
                <a:spcPts val="600"/>
              </a:spcBef>
              <a:buClrTx/>
              <a:buSzPct val="70000"/>
              <a:buFont typeface="Wingdings" panose="05000000000000000000" pitchFamily="2" charset="2"/>
              <a:buChar char="ü"/>
            </a:pPr>
            <a:r>
              <a:rPr lang="en-US" altLang="en-US" sz="2400" dirty="0"/>
              <a:t>Obscured vision</a:t>
            </a:r>
          </a:p>
          <a:p>
            <a:pPr lvl="1" eaLnBrk="1" hangingPunct="1">
              <a:spcBef>
                <a:spcPts val="600"/>
              </a:spcBef>
              <a:buClrTx/>
              <a:buSzPct val="70000"/>
              <a:buFont typeface="Wingdings" panose="05000000000000000000" pitchFamily="2" charset="2"/>
              <a:buChar char="ü"/>
            </a:pPr>
            <a:r>
              <a:rPr lang="en-US" altLang="en-US" sz="2400" dirty="0"/>
              <a:t>Toxic substance</a:t>
            </a:r>
          </a:p>
          <a:p>
            <a:pPr lvl="1" eaLnBrk="1" hangingPunct="1">
              <a:spcBef>
                <a:spcPts val="600"/>
              </a:spcBef>
              <a:buClrTx/>
              <a:buSzPct val="70000"/>
              <a:buFont typeface="Wingdings" panose="05000000000000000000" pitchFamily="2" charset="2"/>
              <a:buChar char="ü"/>
            </a:pPr>
            <a:r>
              <a:rPr lang="en-US" altLang="en-US" sz="2400" dirty="0"/>
              <a:t>IDLH</a:t>
            </a:r>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72919AF4-6D11-4EF6-97F5-68FC637DB913}" type="slidenum">
              <a:rPr lang="en-US" altLang="en-US" sz="1200">
                <a:solidFill>
                  <a:srgbClr val="C00000"/>
                </a:solidFill>
              </a:rPr>
              <a:pPr>
                <a:spcBef>
                  <a:spcPct val="0"/>
                </a:spcBef>
                <a:buClrTx/>
                <a:buSzTx/>
                <a:buFontTx/>
                <a:buNone/>
              </a:pPr>
              <a:t>9</a:t>
            </a:fld>
            <a:endParaRPr lang="en-US" altLang="en-US" sz="1200" dirty="0">
              <a:solidFill>
                <a:srgbClr val="C00000"/>
              </a:solidFill>
            </a:endParaRPr>
          </a:p>
        </p:txBody>
      </p:sp>
      <p:pic>
        <p:nvPicPr>
          <p:cNvPr id="2048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2788" y="1985963"/>
            <a:ext cx="2741612" cy="3622675"/>
          </a:xfrm>
          <a:prstGeom prst="rect">
            <a:avLst/>
          </a:prstGeom>
          <a:noFill/>
          <a:ln>
            <a:noFill/>
          </a:ln>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8305</TotalTime>
  <Words>1131</Words>
  <Application>Microsoft Office PowerPoint</Application>
  <PresentationFormat>On-screen Show (4:3)</PresentationFormat>
  <Paragraphs>232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Studio</vt:lpstr>
      <vt:lpstr>Confined/Enclosed Spaces Continuing Education Fourth Quarter 2017</vt:lpstr>
      <vt:lpstr>Objectives</vt:lpstr>
      <vt:lpstr>Definitions</vt:lpstr>
      <vt:lpstr>Definitions</vt:lpstr>
      <vt:lpstr>Definitions</vt:lpstr>
      <vt:lpstr>Permit Space (Continued)</vt:lpstr>
      <vt:lpstr>Definitions</vt:lpstr>
      <vt:lpstr>Enclosed Space (Continued)</vt:lpstr>
      <vt:lpstr>Hazardous Atmosphere</vt:lpstr>
      <vt:lpstr>Applicable Standards</vt:lpstr>
      <vt:lpstr>Similarity</vt:lpstr>
      <vt:lpstr>Similarity</vt:lpstr>
      <vt:lpstr>Permit Required  Confined Spaces</vt:lpstr>
      <vt:lpstr>Written Program Required</vt:lpstr>
      <vt:lpstr>Employer Responsibilities</vt:lpstr>
      <vt:lpstr>Entry Supervisor</vt:lpstr>
      <vt:lpstr>Testing</vt:lpstr>
      <vt:lpstr>Hazards</vt:lpstr>
      <vt:lpstr>Ventilation</vt:lpstr>
      <vt:lpstr>Lighting</vt:lpstr>
      <vt:lpstr>Welding &amp; Cutting</vt:lpstr>
      <vt:lpstr>Flammable Liquids</vt:lpstr>
      <vt:lpstr>Attendant</vt:lpstr>
      <vt:lpstr>Emergency Plan</vt:lpstr>
      <vt:lpstr>Enclosed Spaces</vt:lpstr>
      <vt:lpstr>Employer Responsibilities</vt:lpstr>
      <vt:lpstr>Attendant</vt:lpstr>
      <vt:lpstr>Enclosed Space Testing</vt:lpstr>
      <vt:lpstr>Open Flames</vt:lpstr>
      <vt:lpstr>Enclosed Space Ventilation</vt:lpstr>
      <vt:lpstr>Review</vt:lpstr>
    </vt:vector>
  </TitlesOfParts>
  <Company>OSP Task Team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Excavations</dc:title>
  <dc:subject>T&amp;D 10 Hour</dc:subject>
  <dc:creator>OSP Task Team 2</dc:creator>
  <dc:description>v2.03.06</dc:description>
  <cp:lastModifiedBy>kholmes</cp:lastModifiedBy>
  <cp:revision>539</cp:revision>
  <cp:lastPrinted>2000-07-21T13:40:41Z</cp:lastPrinted>
  <dcterms:created xsi:type="dcterms:W3CDTF">1998-12-15T16:49:48Z</dcterms:created>
  <dcterms:modified xsi:type="dcterms:W3CDTF">2017-10-20T19:45:04Z</dcterms:modified>
</cp:coreProperties>
</file>