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Lst>
  <p:notesMasterIdLst>
    <p:notesMasterId r:id="rId42"/>
  </p:notesMasterIdLst>
  <p:handoutMasterIdLst>
    <p:handoutMasterId r:id="rId43"/>
  </p:handoutMasterIdLst>
  <p:sldIdLst>
    <p:sldId id="559" r:id="rId5"/>
    <p:sldId id="720" r:id="rId6"/>
    <p:sldId id="684" r:id="rId7"/>
    <p:sldId id="591" r:id="rId8"/>
    <p:sldId id="717" r:id="rId9"/>
    <p:sldId id="718" r:id="rId10"/>
    <p:sldId id="719" r:id="rId11"/>
    <p:sldId id="320" r:id="rId12"/>
    <p:sldId id="712" r:id="rId13"/>
    <p:sldId id="715" r:id="rId14"/>
    <p:sldId id="628" r:id="rId15"/>
    <p:sldId id="630" r:id="rId16"/>
    <p:sldId id="337" r:id="rId17"/>
    <p:sldId id="631" r:id="rId18"/>
    <p:sldId id="691" r:id="rId19"/>
    <p:sldId id="589" r:id="rId20"/>
    <p:sldId id="368" r:id="rId21"/>
    <p:sldId id="593" r:id="rId22"/>
    <p:sldId id="667" r:id="rId23"/>
    <p:sldId id="669" r:id="rId24"/>
    <p:sldId id="671" r:id="rId25"/>
    <p:sldId id="672" r:id="rId26"/>
    <p:sldId id="673" r:id="rId27"/>
    <p:sldId id="690" r:id="rId28"/>
    <p:sldId id="676" r:id="rId29"/>
    <p:sldId id="677" r:id="rId30"/>
    <p:sldId id="663" r:id="rId31"/>
    <p:sldId id="664" r:id="rId32"/>
    <p:sldId id="378" r:id="rId33"/>
    <p:sldId id="482" r:id="rId34"/>
    <p:sldId id="701" r:id="rId35"/>
    <p:sldId id="475" r:id="rId36"/>
    <p:sldId id="633" r:id="rId37"/>
    <p:sldId id="513" r:id="rId38"/>
    <p:sldId id="608" r:id="rId39"/>
    <p:sldId id="716" r:id="rId40"/>
    <p:sldId id="713" r:id="rId41"/>
  </p:sldIdLst>
  <p:sldSz cx="10058400" cy="7772400"/>
  <p:notesSz cx="6858000" cy="9199563"/>
  <p:defaultTextStyle>
    <a:defPPr>
      <a:defRPr lang="en-US"/>
    </a:defPPr>
    <a:lvl1pPr algn="l" rtl="0" fontAlgn="base">
      <a:spcBef>
        <a:spcPct val="0"/>
      </a:spcBef>
      <a:spcAft>
        <a:spcPct val="0"/>
      </a:spcAft>
      <a:defRPr sz="4000" b="1" i="1"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4000" b="1" i="1" kern="1200">
        <a:solidFill>
          <a:schemeClr val="bg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4000" b="1" i="1" kern="1200">
        <a:solidFill>
          <a:schemeClr val="bg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4000" b="1" i="1" kern="1200">
        <a:solidFill>
          <a:schemeClr val="bg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4000" b="1" i="1"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b="1" i="1"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b="1" i="1"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b="1" i="1"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b="1" i="1"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90">
          <p15:clr>
            <a:srgbClr val="A4A3A4"/>
          </p15:clr>
        </p15:guide>
        <p15:guide id="2" pos="1859">
          <p15:clr>
            <a:srgbClr val="A4A3A4"/>
          </p15:clr>
        </p15:guide>
      </p15:sldGuideLst>
    </p:ext>
    <p:ext uri="{2D200454-40CA-4A62-9FC3-DE9A4176ACB9}">
      <p15:notesGuideLst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E8FB31"/>
    <a:srgbClr val="000066"/>
    <a:srgbClr val="0099FF"/>
    <a:srgbClr val="0660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84795" autoAdjust="0"/>
  </p:normalViewPr>
  <p:slideViewPr>
    <p:cSldViewPr snapToGrid="0">
      <p:cViewPr varScale="1">
        <p:scale>
          <a:sx n="80" d="100"/>
          <a:sy n="80" d="100"/>
        </p:scale>
        <p:origin x="2106" y="102"/>
      </p:cViewPr>
      <p:guideLst>
        <p:guide orient="horz" pos="2890"/>
        <p:guide pos="1859"/>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1872"/>
    </p:cViewPr>
  </p:sorterViewPr>
  <p:notesViewPr>
    <p:cSldViewPr snapToGrid="0">
      <p:cViewPr>
        <p:scale>
          <a:sx n="75" d="100"/>
          <a:sy n="75" d="100"/>
        </p:scale>
        <p:origin x="-2346" y="-72"/>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11225" eaLnBrk="0" hangingPunct="0">
              <a:spcBef>
                <a:spcPct val="0"/>
              </a:spcBef>
              <a:buClrTx/>
              <a:buSzTx/>
              <a:defRPr sz="1000" b="0">
                <a:solidFill>
                  <a:schemeClr val="tx1"/>
                </a:solidFill>
                <a:latin typeface="Times New Roman" pitchFamily="18"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11225" eaLnBrk="0" hangingPunct="0">
              <a:spcBef>
                <a:spcPct val="0"/>
              </a:spcBef>
              <a:buClrTx/>
              <a:buSzTx/>
              <a:defRPr sz="1000" b="0">
                <a:solidFill>
                  <a:schemeClr val="tx1"/>
                </a:solidFill>
                <a:latin typeface="Times New Roman" pitchFamily="18"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8739188"/>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11225" eaLnBrk="0" hangingPunct="0">
              <a:spcBef>
                <a:spcPct val="0"/>
              </a:spcBef>
              <a:buClrTx/>
              <a:buSzTx/>
              <a:defRPr sz="1000" b="0">
                <a:solidFill>
                  <a:schemeClr val="tx1"/>
                </a:solidFill>
                <a:latin typeface="Times New Roman" pitchFamily="18"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3886200" y="8739188"/>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11225" eaLnBrk="0" hangingPunct="0">
              <a:defRPr sz="1000" b="0">
                <a:solidFill>
                  <a:schemeClr val="tx1"/>
                </a:solidFill>
                <a:latin typeface="Times New Roman" panose="02020603050405020304" pitchFamily="18" charset="0"/>
              </a:defRPr>
            </a:lvl1pPr>
          </a:lstStyle>
          <a:p>
            <a:fld id="{1745F35B-7729-413A-B414-8B52CB6A6FC2}" type="slidenum">
              <a:rPr lang="en-US"/>
              <a:pPr/>
              <a:t>‹#›</a:t>
            </a:fld>
            <a:endParaRPr lang="en-US"/>
          </a:p>
        </p:txBody>
      </p:sp>
    </p:spTree>
    <p:extLst>
      <p:ext uri="{BB962C8B-B14F-4D97-AF65-F5344CB8AC3E}">
        <p14:creationId xmlns:p14="http://schemas.microsoft.com/office/powerpoint/2010/main" val="1613628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11225" eaLnBrk="0" hangingPunct="0">
              <a:spcBef>
                <a:spcPct val="0"/>
              </a:spcBef>
              <a:buClrTx/>
              <a:buSzTx/>
              <a:defRPr sz="1000" b="0">
                <a:solidFill>
                  <a:schemeClr val="tx1"/>
                </a:solidFill>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11225" eaLnBrk="0" hangingPunct="0">
              <a:spcBef>
                <a:spcPct val="0"/>
              </a:spcBef>
              <a:buClrTx/>
              <a:buSzTx/>
              <a:defRPr sz="1000" b="0">
                <a:solidFill>
                  <a:schemeClr val="tx1"/>
                </a:solidFill>
                <a:latin typeface="Times New Roman" pitchFamily="18" charset="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204913" y="695325"/>
            <a:ext cx="4448175" cy="3436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368800"/>
            <a:ext cx="5029200" cy="4140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39188"/>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11225" eaLnBrk="0" hangingPunct="0">
              <a:spcBef>
                <a:spcPct val="0"/>
              </a:spcBef>
              <a:buClrTx/>
              <a:buSzTx/>
              <a:defRPr sz="1000" b="0">
                <a:solidFill>
                  <a:schemeClr val="tx1"/>
                </a:solidFill>
                <a:latin typeface="Times New Roman" pitchFamily="18" charset="0"/>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739188"/>
            <a:ext cx="2971800" cy="458787"/>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11225" eaLnBrk="0" hangingPunct="0">
              <a:defRPr sz="1000" b="0">
                <a:solidFill>
                  <a:schemeClr val="tx1"/>
                </a:solidFill>
                <a:latin typeface="Times New Roman" panose="02020603050405020304" pitchFamily="18" charset="0"/>
              </a:defRPr>
            </a:lvl1pPr>
          </a:lstStyle>
          <a:p>
            <a:fld id="{E125DB00-B8F3-49CE-AF4D-D61BB3C2110F}" type="slidenum">
              <a:rPr lang="en-US"/>
              <a:pPr/>
              <a:t>‹#›</a:t>
            </a:fld>
            <a:endParaRPr lang="en-US"/>
          </a:p>
        </p:txBody>
      </p:sp>
    </p:spTree>
    <p:extLst>
      <p:ext uri="{BB962C8B-B14F-4D97-AF65-F5344CB8AC3E}">
        <p14:creationId xmlns:p14="http://schemas.microsoft.com/office/powerpoint/2010/main" val="1527666835"/>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245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136CA9-79EE-46FB-BFF8-2F0836BCBAA7}" type="slidenum">
              <a:rPr lang="en-US" altLang="en-US" sz="1000"/>
              <a:pPr>
                <a:spcBef>
                  <a:spcPct val="0"/>
                </a:spcBef>
              </a:pPr>
              <a:t>1</a:t>
            </a:fld>
            <a:endParaRPr lang="en-US" altLang="en-US"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Introduce the module</a:t>
            </a:r>
          </a:p>
        </p:txBody>
      </p:sp>
    </p:spTree>
    <p:extLst>
      <p:ext uri="{BB962C8B-B14F-4D97-AF65-F5344CB8AC3E}">
        <p14:creationId xmlns:p14="http://schemas.microsoft.com/office/powerpoint/2010/main" val="2144196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EA7973-0E7B-4CB8-BB30-561AEF359D8A}" type="slidenum">
              <a:rPr lang="en-US" altLang="en-US" sz="1000"/>
              <a:pPr>
                <a:spcBef>
                  <a:spcPct val="0"/>
                </a:spcBef>
              </a:pPr>
              <a:t>10</a:t>
            </a:fld>
            <a:endParaRPr lang="en-US" altLang="en-US" sz="1000"/>
          </a:p>
        </p:txBody>
      </p:sp>
      <p:sp>
        <p:nvSpPr>
          <p:cNvPr id="43011" name="Rectangle 2"/>
          <p:cNvSpPr>
            <a:spLocks noGrp="1" noRot="1" noChangeAspect="1" noChangeArrowheads="1" noTextEdit="1"/>
          </p:cNvSpPr>
          <p:nvPr>
            <p:ph type="sldImg"/>
          </p:nvPr>
        </p:nvSpPr>
        <p:spPr>
          <a:xfrm>
            <a:off x="1206500" y="687388"/>
            <a:ext cx="4445000" cy="3435350"/>
          </a:xfrm>
          <a:ln/>
        </p:spPr>
      </p:sp>
      <p:sp>
        <p:nvSpPr>
          <p:cNvPr id="43012"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a:t>Explain that a key safety fundamental is to never place your body in series or in parallel with two possible potential differences.  Bridging these differences may place the worker at risk.</a:t>
            </a:r>
          </a:p>
        </p:txBody>
      </p:sp>
    </p:spTree>
    <p:extLst>
      <p:ext uri="{BB962C8B-B14F-4D97-AF65-F5344CB8AC3E}">
        <p14:creationId xmlns:p14="http://schemas.microsoft.com/office/powerpoint/2010/main" val="2224055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B85C47-BF8E-4B0E-97D5-65A256915CE5}" type="slidenum">
              <a:rPr lang="en-US" altLang="en-US" sz="1000"/>
              <a:pPr>
                <a:spcBef>
                  <a:spcPct val="0"/>
                </a:spcBef>
              </a:pPr>
              <a:t>11</a:t>
            </a:fld>
            <a:endParaRPr lang="en-US" altLang="en-US" sz="10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86971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6B3F44-AAB0-4B4C-B29B-00FCD0F66AA9}" type="slidenum">
              <a:rPr lang="en-US" altLang="en-US" sz="1000"/>
              <a:pPr>
                <a:spcBef>
                  <a:spcPct val="0"/>
                </a:spcBef>
              </a:pPr>
              <a:t>12</a:t>
            </a:fld>
            <a:endParaRPr lang="en-US" altLang="en-US" sz="1000"/>
          </a:p>
        </p:txBody>
      </p:sp>
      <p:sp>
        <p:nvSpPr>
          <p:cNvPr id="45059" name="Rectangle 2"/>
          <p:cNvSpPr>
            <a:spLocks noGrp="1" noRot="1" noChangeAspect="1" noChangeArrowheads="1" noTextEdit="1"/>
          </p:cNvSpPr>
          <p:nvPr>
            <p:ph type="sldImg"/>
          </p:nvPr>
        </p:nvSpPr>
        <p:spPr>
          <a:xfrm>
            <a:off x="1206500" y="687388"/>
            <a:ext cx="4446588" cy="3435350"/>
          </a:xfrm>
          <a:ln/>
        </p:spPr>
      </p:sp>
      <p:sp>
        <p:nvSpPr>
          <p:cNvPr id="45060"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Explain that once potential testing is complete, and it’s been confirmed that the line is de-energized, the grounds may be attached.  In order for grounds to work properly, the conductor or part the ground clamp is to be attached to must be cleaned.  One method to accomplish this is to use a wire brush mounted on the end of a live line tool to brush oxidation from the part.</a:t>
            </a:r>
          </a:p>
          <a:p>
            <a:pPr eaLnBrk="1" hangingPunct="1"/>
            <a:r>
              <a:rPr lang="en-US" altLang="en-US" dirty="0"/>
              <a:t>It is critical to maintain the minimum approach distance from the part </a:t>
            </a:r>
            <a:r>
              <a:rPr lang="en-US" altLang="en-US" dirty="0" smtClean="0"/>
              <a:t>of</a:t>
            </a:r>
            <a:r>
              <a:rPr lang="en-US" altLang="en-US" baseline="0" dirty="0" smtClean="0"/>
              <a:t> the</a:t>
            </a:r>
            <a:r>
              <a:rPr lang="en-US" altLang="en-US" dirty="0" smtClean="0"/>
              <a:t> </a:t>
            </a:r>
            <a:r>
              <a:rPr lang="en-US" altLang="en-US" dirty="0"/>
              <a:t>circuit during this step.  Also grounding </a:t>
            </a:r>
            <a:r>
              <a:rPr lang="en-US" altLang="en-US" dirty="0" smtClean="0"/>
              <a:t>clamps must be </a:t>
            </a:r>
            <a:r>
              <a:rPr lang="en-US" altLang="en-US" dirty="0"/>
              <a:t>brushed and cleaned prior to use to ensure a good connection. </a:t>
            </a:r>
          </a:p>
          <a:p>
            <a:pPr eaLnBrk="1" hangingPunct="1"/>
            <a:r>
              <a:rPr lang="en-US" altLang="en-US" dirty="0"/>
              <a:t>The grounds must be applied with a live line tool and tightened down.  Should a fault occur, the violent reaction may cause a loose or improperly installed clamp to fail.</a:t>
            </a:r>
          </a:p>
        </p:txBody>
      </p:sp>
    </p:spTree>
    <p:extLst>
      <p:ext uri="{BB962C8B-B14F-4D97-AF65-F5344CB8AC3E}">
        <p14:creationId xmlns:p14="http://schemas.microsoft.com/office/powerpoint/2010/main" val="44615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8C9D4B9-A3A3-4D27-8E87-8075E622653F}" type="slidenum">
              <a:rPr lang="en-US" altLang="en-US" sz="1000"/>
              <a:pPr>
                <a:spcBef>
                  <a:spcPct val="0"/>
                </a:spcBef>
              </a:pPr>
              <a:t>13</a:t>
            </a:fld>
            <a:endParaRPr lang="en-US" altLang="en-US" sz="1000"/>
          </a:p>
        </p:txBody>
      </p:sp>
      <p:sp>
        <p:nvSpPr>
          <p:cNvPr id="46083" name="Rectangle 2"/>
          <p:cNvSpPr>
            <a:spLocks noGrp="1" noRot="1" noChangeAspect="1" noChangeArrowheads="1" noTextEdit="1"/>
          </p:cNvSpPr>
          <p:nvPr>
            <p:ph type="sldImg"/>
          </p:nvPr>
        </p:nvSpPr>
        <p:spPr>
          <a:xfrm>
            <a:off x="1206500" y="687388"/>
            <a:ext cx="4446588" cy="3435350"/>
          </a:xfrm>
          <a:ln/>
        </p:spPr>
      </p:sp>
      <p:sp>
        <p:nvSpPr>
          <p:cNvPr id="46084"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Explain that when removing grounds, the grounding device shall </a:t>
            </a:r>
            <a:r>
              <a:rPr lang="en-US" altLang="en-US" dirty="0" smtClean="0"/>
              <a:t>be </a:t>
            </a:r>
            <a:r>
              <a:rPr lang="en-US" altLang="en-US" dirty="0"/>
              <a:t>removed from the normally energized (but now de-energized) conductor, line or equipment first using insulating live line tools.  Emphasize that the installation and removal of grounds in not a bare-hand or rubber glove procedure. </a:t>
            </a:r>
          </a:p>
          <a:p>
            <a:pPr eaLnBrk="1" hangingPunct="1">
              <a:buFontTx/>
              <a:buChar char="•"/>
            </a:pPr>
            <a:endParaRPr lang="en-US" altLang="en-US" dirty="0"/>
          </a:p>
        </p:txBody>
      </p:sp>
    </p:spTree>
    <p:extLst>
      <p:ext uri="{BB962C8B-B14F-4D97-AF65-F5344CB8AC3E}">
        <p14:creationId xmlns:p14="http://schemas.microsoft.com/office/powerpoint/2010/main" val="2271929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682947-10FF-4B8D-AEBD-EA7DA39DB755}" type="slidenum">
              <a:rPr lang="en-US" altLang="en-US" sz="1000"/>
              <a:pPr>
                <a:spcBef>
                  <a:spcPct val="0"/>
                </a:spcBef>
              </a:pPr>
              <a:t>14</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8990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DBCF5C-D32A-46A1-87BF-6D9D75AC9925}" type="slidenum">
              <a:rPr lang="en-US" altLang="en-US" sz="1000"/>
              <a:pPr>
                <a:spcBef>
                  <a:spcPct val="0"/>
                </a:spcBef>
              </a:pPr>
              <a:t>15</a:t>
            </a:fld>
            <a:endParaRPr lang="en-US" altLang="en-US" sz="10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 that Subpart V, from the OSHA standards regulated the construction of power transmission and distribution systems.  This OSHA standard is a “Performance” standard.  OSHA does not tell the employer how to do this only that the employer shall do this.  </a:t>
            </a:r>
          </a:p>
        </p:txBody>
      </p:sp>
    </p:spTree>
    <p:extLst>
      <p:ext uri="{BB962C8B-B14F-4D97-AF65-F5344CB8AC3E}">
        <p14:creationId xmlns:p14="http://schemas.microsoft.com/office/powerpoint/2010/main" val="1411955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A79284-A9D9-410A-944B-158E1D6CBAFA}" type="slidenum">
              <a:rPr lang="en-US" altLang="en-US" sz="1000"/>
              <a:pPr>
                <a:spcBef>
                  <a:spcPct val="0"/>
                </a:spcBef>
              </a:pPr>
              <a:t>16</a:t>
            </a:fld>
            <a:endParaRPr lang="en-US" altLang="en-US" sz="1000"/>
          </a:p>
        </p:txBody>
      </p:sp>
      <p:sp>
        <p:nvSpPr>
          <p:cNvPr id="49155" name="Rectangle 2"/>
          <p:cNvSpPr>
            <a:spLocks noGrp="1" noRot="1" noChangeAspect="1" noChangeArrowheads="1" noTextEdit="1"/>
          </p:cNvSpPr>
          <p:nvPr>
            <p:ph type="sldImg"/>
          </p:nvPr>
        </p:nvSpPr>
        <p:spPr>
          <a:xfrm>
            <a:off x="1206500" y="687388"/>
            <a:ext cx="4446588" cy="3435350"/>
          </a:xfrm>
          <a:ln/>
        </p:spPr>
      </p:sp>
      <p:sp>
        <p:nvSpPr>
          <p:cNvPr id="49156"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Review current carrying capabilities chart. Discuss company and host employer grounding cable size standards.</a:t>
            </a:r>
          </a:p>
          <a:p>
            <a:pPr eaLnBrk="1" hangingPunct="1"/>
            <a:r>
              <a:rPr lang="en-US" altLang="en-US"/>
              <a:t>Reference ASTM F 855</a:t>
            </a:r>
          </a:p>
          <a:p>
            <a:pPr eaLnBrk="1" hangingPunct="1"/>
            <a:endParaRPr lang="en-US" altLang="en-US"/>
          </a:p>
        </p:txBody>
      </p:sp>
    </p:spTree>
    <p:extLst>
      <p:ext uri="{BB962C8B-B14F-4D97-AF65-F5344CB8AC3E}">
        <p14:creationId xmlns:p14="http://schemas.microsoft.com/office/powerpoint/2010/main" val="4240660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44D4BB-A6B6-4358-88FF-B66C90606078}" type="slidenum">
              <a:rPr lang="en-US" altLang="en-US" sz="1000"/>
              <a:pPr>
                <a:spcBef>
                  <a:spcPct val="0"/>
                </a:spcBef>
              </a:pPr>
              <a:t>17</a:t>
            </a:fld>
            <a:endParaRPr lang="en-US" altLang="en-US" sz="1000"/>
          </a:p>
        </p:txBody>
      </p:sp>
      <p:sp>
        <p:nvSpPr>
          <p:cNvPr id="50179" name="Rectangle 2"/>
          <p:cNvSpPr>
            <a:spLocks noGrp="1" noRot="1" noChangeAspect="1" noChangeArrowheads="1" noTextEdit="1"/>
          </p:cNvSpPr>
          <p:nvPr>
            <p:ph type="sldImg"/>
          </p:nvPr>
        </p:nvSpPr>
        <p:spPr>
          <a:xfrm>
            <a:off x="1219200" y="719138"/>
            <a:ext cx="4419600" cy="3416300"/>
          </a:xfrm>
          <a:ln cap="flat"/>
        </p:spPr>
      </p:sp>
      <p:sp>
        <p:nvSpPr>
          <p:cNvPr id="50180" name="Rectangle 3"/>
          <p:cNvSpPr>
            <a:spLocks noGrp="1" noChangeArrowheads="1"/>
          </p:cNvSpPr>
          <p:nvPr>
            <p:ph type="body" idx="1"/>
          </p:nvPr>
        </p:nvSpPr>
        <p:spPr>
          <a:xfrm>
            <a:off x="914400" y="4370388"/>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65068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BA33B4-604C-4651-8E50-9D22515BDA32}" type="slidenum">
              <a:rPr lang="en-US" altLang="en-US" sz="1000"/>
              <a:pPr>
                <a:spcBef>
                  <a:spcPct val="0"/>
                </a:spcBef>
              </a:pPr>
              <a:t>18</a:t>
            </a:fld>
            <a:endParaRPr lang="en-US" altLang="en-US" sz="1000"/>
          </a:p>
        </p:txBody>
      </p:sp>
      <p:sp>
        <p:nvSpPr>
          <p:cNvPr id="51203" name="Rectangle 2"/>
          <p:cNvSpPr>
            <a:spLocks noGrp="1" noRot="1" noChangeAspect="1" noChangeArrowheads="1" noTextEdit="1"/>
          </p:cNvSpPr>
          <p:nvPr>
            <p:ph type="sldImg"/>
          </p:nvPr>
        </p:nvSpPr>
        <p:spPr>
          <a:xfrm>
            <a:off x="1206500" y="687388"/>
            <a:ext cx="4446588" cy="3435350"/>
          </a:xfrm>
          <a:ln/>
        </p:spPr>
      </p:sp>
      <p:sp>
        <p:nvSpPr>
          <p:cNvPr id="51204"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Discuss that prior to starting any grounding task, a job briefing must be held.  Discuss the hazards involved.  Discuss the preventative measures that will be used to protect the workers, the public and the customer.  Consider documenting the location of the grounds on the job briefing.  This will help avoid the chance of unintentionally leaving grounds on a line.</a:t>
            </a:r>
          </a:p>
        </p:txBody>
      </p:sp>
    </p:spTree>
    <p:extLst>
      <p:ext uri="{BB962C8B-B14F-4D97-AF65-F5344CB8AC3E}">
        <p14:creationId xmlns:p14="http://schemas.microsoft.com/office/powerpoint/2010/main" val="329519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845DF3-15F0-48A3-8C06-84D415A66753}" type="slidenum">
              <a:rPr lang="en-US" altLang="en-US" sz="1000"/>
              <a:pPr>
                <a:spcBef>
                  <a:spcPct val="0"/>
                </a:spcBef>
              </a:pPr>
              <a:t>19</a:t>
            </a:fld>
            <a:endParaRPr lang="en-US" altLang="en-US" sz="1000"/>
          </a:p>
        </p:txBody>
      </p:sp>
      <p:sp>
        <p:nvSpPr>
          <p:cNvPr id="52227" name="Rectangle 2"/>
          <p:cNvSpPr>
            <a:spLocks noGrp="1" noRot="1" noChangeAspect="1" noChangeArrowheads="1" noTextEdit="1"/>
          </p:cNvSpPr>
          <p:nvPr>
            <p:ph type="sldImg"/>
          </p:nvPr>
        </p:nvSpPr>
        <p:spPr>
          <a:xfrm>
            <a:off x="1206500" y="687388"/>
            <a:ext cx="4445000" cy="3435350"/>
          </a:xfrm>
          <a:ln/>
        </p:spPr>
      </p:sp>
      <p:sp>
        <p:nvSpPr>
          <p:cNvPr id="52228"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 that this is one method of creating an equal potential zone on a wooden pole, distribution circuit.  Explain that some of the steps here are:  Obtain a clearance, Identify and isolate the line - obtain visible openings on the source side (and the load side if possible) of the line or equipment.  Use a voltage detector to test the line or equipment to be sure it is de-energized</a:t>
            </a:r>
          </a:p>
          <a:p>
            <a:pPr eaLnBrk="1" hangingPunct="1"/>
            <a:r>
              <a:rPr lang="en-US" altLang="en-US"/>
              <a:t>Install a cluster bar on the pole just below the work area. Leave adequate clearance above it.  Clamp a suitable length jumper to the cluster bar, and the other end to the common neutral</a:t>
            </a:r>
          </a:p>
          <a:p>
            <a:pPr eaLnBrk="1" hangingPunct="1"/>
            <a:r>
              <a:rPr lang="en-US" altLang="en-US"/>
              <a:t>Jumper from the cluster bar to the closest phase conductor. Jumper the other phases together, working from the nearest to farthest away.  Remove the grounds in reverse order.</a:t>
            </a:r>
          </a:p>
        </p:txBody>
      </p:sp>
    </p:spTree>
    <p:extLst>
      <p:ext uri="{BB962C8B-B14F-4D97-AF65-F5344CB8AC3E}">
        <p14:creationId xmlns:p14="http://schemas.microsoft.com/office/powerpoint/2010/main" val="298696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during the module we will discuss the following topics</a:t>
            </a:r>
          </a:p>
        </p:txBody>
      </p:sp>
      <p:sp>
        <p:nvSpPr>
          <p:cNvPr id="4" name="Slide Number Placeholder 3"/>
          <p:cNvSpPr>
            <a:spLocks noGrp="1"/>
          </p:cNvSpPr>
          <p:nvPr>
            <p:ph type="sldNum" sz="quarter" idx="5"/>
          </p:nvPr>
        </p:nvSpPr>
        <p:spPr/>
        <p:txBody>
          <a:bodyPr/>
          <a:lstStyle/>
          <a:p>
            <a:fld id="{E125DB00-B8F3-49CE-AF4D-D61BB3C2110F}" type="slidenum">
              <a:rPr lang="en-US" smtClean="0"/>
              <a:pPr/>
              <a:t>2</a:t>
            </a:fld>
            <a:endParaRPr lang="en-US"/>
          </a:p>
        </p:txBody>
      </p:sp>
    </p:spTree>
    <p:extLst>
      <p:ext uri="{BB962C8B-B14F-4D97-AF65-F5344CB8AC3E}">
        <p14:creationId xmlns:p14="http://schemas.microsoft.com/office/powerpoint/2010/main" val="3536563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4C2649-6E63-4BCB-BEAC-2F610F9E8E7E}" type="slidenum">
              <a:rPr lang="en-US" altLang="en-US" sz="1000"/>
              <a:pPr>
                <a:spcBef>
                  <a:spcPct val="0"/>
                </a:spcBef>
              </a:pPr>
              <a:t>20</a:t>
            </a:fld>
            <a:endParaRPr lang="en-US" altLang="en-US" sz="1000"/>
          </a:p>
        </p:txBody>
      </p:sp>
      <p:sp>
        <p:nvSpPr>
          <p:cNvPr id="53251" name="Rectangle 2"/>
          <p:cNvSpPr>
            <a:spLocks noGrp="1" noRot="1" noChangeAspect="1" noChangeArrowheads="1" noTextEdit="1"/>
          </p:cNvSpPr>
          <p:nvPr>
            <p:ph type="sldImg"/>
          </p:nvPr>
        </p:nvSpPr>
        <p:spPr>
          <a:xfrm>
            <a:off x="1206500" y="687388"/>
            <a:ext cx="4445000" cy="3435350"/>
          </a:xfrm>
          <a:ln/>
        </p:spPr>
      </p:sp>
      <p:sp>
        <p:nvSpPr>
          <p:cNvPr id="53252"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 that when working away from the master or trip grounds one method of creating an equal potential work zone is:  Obtain a clearance, Identify and isolate the line - obtain visible openings on the source side (and the load side if possible) of the line or equipment.  Use a voltage detector to test the line or equipment to be sure it is de-energized.  At one location of the job, install a grounding jumper from the common or primary neutral to the closest phase conductor.  From that conductor, jumper the remaining phases together, working from the nearest to the farthest away.  At each work site, attach a cluster bar to the pole below the work area. Leave adequate working space above it.  Install a jumper (bond) from the cluster bar to the primary phase being worked. When work moves to another phase on the same pole, move the jumper to the new phase and begin work.  When work moves to the next pole, remove the phase jumper, then remove the cluster bar, and install at the new work site.  Remove the grounds in reverse order.</a:t>
            </a:r>
          </a:p>
        </p:txBody>
      </p:sp>
    </p:spTree>
    <p:extLst>
      <p:ext uri="{BB962C8B-B14F-4D97-AF65-F5344CB8AC3E}">
        <p14:creationId xmlns:p14="http://schemas.microsoft.com/office/powerpoint/2010/main" val="2133840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3A44B81-B7A6-403D-8ADF-E756A7B7BEE0}" type="slidenum">
              <a:rPr lang="en-US" altLang="en-US" sz="1000"/>
              <a:pPr>
                <a:spcBef>
                  <a:spcPct val="0"/>
                </a:spcBef>
              </a:pPr>
              <a:t>21</a:t>
            </a:fld>
            <a:endParaRPr lang="en-US" altLang="en-US" sz="1000"/>
          </a:p>
        </p:txBody>
      </p:sp>
      <p:sp>
        <p:nvSpPr>
          <p:cNvPr id="54275" name="Rectangle 2"/>
          <p:cNvSpPr>
            <a:spLocks noGrp="1" noRot="1" noChangeAspect="1" noChangeArrowheads="1" noTextEdit="1"/>
          </p:cNvSpPr>
          <p:nvPr>
            <p:ph type="sldImg"/>
          </p:nvPr>
        </p:nvSpPr>
        <p:spPr>
          <a:xfrm>
            <a:off x="1206500" y="687388"/>
            <a:ext cx="4445000" cy="3435350"/>
          </a:xfrm>
          <a:ln/>
        </p:spPr>
      </p:sp>
      <p:sp>
        <p:nvSpPr>
          <p:cNvPr id="54276"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 that working with downed conductors creates particular hazards.  In this care the worker may consider using the “Insulate” method of protection.  The worker may choose to wear rubber insulating gloves (and sleeves) and rubber insulating over-shoes for protection.  The downed conductor may also be handled using live line tools.  If possible consider making the splice(s) working from an insulated aerial lift truck.</a:t>
            </a:r>
          </a:p>
        </p:txBody>
      </p:sp>
    </p:spTree>
    <p:extLst>
      <p:ext uri="{BB962C8B-B14F-4D97-AF65-F5344CB8AC3E}">
        <p14:creationId xmlns:p14="http://schemas.microsoft.com/office/powerpoint/2010/main" val="4248983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AD0444-5E41-4893-BAFF-200D7EF6B772}" type="slidenum">
              <a:rPr lang="en-US" altLang="en-US" sz="1000"/>
              <a:pPr>
                <a:spcBef>
                  <a:spcPct val="0"/>
                </a:spcBef>
              </a:pPr>
              <a:t>22</a:t>
            </a:fld>
            <a:endParaRPr lang="en-US" altLang="en-US" sz="1000"/>
          </a:p>
        </p:txBody>
      </p:sp>
      <p:sp>
        <p:nvSpPr>
          <p:cNvPr id="55299" name="Rectangle 2"/>
          <p:cNvSpPr>
            <a:spLocks noGrp="1" noRot="1" noChangeAspect="1" noChangeArrowheads="1" noTextEdit="1"/>
          </p:cNvSpPr>
          <p:nvPr>
            <p:ph type="sldImg"/>
          </p:nvPr>
        </p:nvSpPr>
        <p:spPr>
          <a:xfrm>
            <a:off x="1206500" y="687388"/>
            <a:ext cx="4445000" cy="3435350"/>
          </a:xfrm>
          <a:ln/>
        </p:spPr>
      </p:sp>
      <p:sp>
        <p:nvSpPr>
          <p:cNvPr id="55300"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Steps here are:  Obtain a clearance, Identify and isolate the line - obtain visible openings on the source side (and the load side if possible) of the line or equipment.  Use a voltage detector to test the line or equipment to be sure it is de-energized.  Install a cluster bar on the pole just below the work area. Leave adequate clearance above it.  Install a grounding jumper from the either system neutral, shield wire if present, and/or a temporary ground rod (TGR) to the cluster bar.  Jumper from the cluster bar to the closest phase conductor. Jumper the other phases together, working from the nearest to the farthest away.  NOTE:  Install barriers to prevent grounding jumpers from contacting energized conductors.  Note: It is important to bond the phases together so that the protective devices will work.  Remove the grounds in reverse order.  Also be aware, one may not be able or allowed to use the system neutral as a ground source.</a:t>
            </a:r>
          </a:p>
        </p:txBody>
      </p:sp>
    </p:spTree>
    <p:extLst>
      <p:ext uri="{BB962C8B-B14F-4D97-AF65-F5344CB8AC3E}">
        <p14:creationId xmlns:p14="http://schemas.microsoft.com/office/powerpoint/2010/main" val="2890060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4E34D2-5E1C-4A08-8E43-7FE9CE4CB5EA}" type="slidenum">
              <a:rPr lang="en-US" altLang="en-US" sz="1000"/>
              <a:pPr>
                <a:spcBef>
                  <a:spcPct val="0"/>
                </a:spcBef>
              </a:pPr>
              <a:t>23</a:t>
            </a:fld>
            <a:endParaRPr lang="en-US" altLang="en-US" sz="1000"/>
          </a:p>
        </p:txBody>
      </p:sp>
      <p:sp>
        <p:nvSpPr>
          <p:cNvPr id="56323" name="Rectangle 2"/>
          <p:cNvSpPr>
            <a:spLocks noGrp="1" noRot="1" noChangeAspect="1" noChangeArrowheads="1" noTextEdit="1"/>
          </p:cNvSpPr>
          <p:nvPr>
            <p:ph type="sldImg"/>
          </p:nvPr>
        </p:nvSpPr>
        <p:spPr>
          <a:xfrm>
            <a:off x="1206500" y="687388"/>
            <a:ext cx="4445000" cy="3435350"/>
          </a:xfrm>
          <a:ln/>
        </p:spPr>
      </p:sp>
      <p:sp>
        <p:nvSpPr>
          <p:cNvPr id="56324"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steps here are:  Obtain a clearance, Identify and isolate the line - obtain visible openings on the source side (and the load side if possible) of the line or equipment.  Use a voltage detector to test the line or equipment to be sure it is de-energized.  Inspect the tower structure grounds to make sure they are in good condition, If they are the grounds will have to be repaired first.  Install tower clamps on the tower legs, leave adequate working space above them.  Clamp one end of a suitable length grounding jumper to a tower clamp, and the other end to the closest phase conductor. Install the other grounding jumpers to the tower clamps and other phases if required.</a:t>
            </a:r>
          </a:p>
          <a:p>
            <a:pPr eaLnBrk="1" hangingPunct="1"/>
            <a:endParaRPr lang="en-US" altLang="en-US"/>
          </a:p>
          <a:p>
            <a:pPr eaLnBrk="1" hangingPunct="1"/>
            <a:r>
              <a:rPr lang="en-US" altLang="en-US"/>
              <a:t>Important note:  Be sure to discuss that hazards of insulated shield wire.  In certain cases the shield wire is energized at a distribution voltage to supply lighting at river crossings and/or airports.  In other cases the shield wire may be a communication conductor.  In either case the point is to explain that insulated shield wires may have possess a dangerous potential.  This must be considered during the pre-job planning stage of the operation.</a:t>
            </a:r>
          </a:p>
          <a:p>
            <a:pPr eaLnBrk="1" hangingPunct="1">
              <a:buFontTx/>
              <a:buChar char="•"/>
            </a:pPr>
            <a:endParaRPr lang="en-US" altLang="en-US"/>
          </a:p>
        </p:txBody>
      </p:sp>
    </p:spTree>
    <p:extLst>
      <p:ext uri="{BB962C8B-B14F-4D97-AF65-F5344CB8AC3E}">
        <p14:creationId xmlns:p14="http://schemas.microsoft.com/office/powerpoint/2010/main" val="1221737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E0A195-AAEA-4CC6-A24B-36FD9F389AD9}" type="slidenum">
              <a:rPr lang="en-US" altLang="en-US" sz="1000"/>
              <a:pPr>
                <a:spcBef>
                  <a:spcPct val="0"/>
                </a:spcBef>
              </a:pPr>
              <a:t>24</a:t>
            </a:fld>
            <a:endParaRPr lang="en-US" altLang="en-US" sz="10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 the need to maintain continuity.  </a:t>
            </a:r>
          </a:p>
        </p:txBody>
      </p:sp>
    </p:spTree>
    <p:extLst>
      <p:ext uri="{BB962C8B-B14F-4D97-AF65-F5344CB8AC3E}">
        <p14:creationId xmlns:p14="http://schemas.microsoft.com/office/powerpoint/2010/main" val="3234571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EBCF0C-44B2-4AAA-8F48-F99C6FD0460C}" type="slidenum">
              <a:rPr lang="en-US" altLang="en-US" sz="1000"/>
              <a:pPr>
                <a:spcBef>
                  <a:spcPct val="0"/>
                </a:spcBef>
              </a:pPr>
              <a:t>25</a:t>
            </a:fld>
            <a:endParaRPr lang="en-US" altLang="en-US" sz="1000"/>
          </a:p>
        </p:txBody>
      </p:sp>
      <p:sp>
        <p:nvSpPr>
          <p:cNvPr id="58371" name="Rectangle 2"/>
          <p:cNvSpPr>
            <a:spLocks noGrp="1" noRot="1" noChangeAspect="1" noChangeArrowheads="1" noTextEdit="1"/>
          </p:cNvSpPr>
          <p:nvPr>
            <p:ph type="sldImg"/>
          </p:nvPr>
        </p:nvSpPr>
        <p:spPr>
          <a:xfrm>
            <a:off x="1206500" y="687388"/>
            <a:ext cx="4445000" cy="3435350"/>
          </a:xfrm>
          <a:ln/>
        </p:spPr>
      </p:sp>
      <p:sp>
        <p:nvSpPr>
          <p:cNvPr id="58372"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Discuss that this is the grounding set-up that will most commonly be used especially on wooden “H” frame structures.  Explain that if the structure has a shield wire that a ground jumper must be installed between the shield wire and a phase conductor.  Ask the group what would have to be done if a worker was on each pole?  The desired answer is “A cluster bracket and personal ground would need to be installed on the opposing structure.”  Explain that in certain cases it may be a good work practice to use both shield wires.</a:t>
            </a:r>
          </a:p>
        </p:txBody>
      </p:sp>
    </p:spTree>
    <p:extLst>
      <p:ext uri="{BB962C8B-B14F-4D97-AF65-F5344CB8AC3E}">
        <p14:creationId xmlns:p14="http://schemas.microsoft.com/office/powerpoint/2010/main" val="1301196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B996C5-E519-4FB5-8DAE-BB88EE0F8DC5}" type="slidenum">
              <a:rPr lang="en-US" altLang="en-US" sz="1000"/>
              <a:pPr>
                <a:spcBef>
                  <a:spcPct val="0"/>
                </a:spcBef>
              </a:pPr>
              <a:t>26</a:t>
            </a:fld>
            <a:endParaRPr lang="en-US" altLang="en-US" sz="1000"/>
          </a:p>
        </p:txBody>
      </p:sp>
      <p:sp>
        <p:nvSpPr>
          <p:cNvPr id="59395" name="Rectangle 2"/>
          <p:cNvSpPr>
            <a:spLocks noGrp="1" noRot="1" noChangeAspect="1" noChangeArrowheads="1" noTextEdit="1"/>
          </p:cNvSpPr>
          <p:nvPr>
            <p:ph type="sldImg"/>
          </p:nvPr>
        </p:nvSpPr>
        <p:spPr>
          <a:xfrm>
            <a:off x="1206500" y="687388"/>
            <a:ext cx="4445000" cy="3435350"/>
          </a:xfrm>
          <a:ln/>
        </p:spPr>
      </p:sp>
      <p:sp>
        <p:nvSpPr>
          <p:cNvPr id="59396"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 that in the absence of a shield wire, or in situations where the customer does not permit the use of a shield wire, it may be necessary to use a TGR as the ground source.</a:t>
            </a:r>
          </a:p>
        </p:txBody>
      </p:sp>
    </p:spTree>
    <p:extLst>
      <p:ext uri="{BB962C8B-B14F-4D97-AF65-F5344CB8AC3E}">
        <p14:creationId xmlns:p14="http://schemas.microsoft.com/office/powerpoint/2010/main" val="433861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E4E439-9F59-4172-A50C-0EE250CC9648}" type="slidenum">
              <a:rPr lang="en-US" altLang="en-US" sz="1000"/>
              <a:pPr>
                <a:spcBef>
                  <a:spcPct val="0"/>
                </a:spcBef>
              </a:pPr>
              <a:t>27</a:t>
            </a:fld>
            <a:endParaRPr lang="en-US" altLang="en-US" sz="10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Various methods to establish an equal potential zone for conductor stringing.</a:t>
            </a:r>
          </a:p>
        </p:txBody>
      </p:sp>
    </p:spTree>
    <p:extLst>
      <p:ext uri="{BB962C8B-B14F-4D97-AF65-F5344CB8AC3E}">
        <p14:creationId xmlns:p14="http://schemas.microsoft.com/office/powerpoint/2010/main" val="3657318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01BAFA-8851-4DD4-B77E-F03AD90582FB}" type="slidenum">
              <a:rPr lang="en-US" altLang="en-US" sz="1000"/>
              <a:pPr>
                <a:spcBef>
                  <a:spcPct val="0"/>
                </a:spcBef>
              </a:pPr>
              <a:t>28</a:t>
            </a:fld>
            <a:endParaRPr lang="en-US" altLang="en-US" sz="10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Various methods to establish an equal potential zone for conductor stringing.</a:t>
            </a:r>
          </a:p>
          <a:p>
            <a:pPr eaLnBrk="1" hangingPunct="1"/>
            <a:endParaRPr lang="en-US" altLang="en-US"/>
          </a:p>
        </p:txBody>
      </p:sp>
    </p:spTree>
    <p:extLst>
      <p:ext uri="{BB962C8B-B14F-4D97-AF65-F5344CB8AC3E}">
        <p14:creationId xmlns:p14="http://schemas.microsoft.com/office/powerpoint/2010/main" val="3928751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51994D-C4B4-4105-AED4-0948619DD966}" type="slidenum">
              <a:rPr lang="en-US" altLang="en-US" sz="1000"/>
              <a:pPr>
                <a:spcBef>
                  <a:spcPct val="0"/>
                </a:spcBef>
              </a:pPr>
              <a:t>29</a:t>
            </a:fld>
            <a:endParaRPr lang="en-US" altLang="en-US" sz="1000"/>
          </a:p>
        </p:txBody>
      </p:sp>
      <p:sp>
        <p:nvSpPr>
          <p:cNvPr id="62467" name="Rectangle 2"/>
          <p:cNvSpPr>
            <a:spLocks noGrp="1" noRot="1" noChangeAspect="1" noChangeArrowheads="1" noTextEdit="1"/>
          </p:cNvSpPr>
          <p:nvPr>
            <p:ph type="sldImg"/>
          </p:nvPr>
        </p:nvSpPr>
        <p:spPr>
          <a:xfrm>
            <a:off x="1403350" y="687388"/>
            <a:ext cx="4052888" cy="3130550"/>
          </a:xfrm>
          <a:ln/>
        </p:spPr>
      </p:sp>
      <p:sp>
        <p:nvSpPr>
          <p:cNvPr id="62468" name="Rectangle 3"/>
          <p:cNvSpPr>
            <a:spLocks noGrp="1" noChangeArrowheads="1"/>
          </p:cNvSpPr>
          <p:nvPr>
            <p:ph type="body" idx="1"/>
          </p:nvPr>
        </p:nvSpPr>
        <p:spPr>
          <a:xfrm>
            <a:off x="914400" y="4122738"/>
            <a:ext cx="5029200" cy="4505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 that connections of the vehicle grounds to the vehicle and the ground point are determined by company safe work practices. In most cases the attachment point will be either to the system neutral or a driven or portable screw type ground.  The choice will be based on company policy and the availability of the system neutral and if the customer will allow it to be used for protective grounding.  The system neutral and/or pole ground may provide the lowest resistance path for fault current to return, thus offering the best protection available.  When a driven or screw ground is used, it’s ability to conduct fault current will depend on it’s setting depth, soil conditions, amount of contact with the earth and the size and material composition of the ground rod. These elements, unless tested are unknown and could cause problems if fault current were to flow. These unknowns can also increase the risk of hazardous step and touch potentials.  When grounding vehicles and equipment, always make the first connection to the vehicle (make sure the connection point is clean of oil, paint or debris that could increase the resistance). Then connect the ground to the designated connection point (neutral or ground rod).  When connecting to the system neutral, use a hot line tool to make the connection.  Workers must not climb on or off vehicles that are in proximity to energized conductors</a:t>
            </a:r>
          </a:p>
        </p:txBody>
      </p:sp>
    </p:spTree>
    <p:extLst>
      <p:ext uri="{BB962C8B-B14F-4D97-AF65-F5344CB8AC3E}">
        <p14:creationId xmlns:p14="http://schemas.microsoft.com/office/powerpoint/2010/main" val="346767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Times New Roman" panose="02020603050405020304" pitchFamily="18" charset="0"/>
              </a:defRPr>
            </a:lvl1pPr>
            <a:lvl2pPr marL="709613" indent="-273050" defTabSz="925513" eaLnBrk="0" hangingPunct="0">
              <a:spcBef>
                <a:spcPct val="30000"/>
              </a:spcBef>
              <a:defRPr sz="1200">
                <a:solidFill>
                  <a:schemeClr val="tx1"/>
                </a:solidFill>
                <a:latin typeface="Times New Roman" panose="02020603050405020304" pitchFamily="18" charset="0"/>
              </a:defRPr>
            </a:lvl2pPr>
            <a:lvl3pPr marL="1092200" indent="-217488" defTabSz="925513" eaLnBrk="0" hangingPunct="0">
              <a:spcBef>
                <a:spcPct val="30000"/>
              </a:spcBef>
              <a:defRPr sz="1200">
                <a:solidFill>
                  <a:schemeClr val="tx1"/>
                </a:solidFill>
                <a:latin typeface="Times New Roman" panose="02020603050405020304" pitchFamily="18" charset="0"/>
              </a:defRPr>
            </a:lvl3pPr>
            <a:lvl4pPr marL="1528763" indent="-217488" defTabSz="925513" eaLnBrk="0" hangingPunct="0">
              <a:spcBef>
                <a:spcPct val="30000"/>
              </a:spcBef>
              <a:defRPr sz="1200">
                <a:solidFill>
                  <a:schemeClr val="tx1"/>
                </a:solidFill>
                <a:latin typeface="Times New Roman" panose="02020603050405020304" pitchFamily="18" charset="0"/>
              </a:defRPr>
            </a:lvl4pPr>
            <a:lvl5pPr marL="1965325" indent="-217488" defTabSz="925513" eaLnBrk="0" hangingPunct="0">
              <a:spcBef>
                <a:spcPct val="30000"/>
              </a:spcBef>
              <a:defRPr sz="1200">
                <a:solidFill>
                  <a:schemeClr val="tx1"/>
                </a:solidFill>
                <a:latin typeface="Times New Roman" panose="02020603050405020304" pitchFamily="18" charset="0"/>
              </a:defRPr>
            </a:lvl5pPr>
            <a:lvl6pPr marL="2422525" indent="-217488"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879725" indent="-217488"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336925" indent="-217488"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794125" indent="-217488"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74A1F9D-9C17-489F-BE80-A45B5875C6C3}"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38915" name="Rectangle 2"/>
          <p:cNvSpPr>
            <a:spLocks noChangeArrowheads="1"/>
          </p:cNvSpPr>
          <p:nvPr/>
        </p:nvSpPr>
        <p:spPr bwMode="auto">
          <a:xfrm>
            <a:off x="388620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16" name="Rectangle 3"/>
          <p:cNvSpPr>
            <a:spLocks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Times New Roman" panose="02020603050405020304" pitchFamily="18" charset="0"/>
              </a:defRPr>
            </a:lvl1pPr>
            <a:lvl2pPr marL="742950" indent="-285750" defTabSz="969963" eaLnBrk="0" hangingPunct="0">
              <a:spcBef>
                <a:spcPct val="30000"/>
              </a:spcBef>
              <a:defRPr sz="1200">
                <a:solidFill>
                  <a:schemeClr val="tx1"/>
                </a:solidFill>
                <a:latin typeface="Times New Roman" panose="02020603050405020304" pitchFamily="18" charset="0"/>
              </a:defRPr>
            </a:lvl2pPr>
            <a:lvl3pPr marL="1143000" indent="-228600" defTabSz="969963" eaLnBrk="0" hangingPunct="0">
              <a:spcBef>
                <a:spcPct val="30000"/>
              </a:spcBef>
              <a:defRPr sz="1200">
                <a:solidFill>
                  <a:schemeClr val="tx1"/>
                </a:solidFill>
                <a:latin typeface="Times New Roman" panose="02020603050405020304" pitchFamily="18" charset="0"/>
              </a:defRPr>
            </a:lvl3pPr>
            <a:lvl4pPr marL="1600200" indent="-228600" defTabSz="969963" eaLnBrk="0" hangingPunct="0">
              <a:spcBef>
                <a:spcPct val="30000"/>
              </a:spcBef>
              <a:defRPr sz="1200">
                <a:solidFill>
                  <a:schemeClr val="tx1"/>
                </a:solidFill>
                <a:latin typeface="Times New Roman" panose="02020603050405020304" pitchFamily="18" charset="0"/>
              </a:defRPr>
            </a:lvl4pPr>
            <a:lvl5pPr marL="2057400" indent="-228600" defTabSz="969963" eaLnBrk="0" hangingPunct="0">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buClr>
                <a:schemeClr val="tx1"/>
              </a:buClr>
              <a:buSzPct val="150000"/>
            </a:pPr>
            <a:r>
              <a:rPr lang="en-US" altLang="en-US" sz="1100"/>
              <a:t>4</a:t>
            </a:r>
          </a:p>
        </p:txBody>
      </p:sp>
      <p:sp>
        <p:nvSpPr>
          <p:cNvPr id="38917" name="Rectangle 4"/>
          <p:cNvSpPr>
            <a:spLocks noChangeArrowheads="1"/>
          </p:cNvSpPr>
          <p:nvPr/>
        </p:nvSpPr>
        <p:spPr bwMode="auto">
          <a:xfrm>
            <a:off x="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18" name="Rectangle 5"/>
          <p:cNvSpPr>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19" name="Rectangle 6"/>
          <p:cNvSpPr>
            <a:spLocks noChangeArrowheads="1"/>
          </p:cNvSpPr>
          <p:nvPr/>
        </p:nvSpPr>
        <p:spPr bwMode="auto">
          <a:xfrm>
            <a:off x="388620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20" name="Rectangle 7"/>
          <p:cNvSpPr>
            <a:spLocks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Times New Roman" panose="02020603050405020304" pitchFamily="18" charset="0"/>
              </a:defRPr>
            </a:lvl1pPr>
            <a:lvl2pPr marL="742950" indent="-285750" defTabSz="969963" eaLnBrk="0" hangingPunct="0">
              <a:spcBef>
                <a:spcPct val="30000"/>
              </a:spcBef>
              <a:defRPr sz="1200">
                <a:solidFill>
                  <a:schemeClr val="tx1"/>
                </a:solidFill>
                <a:latin typeface="Times New Roman" panose="02020603050405020304" pitchFamily="18" charset="0"/>
              </a:defRPr>
            </a:lvl2pPr>
            <a:lvl3pPr marL="1143000" indent="-228600" defTabSz="969963" eaLnBrk="0" hangingPunct="0">
              <a:spcBef>
                <a:spcPct val="30000"/>
              </a:spcBef>
              <a:defRPr sz="1200">
                <a:solidFill>
                  <a:schemeClr val="tx1"/>
                </a:solidFill>
                <a:latin typeface="Times New Roman" panose="02020603050405020304" pitchFamily="18" charset="0"/>
              </a:defRPr>
            </a:lvl3pPr>
            <a:lvl4pPr marL="1600200" indent="-228600" defTabSz="969963" eaLnBrk="0" hangingPunct="0">
              <a:spcBef>
                <a:spcPct val="30000"/>
              </a:spcBef>
              <a:defRPr sz="1200">
                <a:solidFill>
                  <a:schemeClr val="tx1"/>
                </a:solidFill>
                <a:latin typeface="Times New Roman" panose="02020603050405020304" pitchFamily="18" charset="0"/>
              </a:defRPr>
            </a:lvl4pPr>
            <a:lvl5pPr marL="2057400" indent="-228600" defTabSz="969963" eaLnBrk="0" hangingPunct="0">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buClr>
                <a:schemeClr val="tx1"/>
              </a:buClr>
              <a:buSzPct val="150000"/>
            </a:pPr>
            <a:r>
              <a:rPr lang="en-US" altLang="en-US" sz="1100"/>
              <a:t>4</a:t>
            </a:r>
          </a:p>
        </p:txBody>
      </p:sp>
      <p:sp>
        <p:nvSpPr>
          <p:cNvPr id="38921" name="Rectangle 8"/>
          <p:cNvSpPr>
            <a:spLocks noChangeArrowheads="1"/>
          </p:cNvSpPr>
          <p:nvPr/>
        </p:nvSpPr>
        <p:spPr bwMode="auto">
          <a:xfrm>
            <a:off x="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22" name="Rectangle 9"/>
          <p:cNvSpPr>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23" name="Rectangle 10"/>
          <p:cNvSpPr>
            <a:spLocks noChangeArrowheads="1"/>
          </p:cNvSpPr>
          <p:nvPr/>
        </p:nvSpPr>
        <p:spPr bwMode="auto">
          <a:xfrm>
            <a:off x="388620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24" name="Rectangle 11"/>
          <p:cNvSpPr>
            <a:spLocks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Times New Roman" panose="02020603050405020304" pitchFamily="18" charset="0"/>
              </a:defRPr>
            </a:lvl1pPr>
            <a:lvl2pPr marL="742950" indent="-285750" defTabSz="969963" eaLnBrk="0" hangingPunct="0">
              <a:spcBef>
                <a:spcPct val="30000"/>
              </a:spcBef>
              <a:defRPr sz="1200">
                <a:solidFill>
                  <a:schemeClr val="tx1"/>
                </a:solidFill>
                <a:latin typeface="Times New Roman" panose="02020603050405020304" pitchFamily="18" charset="0"/>
              </a:defRPr>
            </a:lvl2pPr>
            <a:lvl3pPr marL="1143000" indent="-228600" defTabSz="969963" eaLnBrk="0" hangingPunct="0">
              <a:spcBef>
                <a:spcPct val="30000"/>
              </a:spcBef>
              <a:defRPr sz="1200">
                <a:solidFill>
                  <a:schemeClr val="tx1"/>
                </a:solidFill>
                <a:latin typeface="Times New Roman" panose="02020603050405020304" pitchFamily="18" charset="0"/>
              </a:defRPr>
            </a:lvl3pPr>
            <a:lvl4pPr marL="1600200" indent="-228600" defTabSz="969963" eaLnBrk="0" hangingPunct="0">
              <a:spcBef>
                <a:spcPct val="30000"/>
              </a:spcBef>
              <a:defRPr sz="1200">
                <a:solidFill>
                  <a:schemeClr val="tx1"/>
                </a:solidFill>
                <a:latin typeface="Times New Roman" panose="02020603050405020304" pitchFamily="18" charset="0"/>
              </a:defRPr>
            </a:lvl4pPr>
            <a:lvl5pPr marL="2057400" indent="-228600" defTabSz="969963" eaLnBrk="0" hangingPunct="0">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buClr>
                <a:schemeClr val="tx1"/>
              </a:buClr>
              <a:buSzPct val="150000"/>
            </a:pPr>
            <a:r>
              <a:rPr lang="en-US" altLang="en-US" sz="1100"/>
              <a:t>4</a:t>
            </a:r>
          </a:p>
        </p:txBody>
      </p:sp>
      <p:sp>
        <p:nvSpPr>
          <p:cNvPr id="38925" name="Rectangle 12"/>
          <p:cNvSpPr>
            <a:spLocks noChangeArrowheads="1"/>
          </p:cNvSpPr>
          <p:nvPr/>
        </p:nvSpPr>
        <p:spPr bwMode="auto">
          <a:xfrm>
            <a:off x="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26" name="Rectangle 13"/>
          <p:cNvSpPr>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27" name="Rectangle 14"/>
          <p:cNvSpPr>
            <a:spLocks noChangeArrowheads="1"/>
          </p:cNvSpPr>
          <p:nvPr/>
        </p:nvSpPr>
        <p:spPr bwMode="auto">
          <a:xfrm>
            <a:off x="388620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28" name="Rectangle 15"/>
          <p:cNvSpPr>
            <a:spLocks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Times New Roman" panose="02020603050405020304" pitchFamily="18" charset="0"/>
              </a:defRPr>
            </a:lvl1pPr>
            <a:lvl2pPr marL="742950" indent="-285750" defTabSz="969963" eaLnBrk="0" hangingPunct="0">
              <a:spcBef>
                <a:spcPct val="30000"/>
              </a:spcBef>
              <a:defRPr sz="1200">
                <a:solidFill>
                  <a:schemeClr val="tx1"/>
                </a:solidFill>
                <a:latin typeface="Times New Roman" panose="02020603050405020304" pitchFamily="18" charset="0"/>
              </a:defRPr>
            </a:lvl2pPr>
            <a:lvl3pPr marL="1143000" indent="-228600" defTabSz="969963" eaLnBrk="0" hangingPunct="0">
              <a:spcBef>
                <a:spcPct val="30000"/>
              </a:spcBef>
              <a:defRPr sz="1200">
                <a:solidFill>
                  <a:schemeClr val="tx1"/>
                </a:solidFill>
                <a:latin typeface="Times New Roman" panose="02020603050405020304" pitchFamily="18" charset="0"/>
              </a:defRPr>
            </a:lvl3pPr>
            <a:lvl4pPr marL="1600200" indent="-228600" defTabSz="969963" eaLnBrk="0" hangingPunct="0">
              <a:spcBef>
                <a:spcPct val="30000"/>
              </a:spcBef>
              <a:defRPr sz="1200">
                <a:solidFill>
                  <a:schemeClr val="tx1"/>
                </a:solidFill>
                <a:latin typeface="Times New Roman" panose="02020603050405020304" pitchFamily="18" charset="0"/>
              </a:defRPr>
            </a:lvl4pPr>
            <a:lvl5pPr marL="2057400" indent="-228600" defTabSz="969963" eaLnBrk="0" hangingPunct="0">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buClr>
                <a:schemeClr val="tx1"/>
              </a:buClr>
              <a:buSzPct val="150000"/>
            </a:pPr>
            <a:r>
              <a:rPr lang="en-US" altLang="en-US" sz="1100"/>
              <a:t>4</a:t>
            </a:r>
          </a:p>
        </p:txBody>
      </p:sp>
      <p:sp>
        <p:nvSpPr>
          <p:cNvPr id="38929" name="Rectangle 16"/>
          <p:cNvSpPr>
            <a:spLocks noChangeArrowheads="1"/>
          </p:cNvSpPr>
          <p:nvPr/>
        </p:nvSpPr>
        <p:spPr bwMode="auto">
          <a:xfrm>
            <a:off x="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30" name="Rectangle 17"/>
          <p:cNvSpPr>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31" name="Rectangle 18"/>
          <p:cNvSpPr>
            <a:spLocks noChangeArrowheads="1"/>
          </p:cNvSpPr>
          <p:nvPr/>
        </p:nvSpPr>
        <p:spPr bwMode="auto">
          <a:xfrm>
            <a:off x="3884613" y="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32" name="Rectangle 19"/>
          <p:cNvSpPr>
            <a:spLocks noChangeArrowheads="1"/>
          </p:cNvSpPr>
          <p:nvPr/>
        </p:nvSpPr>
        <p:spPr bwMode="auto">
          <a:xfrm>
            <a:off x="3884613" y="8739188"/>
            <a:ext cx="2973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Times New Roman" panose="02020603050405020304" pitchFamily="18" charset="0"/>
              </a:defRPr>
            </a:lvl1pPr>
            <a:lvl2pPr marL="742950" indent="-285750" defTabSz="990600" eaLnBrk="0" hangingPunct="0">
              <a:spcBef>
                <a:spcPct val="30000"/>
              </a:spcBef>
              <a:defRPr sz="1200">
                <a:solidFill>
                  <a:schemeClr val="tx1"/>
                </a:solidFill>
                <a:latin typeface="Times New Roman" panose="02020603050405020304" pitchFamily="18" charset="0"/>
              </a:defRPr>
            </a:lvl2pPr>
            <a:lvl3pPr marL="1143000" indent="-228600" defTabSz="990600" eaLnBrk="0" hangingPunct="0">
              <a:spcBef>
                <a:spcPct val="30000"/>
              </a:spcBef>
              <a:defRPr sz="1200">
                <a:solidFill>
                  <a:schemeClr val="tx1"/>
                </a:solidFill>
                <a:latin typeface="Times New Roman" panose="02020603050405020304" pitchFamily="18" charset="0"/>
              </a:defRPr>
            </a:lvl3pPr>
            <a:lvl4pPr marL="1600200" indent="-228600" defTabSz="990600" eaLnBrk="0" hangingPunct="0">
              <a:spcBef>
                <a:spcPct val="30000"/>
              </a:spcBef>
              <a:defRPr sz="1200">
                <a:solidFill>
                  <a:schemeClr val="tx1"/>
                </a:solidFill>
                <a:latin typeface="Times New Roman" panose="02020603050405020304" pitchFamily="18" charset="0"/>
              </a:defRPr>
            </a:lvl4pPr>
            <a:lvl5pPr marL="2057400" indent="-228600" defTabSz="990600" eaLnBrk="0" hangingPunct="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buClr>
                <a:schemeClr val="tx1"/>
              </a:buClr>
              <a:buSzPct val="150000"/>
            </a:pPr>
            <a:r>
              <a:rPr lang="en-US" altLang="en-US" sz="1100"/>
              <a:t>4</a:t>
            </a:r>
          </a:p>
        </p:txBody>
      </p:sp>
      <p:sp>
        <p:nvSpPr>
          <p:cNvPr id="38933" name="Rectangle 20"/>
          <p:cNvSpPr>
            <a:spLocks noChangeArrowheads="1"/>
          </p:cNvSpPr>
          <p:nvPr/>
        </p:nvSpPr>
        <p:spPr bwMode="auto">
          <a:xfrm>
            <a:off x="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34" name="Rectangle 21"/>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buClr>
                <a:schemeClr val="tx1"/>
              </a:buClr>
              <a:buSzPct val="150000"/>
            </a:pPr>
            <a:endParaRPr lang="en-US" altLang="en-US" sz="1700">
              <a:latin typeface="Arial" panose="020B0604020202020204" pitchFamily="34" charset="0"/>
            </a:endParaRPr>
          </a:p>
        </p:txBody>
      </p:sp>
      <p:sp>
        <p:nvSpPr>
          <p:cNvPr id="38935" name="Rectangle 22"/>
          <p:cNvSpPr>
            <a:spLocks noGrp="1" noRot="1" noChangeAspect="1" noChangeArrowheads="1" noTextEdit="1"/>
          </p:cNvSpPr>
          <p:nvPr>
            <p:ph type="sldImg"/>
          </p:nvPr>
        </p:nvSpPr>
        <p:spPr>
          <a:xfrm>
            <a:off x="1206500" y="696913"/>
            <a:ext cx="4445000" cy="3435350"/>
          </a:xfrm>
          <a:ln cap="flat"/>
        </p:spPr>
      </p:sp>
      <p:sp>
        <p:nvSpPr>
          <p:cNvPr id="38936" name="Rectangle 23"/>
          <p:cNvSpPr>
            <a:spLocks noGrp="1" noChangeArrowheads="1"/>
          </p:cNvSpPr>
          <p:nvPr>
            <p:ph type="body" idx="1"/>
          </p:nvPr>
        </p:nvSpPr>
        <p:spPr>
          <a:xfrm>
            <a:off x="912813" y="4370388"/>
            <a:ext cx="5030787"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a:t>Strong emphasis.  There is always time to do it the right way the first time.  </a:t>
            </a:r>
          </a:p>
        </p:txBody>
      </p:sp>
    </p:spTree>
    <p:extLst>
      <p:ext uri="{BB962C8B-B14F-4D97-AF65-F5344CB8AC3E}">
        <p14:creationId xmlns:p14="http://schemas.microsoft.com/office/powerpoint/2010/main" val="3642213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47F277-AA21-48EF-BC12-793036EC51A1}" type="slidenum">
              <a:rPr lang="en-US" altLang="en-US" sz="1000"/>
              <a:pPr>
                <a:spcBef>
                  <a:spcPct val="0"/>
                </a:spcBef>
              </a:pPr>
              <a:t>30</a:t>
            </a:fld>
            <a:endParaRPr lang="en-US" alt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Discuss the need to bond a non-insulated basket to the conductor before contacting the conductor.  Discuss that this must be done (both on and off) using an insulated tool.  Also discuss that the chassis of the vehicle should be bonded to the structure so that in the event of an accidental re-energization the fault current will not flow solely to ground through the boom of the aerial lift truck.</a:t>
            </a:r>
          </a:p>
        </p:txBody>
      </p:sp>
    </p:spTree>
    <p:extLst>
      <p:ext uri="{BB962C8B-B14F-4D97-AF65-F5344CB8AC3E}">
        <p14:creationId xmlns:p14="http://schemas.microsoft.com/office/powerpoint/2010/main" val="428862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5721B3-3A4F-4575-AD31-A3321731E32B}" type="slidenum">
              <a:rPr lang="en-US" altLang="en-US" sz="1000"/>
              <a:pPr>
                <a:spcBef>
                  <a:spcPct val="0"/>
                </a:spcBef>
              </a:pPr>
              <a:t>31</a:t>
            </a:fld>
            <a:endParaRPr lang="en-US" altLang="en-US" sz="10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 that when using a basket bond in an elevated work location, it is important that if an emergency situation should occur, and the worker in the basket may not be able to remove the bond, that a plan is in place to bring the basket down.  One method is to use a “Breakaway” bonding cable.  The particular item shown in the picture is made by the Tallman equipment company.</a:t>
            </a:r>
          </a:p>
          <a:p>
            <a:pPr eaLnBrk="1" hangingPunct="1"/>
            <a:r>
              <a:rPr lang="en-US" altLang="en-US"/>
              <a:t>  </a:t>
            </a:r>
          </a:p>
          <a:p>
            <a:pPr eaLnBrk="1" hangingPunct="1">
              <a:buFontTx/>
              <a:buChar char="•"/>
            </a:pPr>
            <a:r>
              <a:rPr lang="en-US" altLang="en-US"/>
              <a:t>Part number:  BAC 625 on page 220 of the Tallman catalogue.  </a:t>
            </a:r>
          </a:p>
        </p:txBody>
      </p:sp>
    </p:spTree>
    <p:extLst>
      <p:ext uri="{BB962C8B-B14F-4D97-AF65-F5344CB8AC3E}">
        <p14:creationId xmlns:p14="http://schemas.microsoft.com/office/powerpoint/2010/main" val="2882373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E5F10A-768E-4283-B584-8FF0BD76CC80}" type="slidenum">
              <a:rPr lang="en-US" altLang="en-US" sz="1000"/>
              <a:pPr>
                <a:spcBef>
                  <a:spcPct val="0"/>
                </a:spcBef>
              </a:pPr>
              <a:t>32</a:t>
            </a:fld>
            <a:endParaRPr lang="en-US" altLang="en-US" sz="10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en-US">
                <a:solidFill>
                  <a:schemeClr val="hlink"/>
                </a:solidFill>
              </a:rPr>
              <a:t>Explain that when working from an INSULATED aerial lift, a Temporary Protective Ground is not needed so long as you Maintain Minimum Approach Distance from all other objects at a different potential</a:t>
            </a:r>
          </a:p>
          <a:p>
            <a:pPr eaLnBrk="1" hangingPunct="1"/>
            <a:endParaRPr lang="en-US" altLang="en-US"/>
          </a:p>
        </p:txBody>
      </p:sp>
    </p:spTree>
    <p:extLst>
      <p:ext uri="{BB962C8B-B14F-4D97-AF65-F5344CB8AC3E}">
        <p14:creationId xmlns:p14="http://schemas.microsoft.com/office/powerpoint/2010/main" val="4154984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357F3D-B044-4CAD-BC26-4FCD2C18480A}" type="slidenum">
              <a:rPr lang="en-US" altLang="en-US" sz="1000"/>
              <a:pPr>
                <a:spcBef>
                  <a:spcPct val="0"/>
                </a:spcBef>
              </a:pPr>
              <a:t>33</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en-US"/>
              <a:t>Explain that more than two parallel protective grounding sets should be avoided if possible. The increased available fault current that makes paralleling necessary also creates other risk issues at the worksite. Extreme electromechanical forces are present as the current approaches 60 000 A. These forces may cause the clamp to break.  These forces may also reduce the rated use time of the grounding system by an unknown and inconsistent amount. The conductor, heated by the fault current flow, may break before reaching the fusing time associated with a particular current magnitude. The voltage drop caused by mutual inductance may also cause current imbalance in the multiple paths.  It may be possible to reduce the protective ground system requirement from two cables to one cable by allowing an increased cable size, a reduction of the required protection time, or a combination of both. The appropriate source within the users company should be consulted for resolution of these variations. If more than two grounding cables are required, custom-designed grounding cables with special installation techniques should be developed for that site. An alternative technique is the installation of rigid bus grounds.</a:t>
            </a:r>
          </a:p>
        </p:txBody>
      </p:sp>
    </p:spTree>
    <p:extLst>
      <p:ext uri="{BB962C8B-B14F-4D97-AF65-F5344CB8AC3E}">
        <p14:creationId xmlns:p14="http://schemas.microsoft.com/office/powerpoint/2010/main" val="2229192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7E6199-F414-413F-835A-E5EA54FB9CE4}" type="slidenum">
              <a:rPr lang="en-US" altLang="en-US" sz="1000"/>
              <a:pPr>
                <a:spcBef>
                  <a:spcPct val="0"/>
                </a:spcBef>
              </a:pPr>
              <a:t>34</a:t>
            </a:fld>
            <a:endParaRPr lang="en-US" altLang="en-US" sz="10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Discuss that vehicle grounding helps protect the vehicle and relay the circuit interrupting device.  The simple act of grounding a vehicle or piece of equipment does not guarantee employee safety.  When a worker touched a vehicle or piece of equipment, the worker is a resistor in a parallel circuit.  All branches of a parallel receive the same voltage.  If the vehicle or equipment can become energized, ground it, barricade it, and:  </a:t>
            </a:r>
            <a:r>
              <a:rPr lang="en-US" altLang="en-US" sz="1300">
                <a:solidFill>
                  <a:srgbClr val="FF0000"/>
                </a:solidFill>
              </a:rPr>
              <a:t>STAY AWAY!</a:t>
            </a:r>
          </a:p>
          <a:p>
            <a:pPr eaLnBrk="1" hangingPunct="1">
              <a:buFontTx/>
              <a:buChar char="•"/>
            </a:pPr>
            <a:endParaRPr lang="en-US" altLang="en-US"/>
          </a:p>
        </p:txBody>
      </p:sp>
    </p:spTree>
    <p:extLst>
      <p:ext uri="{BB962C8B-B14F-4D97-AF65-F5344CB8AC3E}">
        <p14:creationId xmlns:p14="http://schemas.microsoft.com/office/powerpoint/2010/main" val="1660397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16B779-9476-4B71-B0D8-D94C09F92B4A}" type="slidenum">
              <a:rPr lang="en-US" altLang="en-US" sz="1000"/>
              <a:pPr>
                <a:spcBef>
                  <a:spcPct val="0"/>
                </a:spcBef>
              </a:pPr>
              <a:t>35</a:t>
            </a:fld>
            <a:endParaRPr lang="en-US" altLang="en-US" sz="10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069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04850" indent="-269875" defTabSz="911225" eaLnBrk="0" hangingPunct="0">
              <a:spcBef>
                <a:spcPct val="30000"/>
              </a:spcBef>
              <a:defRPr sz="1200">
                <a:solidFill>
                  <a:schemeClr val="tx1"/>
                </a:solidFill>
                <a:latin typeface="Times New Roman" panose="02020603050405020304" pitchFamily="18" charset="0"/>
              </a:defRPr>
            </a:lvl2pPr>
            <a:lvl3pPr marL="1084263" indent="-215900" defTabSz="911225" eaLnBrk="0" hangingPunct="0">
              <a:spcBef>
                <a:spcPct val="30000"/>
              </a:spcBef>
              <a:defRPr sz="1200">
                <a:solidFill>
                  <a:schemeClr val="tx1"/>
                </a:solidFill>
                <a:latin typeface="Times New Roman" panose="02020603050405020304" pitchFamily="18" charset="0"/>
              </a:defRPr>
            </a:lvl3pPr>
            <a:lvl4pPr marL="1517650" indent="-215900" defTabSz="911225" eaLnBrk="0" hangingPunct="0">
              <a:spcBef>
                <a:spcPct val="30000"/>
              </a:spcBef>
              <a:defRPr sz="1200">
                <a:solidFill>
                  <a:schemeClr val="tx1"/>
                </a:solidFill>
                <a:latin typeface="Times New Roman" panose="02020603050405020304" pitchFamily="18" charset="0"/>
              </a:defRPr>
            </a:lvl4pPr>
            <a:lvl5pPr marL="1952625" indent="-215900" defTabSz="911225" eaLnBrk="0" hangingPunct="0">
              <a:spcBef>
                <a:spcPct val="30000"/>
              </a:spcBef>
              <a:defRPr sz="1200">
                <a:solidFill>
                  <a:schemeClr val="tx1"/>
                </a:solidFill>
                <a:latin typeface="Times New Roman" panose="02020603050405020304" pitchFamily="18" charset="0"/>
              </a:defRPr>
            </a:lvl5pPr>
            <a:lvl6pPr marL="2409825" indent="-2159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867025" indent="-2159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324225" indent="-2159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781425" indent="-2159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AF7F9D-2240-42F4-8C2B-C3487C37A5F4}" type="slidenum">
              <a:rPr lang="en-US" altLang="en-US" sz="1000"/>
              <a:pPr>
                <a:spcBef>
                  <a:spcPct val="0"/>
                </a:spcBef>
              </a:pPr>
              <a:t>36</a:t>
            </a:fld>
            <a:endParaRPr lang="en-US" altLang="en-US" sz="1000"/>
          </a:p>
        </p:txBody>
      </p:sp>
      <p:sp>
        <p:nvSpPr>
          <p:cNvPr id="69635" name="Rectangle 2"/>
          <p:cNvSpPr>
            <a:spLocks noGrp="1" noRot="1" noChangeAspect="1" noChangeArrowheads="1" noTextEdit="1"/>
          </p:cNvSpPr>
          <p:nvPr>
            <p:ph type="sldImg"/>
          </p:nvPr>
        </p:nvSpPr>
        <p:spPr>
          <a:xfrm>
            <a:off x="1206500" y="687388"/>
            <a:ext cx="4445000" cy="3435350"/>
          </a:xfrm>
          <a:ln/>
        </p:spPr>
      </p:sp>
      <p:sp>
        <p:nvSpPr>
          <p:cNvPr id="69636"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a:t>Explain that a key safety fundamental is to never place your body in series or in parallel with two possible potential differences.  Bridging these differences may place the worker at risk.</a:t>
            </a:r>
          </a:p>
        </p:txBody>
      </p:sp>
    </p:spTree>
    <p:extLst>
      <p:ext uri="{BB962C8B-B14F-4D97-AF65-F5344CB8AC3E}">
        <p14:creationId xmlns:p14="http://schemas.microsoft.com/office/powerpoint/2010/main" val="2704155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DDB54B-8682-4A6A-8D0B-C1EEAD6FB21E}" type="slidenum">
              <a:rPr lang="en-US" altLang="en-US" sz="1000"/>
              <a:pPr>
                <a:spcBef>
                  <a:spcPct val="0"/>
                </a:spcBef>
              </a:pPr>
              <a:t>37</a:t>
            </a:fld>
            <a:endParaRPr lang="en-US" altLang="en-US" sz="1000"/>
          </a:p>
        </p:txBody>
      </p:sp>
      <p:sp>
        <p:nvSpPr>
          <p:cNvPr id="70659" name="Rectangle 2"/>
          <p:cNvSpPr>
            <a:spLocks noGrp="1" noRot="1" noChangeAspect="1" noChangeArrowheads="1" noTextEdit="1"/>
          </p:cNvSpPr>
          <p:nvPr>
            <p:ph type="sldImg"/>
          </p:nvPr>
        </p:nvSpPr>
        <p:spPr>
          <a:xfrm>
            <a:off x="1206500" y="687388"/>
            <a:ext cx="4446588" cy="3435350"/>
          </a:xfrm>
          <a:ln/>
        </p:spPr>
      </p:sp>
      <p:sp>
        <p:nvSpPr>
          <p:cNvPr id="70660"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9796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67C6BB-DEB3-4FA5-B320-F4A3BCDF9816}" type="slidenum">
              <a:rPr lang="en-US" altLang="en-US" sz="1000"/>
              <a:pPr>
                <a:spcBef>
                  <a:spcPct val="0"/>
                </a:spcBef>
              </a:pPr>
              <a:t>4</a:t>
            </a:fld>
            <a:endParaRPr lang="en-US" altLang="en-US"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Discuss the path of the current determines the severity of the shock.  If the path crosses the heart, results may be fatal.  Explain all the negative consequences of electrical contact.</a:t>
            </a:r>
          </a:p>
        </p:txBody>
      </p:sp>
    </p:spTree>
    <p:extLst>
      <p:ext uri="{BB962C8B-B14F-4D97-AF65-F5344CB8AC3E}">
        <p14:creationId xmlns:p14="http://schemas.microsoft.com/office/powerpoint/2010/main" val="362119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table was pulled from the 2018 OSHA 300 log Analysis Report.  There has been an increase in the data provided from 2017, to 2018. In 2018 there were three events which were fatal involving installing/removing conductors, installing/removing grounds, and assembly/disassembly of a pole/tower/structure.</a:t>
            </a:r>
            <a:endParaRPr lang="en-US" dirty="0"/>
          </a:p>
        </p:txBody>
      </p:sp>
      <p:sp>
        <p:nvSpPr>
          <p:cNvPr id="4" name="Slide Number Placeholder 3"/>
          <p:cNvSpPr>
            <a:spLocks noGrp="1"/>
          </p:cNvSpPr>
          <p:nvPr>
            <p:ph type="sldNum" sz="quarter" idx="10"/>
          </p:nvPr>
        </p:nvSpPr>
        <p:spPr/>
        <p:txBody>
          <a:bodyPr/>
          <a:lstStyle/>
          <a:p>
            <a:fld id="{E125DB00-B8F3-49CE-AF4D-D61BB3C2110F}" type="slidenum">
              <a:rPr lang="en-US" smtClean="0"/>
              <a:pPr/>
              <a:t>5</a:t>
            </a:fld>
            <a:endParaRPr lang="en-US"/>
          </a:p>
        </p:txBody>
      </p:sp>
    </p:spTree>
    <p:extLst>
      <p:ext uri="{BB962C8B-B14F-4D97-AF65-F5344CB8AC3E}">
        <p14:creationId xmlns:p14="http://schemas.microsoft.com/office/powerpoint/2010/main" val="109451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that while the fatalities have declined in the year 2018 as compared to 2017, we still continue to have these types of events.  </a:t>
            </a:r>
            <a:endParaRPr lang="en-US" dirty="0"/>
          </a:p>
        </p:txBody>
      </p:sp>
      <p:sp>
        <p:nvSpPr>
          <p:cNvPr id="4" name="Slide Number Placeholder 3"/>
          <p:cNvSpPr>
            <a:spLocks noGrp="1"/>
          </p:cNvSpPr>
          <p:nvPr>
            <p:ph type="sldNum" sz="quarter" idx="10"/>
          </p:nvPr>
        </p:nvSpPr>
        <p:spPr/>
        <p:txBody>
          <a:bodyPr/>
          <a:lstStyle/>
          <a:p>
            <a:fld id="{E125DB00-B8F3-49CE-AF4D-D61BB3C2110F}" type="slidenum">
              <a:rPr lang="en-US" smtClean="0"/>
              <a:pPr/>
              <a:t>6</a:t>
            </a:fld>
            <a:endParaRPr lang="en-US"/>
          </a:p>
        </p:txBody>
      </p:sp>
    </p:spTree>
    <p:extLst>
      <p:ext uri="{BB962C8B-B14F-4D97-AF65-F5344CB8AC3E}">
        <p14:creationId xmlns:p14="http://schemas.microsoft.com/office/powerpoint/2010/main" val="80701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Events which electrical</a:t>
            </a:r>
            <a:r>
              <a:rPr lang="en-US" baseline="0" dirty="0"/>
              <a:t> contact and arc flash occurred have increased since 2016.</a:t>
            </a:r>
            <a:endParaRPr lang="en-US" dirty="0"/>
          </a:p>
        </p:txBody>
      </p:sp>
      <p:sp>
        <p:nvSpPr>
          <p:cNvPr id="4" name="Slide Number Placeholder 3"/>
          <p:cNvSpPr>
            <a:spLocks noGrp="1"/>
          </p:cNvSpPr>
          <p:nvPr>
            <p:ph type="sldNum" sz="quarter" idx="10"/>
          </p:nvPr>
        </p:nvSpPr>
        <p:spPr/>
        <p:txBody>
          <a:bodyPr/>
          <a:lstStyle/>
          <a:p>
            <a:fld id="{E125DB00-B8F3-49CE-AF4D-D61BB3C2110F}" type="slidenum">
              <a:rPr lang="en-US" smtClean="0"/>
              <a:pPr/>
              <a:t>7</a:t>
            </a:fld>
            <a:endParaRPr lang="en-US"/>
          </a:p>
        </p:txBody>
      </p:sp>
    </p:spTree>
    <p:extLst>
      <p:ext uri="{BB962C8B-B14F-4D97-AF65-F5344CB8AC3E}">
        <p14:creationId xmlns:p14="http://schemas.microsoft.com/office/powerpoint/2010/main" val="63347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344A7D-ED7A-4D69-87A5-9FFE0860E98B}" type="slidenum">
              <a:rPr lang="en-US" altLang="en-US" sz="1000"/>
              <a:pPr>
                <a:spcBef>
                  <a:spcPct val="0"/>
                </a:spcBef>
              </a:pPr>
              <a:t>8</a:t>
            </a:fld>
            <a:endParaRPr lang="en-US" altLang="en-US" sz="1000"/>
          </a:p>
        </p:txBody>
      </p:sp>
      <p:sp>
        <p:nvSpPr>
          <p:cNvPr id="40963" name="Rectangle 2"/>
          <p:cNvSpPr>
            <a:spLocks noGrp="1" noRot="1" noChangeAspect="1" noChangeArrowheads="1" noTextEdit="1"/>
          </p:cNvSpPr>
          <p:nvPr>
            <p:ph type="sldImg"/>
          </p:nvPr>
        </p:nvSpPr>
        <p:spPr>
          <a:xfrm>
            <a:off x="1403350" y="687388"/>
            <a:ext cx="4052888" cy="3130550"/>
          </a:xfrm>
          <a:ln/>
        </p:spPr>
      </p:sp>
      <p:sp>
        <p:nvSpPr>
          <p:cNvPr id="40964" name="Rectangle 3"/>
          <p:cNvSpPr>
            <a:spLocks noGrp="1" noChangeArrowheads="1"/>
          </p:cNvSpPr>
          <p:nvPr>
            <p:ph type="body" idx="1"/>
          </p:nvPr>
        </p:nvSpPr>
        <p:spPr>
          <a:xfrm>
            <a:off x="914400" y="3970338"/>
            <a:ext cx="5029200" cy="4733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Explain that we definitely want to keep our work areas as safe as possible! On systems that have been de-energized, many items have to be considered for the continuous safety of employees.  Accidental Energizing - The employee in charge of the work and the employees will undoubtedly make certain that the system is de-energized before starting work, but through carelessness or misunderstanding, switches may be closed and energize the system in the work area. Accidents on adjacent systems, at crossovers or on overbuild, could result in an energized line coming in contact with the de-energized system.  Fault Currents- on adjacent systems can cause an increase in the amount of induced or feed-over voltage on de-energized lines. While these fault currents should be of a short  duration and until circuit protection takes over the values are high enough to require the work area be properly grounded.</a:t>
            </a:r>
          </a:p>
          <a:p>
            <a:pPr eaLnBrk="1" hangingPunct="1"/>
            <a:r>
              <a:rPr lang="en-US" altLang="en-US"/>
              <a:t>Lightning - Although the de-energized work area may be bathed in bright sunlight, a storm on some other portion of the system could result in lightning striking the system causing increases in voltage and current transients which would make the work area unsafe.  Induced Voltage - from adjacent power lines is a constant consideration. Even though the system has been de-energized there is an electro-magnetic feed over from adjacent energized circuits. The value of the induced feed-over will depend on the voltage and how close it is to the de-energized circuit. Induced voltages must be grounded to avoid possible electrical injury, discomfort, and inadvertent jerk reactions that could cause the employee to fall into circuits or equipment or otherwise be injured.  Vehicle accidents can cause unintentional contact.  </a:t>
            </a:r>
          </a:p>
        </p:txBody>
      </p:sp>
    </p:spTree>
    <p:extLst>
      <p:ext uri="{BB962C8B-B14F-4D97-AF65-F5344CB8AC3E}">
        <p14:creationId xmlns:p14="http://schemas.microsoft.com/office/powerpoint/2010/main" val="67041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Times New Roman" panose="02020603050405020304" pitchFamily="18" charset="0"/>
              </a:defRPr>
            </a:lvl1pPr>
            <a:lvl2pPr marL="742950" indent="-285750" defTabSz="911225" eaLnBrk="0" hangingPunct="0">
              <a:spcBef>
                <a:spcPct val="30000"/>
              </a:spcBef>
              <a:defRPr sz="1200">
                <a:solidFill>
                  <a:schemeClr val="tx1"/>
                </a:solidFill>
                <a:latin typeface="Times New Roman" panose="02020603050405020304" pitchFamily="18" charset="0"/>
              </a:defRPr>
            </a:lvl2pPr>
            <a:lvl3pPr marL="1143000" indent="-228600" defTabSz="911225" eaLnBrk="0" hangingPunct="0">
              <a:spcBef>
                <a:spcPct val="30000"/>
              </a:spcBef>
              <a:defRPr sz="1200">
                <a:solidFill>
                  <a:schemeClr val="tx1"/>
                </a:solidFill>
                <a:latin typeface="Times New Roman" panose="02020603050405020304" pitchFamily="18" charset="0"/>
              </a:defRPr>
            </a:lvl3pPr>
            <a:lvl4pPr marL="1600200" indent="-228600" defTabSz="911225" eaLnBrk="0" hangingPunct="0">
              <a:spcBef>
                <a:spcPct val="30000"/>
              </a:spcBef>
              <a:defRPr sz="1200">
                <a:solidFill>
                  <a:schemeClr val="tx1"/>
                </a:solidFill>
                <a:latin typeface="Times New Roman" panose="02020603050405020304" pitchFamily="18" charset="0"/>
              </a:defRPr>
            </a:lvl4pPr>
            <a:lvl5pPr marL="2057400" indent="-228600" defTabSz="911225" eaLnBrk="0" hangingPunct="0">
              <a:spcBef>
                <a:spcPct val="30000"/>
              </a:spcBef>
              <a:defRPr sz="1200">
                <a:solidFill>
                  <a:schemeClr val="tx1"/>
                </a:solidFill>
                <a:latin typeface="Times New Roman" panose="02020603050405020304" pitchFamily="18" charset="0"/>
              </a:defRPr>
            </a:lvl5pPr>
            <a:lvl6pPr marL="2514600" indent="-228600" defTabSz="9112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12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12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12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0E04D9-6482-487C-B2FD-25AD952A6BB8}" type="slidenum">
              <a:rPr lang="en-US" altLang="en-US" sz="1000"/>
              <a:pPr>
                <a:spcBef>
                  <a:spcPct val="0"/>
                </a:spcBef>
              </a:pPr>
              <a:t>9</a:t>
            </a:fld>
            <a:endParaRPr lang="en-US" altLang="en-US" sz="1000"/>
          </a:p>
        </p:txBody>
      </p:sp>
      <p:sp>
        <p:nvSpPr>
          <p:cNvPr id="41987" name="Rectangle 2"/>
          <p:cNvSpPr>
            <a:spLocks noGrp="1" noRot="1" noChangeAspect="1" noChangeArrowheads="1" noTextEdit="1"/>
          </p:cNvSpPr>
          <p:nvPr>
            <p:ph type="sldImg"/>
          </p:nvPr>
        </p:nvSpPr>
        <p:spPr>
          <a:xfrm>
            <a:off x="1206500" y="687388"/>
            <a:ext cx="4446588" cy="3435350"/>
          </a:xfrm>
          <a:ln/>
        </p:spPr>
      </p:sp>
      <p:sp>
        <p:nvSpPr>
          <p:cNvPr id="41988" name="Rectangle 3"/>
          <p:cNvSpPr>
            <a:spLocks noGrp="1" noChangeArrowheads="1"/>
          </p:cNvSpPr>
          <p:nvPr>
            <p:ph type="body" idx="1"/>
          </p:nvPr>
        </p:nvSpPr>
        <p:spPr>
          <a:xfrm>
            <a:off x="914400" y="4352925"/>
            <a:ext cx="5029200"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36137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50825" y="431800"/>
            <a:ext cx="9556750" cy="6391275"/>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1870" tIns="50935" rIns="101870" bIns="50935" anchor="ctr"/>
          <a:lstStyle>
            <a:lvl1pPr defTabSz="1019175" eaLnBrk="0" hangingPunct="0">
              <a:defRPr sz="4000" b="1" i="1">
                <a:solidFill>
                  <a:schemeClr val="bg1"/>
                </a:solidFill>
                <a:latin typeface="Arial" charset="0"/>
              </a:defRPr>
            </a:lvl1pPr>
            <a:lvl2pPr marL="742950" indent="-285750" defTabSz="1019175" eaLnBrk="0" hangingPunct="0">
              <a:defRPr sz="4000" b="1" i="1">
                <a:solidFill>
                  <a:schemeClr val="bg1"/>
                </a:solidFill>
                <a:latin typeface="Arial" charset="0"/>
              </a:defRPr>
            </a:lvl2pPr>
            <a:lvl3pPr marL="1143000" indent="-228600" defTabSz="1019175" eaLnBrk="0" hangingPunct="0">
              <a:defRPr sz="4000" b="1" i="1">
                <a:solidFill>
                  <a:schemeClr val="bg1"/>
                </a:solidFill>
                <a:latin typeface="Arial" charset="0"/>
              </a:defRPr>
            </a:lvl3pPr>
            <a:lvl4pPr marL="1600200" indent="-228600" defTabSz="1019175" eaLnBrk="0" hangingPunct="0">
              <a:defRPr sz="4000" b="1" i="1">
                <a:solidFill>
                  <a:schemeClr val="bg1"/>
                </a:solidFill>
                <a:latin typeface="Arial" charset="0"/>
              </a:defRPr>
            </a:lvl4pPr>
            <a:lvl5pPr marL="2057400" indent="-228600" defTabSz="1019175" eaLnBrk="0" hangingPunct="0">
              <a:defRPr sz="4000" b="1" i="1">
                <a:solidFill>
                  <a:schemeClr val="bg1"/>
                </a:solidFill>
                <a:latin typeface="Arial" charset="0"/>
              </a:defRPr>
            </a:lvl5pPr>
            <a:lvl6pPr marL="25146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6pPr>
            <a:lvl7pPr marL="29718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7pPr>
            <a:lvl8pPr marL="34290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8pPr>
            <a:lvl9pPr marL="38862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9pPr>
          </a:lstStyle>
          <a:p>
            <a:pPr algn="ctr" eaLnBrk="1" hangingPunct="1">
              <a:defRPr/>
            </a:pPr>
            <a:endParaRPr lang="en-US" altLang="en-US" sz="2700" b="0" i="0" dirty="0">
              <a:solidFill>
                <a:schemeClr val="tx1"/>
              </a:solidFill>
              <a:latin typeface="Times New Roman" pitchFamily="18" charset="0"/>
              <a:cs typeface="+mn-cs"/>
            </a:endParaRPr>
          </a:p>
        </p:txBody>
      </p:sp>
      <p:sp>
        <p:nvSpPr>
          <p:cNvPr id="4" name="AutoShape 3"/>
          <p:cNvSpPr>
            <a:spLocks noChangeArrowheads="1"/>
          </p:cNvSpPr>
          <p:nvPr/>
        </p:nvSpPr>
        <p:spPr bwMode="white">
          <a:xfrm>
            <a:off x="360363" y="554038"/>
            <a:ext cx="9278937" cy="5405437"/>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01870" tIns="50935" rIns="101870" bIns="50935" anchor="ctr"/>
          <a:lstStyle>
            <a:lvl1pPr defTabSz="1019175" eaLnBrk="0" hangingPunct="0">
              <a:defRPr sz="4000" b="1" i="1">
                <a:solidFill>
                  <a:schemeClr val="bg1"/>
                </a:solidFill>
                <a:latin typeface="Arial" charset="0"/>
              </a:defRPr>
            </a:lvl1pPr>
            <a:lvl2pPr marL="742950" indent="-285750" defTabSz="1019175" eaLnBrk="0" hangingPunct="0">
              <a:defRPr sz="4000" b="1" i="1">
                <a:solidFill>
                  <a:schemeClr val="bg1"/>
                </a:solidFill>
                <a:latin typeface="Arial" charset="0"/>
              </a:defRPr>
            </a:lvl2pPr>
            <a:lvl3pPr marL="1143000" indent="-228600" defTabSz="1019175" eaLnBrk="0" hangingPunct="0">
              <a:defRPr sz="4000" b="1" i="1">
                <a:solidFill>
                  <a:schemeClr val="bg1"/>
                </a:solidFill>
                <a:latin typeface="Arial" charset="0"/>
              </a:defRPr>
            </a:lvl3pPr>
            <a:lvl4pPr marL="1600200" indent="-228600" defTabSz="1019175" eaLnBrk="0" hangingPunct="0">
              <a:defRPr sz="4000" b="1" i="1">
                <a:solidFill>
                  <a:schemeClr val="bg1"/>
                </a:solidFill>
                <a:latin typeface="Arial" charset="0"/>
              </a:defRPr>
            </a:lvl4pPr>
            <a:lvl5pPr marL="2057400" indent="-228600" defTabSz="1019175" eaLnBrk="0" hangingPunct="0">
              <a:defRPr sz="4000" b="1" i="1">
                <a:solidFill>
                  <a:schemeClr val="bg1"/>
                </a:solidFill>
                <a:latin typeface="Arial" charset="0"/>
              </a:defRPr>
            </a:lvl5pPr>
            <a:lvl6pPr marL="25146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6pPr>
            <a:lvl7pPr marL="29718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7pPr>
            <a:lvl8pPr marL="34290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8pPr>
            <a:lvl9pPr marL="38862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9pPr>
          </a:lstStyle>
          <a:p>
            <a:pPr algn="ctr" eaLnBrk="1" hangingPunct="1">
              <a:defRPr/>
            </a:pPr>
            <a:endParaRPr lang="en-US" altLang="en-US" sz="2700" b="0" i="0" dirty="0">
              <a:solidFill>
                <a:schemeClr val="tx1"/>
              </a:solidFill>
              <a:latin typeface="Times New Roman" pitchFamily="18" charset="0"/>
              <a:cs typeface="+mn-cs"/>
            </a:endParaRPr>
          </a:p>
        </p:txBody>
      </p:sp>
      <p:sp>
        <p:nvSpPr>
          <p:cNvPr id="5" name="AutoShape 4"/>
          <p:cNvSpPr>
            <a:spLocks noChangeArrowheads="1"/>
          </p:cNvSpPr>
          <p:nvPr/>
        </p:nvSpPr>
        <p:spPr bwMode="blackWhite">
          <a:xfrm>
            <a:off x="1508125" y="3783013"/>
            <a:ext cx="7042150" cy="2590800"/>
          </a:xfrm>
          <a:prstGeom prst="roundRect">
            <a:avLst>
              <a:gd name="adj" fmla="val 16667"/>
            </a:avLst>
          </a:prstGeom>
          <a:solidFill>
            <a:schemeClr val="bg1"/>
          </a:solidFill>
          <a:ln w="50800">
            <a:solidFill>
              <a:schemeClr val="bg2"/>
            </a:solidFill>
            <a:round/>
            <a:headEnd/>
            <a:tailEnd/>
          </a:ln>
        </p:spPr>
        <p:txBody>
          <a:bodyPr wrap="none" lIns="101870" tIns="50935" rIns="101870" bIns="50935" anchor="ctr"/>
          <a:lstStyle>
            <a:lvl1pPr defTabSz="1019175" eaLnBrk="0" hangingPunct="0">
              <a:defRPr sz="4000" b="1" i="1">
                <a:solidFill>
                  <a:schemeClr val="bg1"/>
                </a:solidFill>
                <a:latin typeface="Arial" charset="0"/>
              </a:defRPr>
            </a:lvl1pPr>
            <a:lvl2pPr marL="742950" indent="-285750" defTabSz="1019175" eaLnBrk="0" hangingPunct="0">
              <a:defRPr sz="4000" b="1" i="1">
                <a:solidFill>
                  <a:schemeClr val="bg1"/>
                </a:solidFill>
                <a:latin typeface="Arial" charset="0"/>
              </a:defRPr>
            </a:lvl2pPr>
            <a:lvl3pPr marL="1143000" indent="-228600" defTabSz="1019175" eaLnBrk="0" hangingPunct="0">
              <a:defRPr sz="4000" b="1" i="1">
                <a:solidFill>
                  <a:schemeClr val="bg1"/>
                </a:solidFill>
                <a:latin typeface="Arial" charset="0"/>
              </a:defRPr>
            </a:lvl3pPr>
            <a:lvl4pPr marL="1600200" indent="-228600" defTabSz="1019175" eaLnBrk="0" hangingPunct="0">
              <a:defRPr sz="4000" b="1" i="1">
                <a:solidFill>
                  <a:schemeClr val="bg1"/>
                </a:solidFill>
                <a:latin typeface="Arial" charset="0"/>
              </a:defRPr>
            </a:lvl4pPr>
            <a:lvl5pPr marL="2057400" indent="-228600" defTabSz="1019175" eaLnBrk="0" hangingPunct="0">
              <a:defRPr sz="4000" b="1" i="1">
                <a:solidFill>
                  <a:schemeClr val="bg1"/>
                </a:solidFill>
                <a:latin typeface="Arial" charset="0"/>
              </a:defRPr>
            </a:lvl5pPr>
            <a:lvl6pPr marL="25146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6pPr>
            <a:lvl7pPr marL="29718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7pPr>
            <a:lvl8pPr marL="34290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8pPr>
            <a:lvl9pPr marL="38862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9pPr>
          </a:lstStyle>
          <a:p>
            <a:pPr algn="ctr" eaLnBrk="1" hangingPunct="1">
              <a:defRPr/>
            </a:pPr>
            <a:endParaRPr lang="en-US" altLang="en-US" sz="2000" b="0" i="0" dirty="0">
              <a:solidFill>
                <a:schemeClr val="tx1"/>
              </a:solidFill>
              <a:cs typeface="+mn-cs"/>
            </a:endParaRPr>
          </a:p>
        </p:txBody>
      </p:sp>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71700" y="4086225"/>
            <a:ext cx="2286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57750" y="474345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7586663" y="7385050"/>
            <a:ext cx="5032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i="1">
                <a:solidFill>
                  <a:schemeClr val="bg1"/>
                </a:solidFill>
                <a:latin typeface="Arial" panose="020B0604020202020204" pitchFamily="34" charset="0"/>
                <a:cs typeface="Arial" panose="020B0604020202020204" pitchFamily="34" charset="0"/>
              </a:defRPr>
            </a:lvl1pPr>
            <a:lvl2pPr marL="742950" indent="-285750" eaLnBrk="0" hangingPunct="0">
              <a:defRPr sz="4000" b="1" i="1">
                <a:solidFill>
                  <a:schemeClr val="bg1"/>
                </a:solidFill>
                <a:latin typeface="Arial" panose="020B0604020202020204" pitchFamily="34" charset="0"/>
                <a:cs typeface="Arial" panose="020B0604020202020204" pitchFamily="34" charset="0"/>
              </a:defRPr>
            </a:lvl2pPr>
            <a:lvl3pPr marL="1143000" indent="-228600" eaLnBrk="0" hangingPunct="0">
              <a:defRPr sz="4000" b="1" i="1">
                <a:solidFill>
                  <a:schemeClr val="bg1"/>
                </a:solidFill>
                <a:latin typeface="Arial" panose="020B0604020202020204" pitchFamily="34" charset="0"/>
                <a:cs typeface="Arial" panose="020B0604020202020204" pitchFamily="34" charset="0"/>
              </a:defRPr>
            </a:lvl3pPr>
            <a:lvl4pPr marL="1600200" indent="-228600" eaLnBrk="0" hangingPunct="0">
              <a:defRPr sz="4000" b="1" i="1">
                <a:solidFill>
                  <a:schemeClr val="bg1"/>
                </a:solidFill>
                <a:latin typeface="Arial" panose="020B0604020202020204" pitchFamily="34" charset="0"/>
                <a:cs typeface="Arial" panose="020B0604020202020204" pitchFamily="34" charset="0"/>
              </a:defRPr>
            </a:lvl4pPr>
            <a:lvl5pPr marL="2057400" indent="-228600" eaLnBrk="0" hangingPunct="0">
              <a:defRPr sz="40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i="1">
                <a:solidFill>
                  <a:schemeClr val="bg1"/>
                </a:solidFill>
                <a:latin typeface="Arial" panose="020B0604020202020204" pitchFamily="34" charset="0"/>
                <a:cs typeface="Arial" panose="020B0604020202020204" pitchFamily="34" charset="0"/>
              </a:defRPr>
            </a:lvl9pPr>
          </a:lstStyle>
          <a:p>
            <a:pPr algn="ctr" eaLnBrk="1" hangingPunct="1">
              <a:spcBef>
                <a:spcPct val="20000"/>
              </a:spcBef>
              <a:buClr>
                <a:schemeClr val="tx1"/>
              </a:buClr>
              <a:buSzPct val="150000"/>
            </a:pPr>
            <a:fld id="{C2DAA1A1-FF2D-40BB-898B-E9D1C6599A04}" type="slidenum">
              <a:rPr lang="en-US" altLang="en-US" sz="1200" b="0" i="0">
                <a:solidFill>
                  <a:schemeClr val="tx1"/>
                </a:solidFill>
              </a:rPr>
              <a:pPr algn="ctr" eaLnBrk="1" hangingPunct="1">
                <a:spcBef>
                  <a:spcPct val="20000"/>
                </a:spcBef>
                <a:buClr>
                  <a:schemeClr val="tx1"/>
                </a:buClr>
                <a:buSzPct val="150000"/>
              </a:pPr>
              <a:t>‹#›</a:t>
            </a:fld>
            <a:endParaRPr lang="en-US" altLang="en-US" sz="1200" b="0" i="0">
              <a:solidFill>
                <a:schemeClr val="tx1"/>
              </a:solidFill>
            </a:endParaRPr>
          </a:p>
        </p:txBody>
      </p:sp>
      <p:sp>
        <p:nvSpPr>
          <p:cNvPr id="649221" name="Rectangle 5"/>
          <p:cNvSpPr>
            <a:spLocks noGrp="1" noChangeArrowheads="1"/>
          </p:cNvSpPr>
          <p:nvPr>
            <p:ph type="ctrTitle"/>
          </p:nvPr>
        </p:nvSpPr>
        <p:spPr>
          <a:xfrm>
            <a:off x="754063" y="971550"/>
            <a:ext cx="8550275" cy="2568575"/>
          </a:xfrm>
        </p:spPr>
        <p:txBody>
          <a:bodyPr anchor="ctr" anchorCtr="1"/>
          <a:lstStyle>
            <a:lvl1pPr algn="ctr">
              <a:defRPr sz="4600" i="0"/>
            </a:lvl1pPr>
          </a:lstStyle>
          <a:p>
            <a:r>
              <a:rPr lang="en-US" dirty="0"/>
              <a:t>Click to edit Master title style</a:t>
            </a:r>
          </a:p>
        </p:txBody>
      </p:sp>
    </p:spTree>
    <p:extLst>
      <p:ext uri="{BB962C8B-B14F-4D97-AF65-F5344CB8AC3E}">
        <p14:creationId xmlns:p14="http://schemas.microsoft.com/office/powerpoint/2010/main" val="334783235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94235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8200" y="604838"/>
            <a:ext cx="2116138" cy="6130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604838"/>
            <a:ext cx="6197600" cy="613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460779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4838"/>
            <a:ext cx="8466138" cy="1295400"/>
          </a:xfrm>
        </p:spPr>
        <p:txBody>
          <a:bodyPr/>
          <a:lstStyle/>
          <a:p>
            <a:r>
              <a:rPr lang="en-US"/>
              <a:t>Click to edit Master title style</a:t>
            </a:r>
          </a:p>
        </p:txBody>
      </p:sp>
      <p:sp>
        <p:nvSpPr>
          <p:cNvPr id="3" name="Text Placeholder 2"/>
          <p:cNvSpPr>
            <a:spLocks noGrp="1"/>
          </p:cNvSpPr>
          <p:nvPr>
            <p:ph type="body" sz="half" idx="1"/>
          </p:nvPr>
        </p:nvSpPr>
        <p:spPr>
          <a:xfrm>
            <a:off x="838200" y="2159000"/>
            <a:ext cx="4156075"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6675" y="2159000"/>
            <a:ext cx="4157663"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9341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4838"/>
            <a:ext cx="8466138" cy="1295400"/>
          </a:xfrm>
        </p:spPr>
        <p:txBody>
          <a:bodyPr/>
          <a:lstStyle/>
          <a:p>
            <a:r>
              <a:rPr lang="en-US"/>
              <a:t>Click to edit Master title style</a:t>
            </a:r>
          </a:p>
        </p:txBody>
      </p:sp>
      <p:sp>
        <p:nvSpPr>
          <p:cNvPr id="3" name="Text Placeholder 2"/>
          <p:cNvSpPr>
            <a:spLocks noGrp="1"/>
          </p:cNvSpPr>
          <p:nvPr>
            <p:ph type="body" sz="half" idx="1"/>
          </p:nvPr>
        </p:nvSpPr>
        <p:spPr>
          <a:xfrm>
            <a:off x="838200" y="2159000"/>
            <a:ext cx="4156075"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6675" y="2159000"/>
            <a:ext cx="4157663" cy="4576763"/>
          </a:xfrm>
        </p:spPr>
        <p:txBody>
          <a:bodyPr/>
          <a:lstStyle/>
          <a:p>
            <a:pPr lvl="0"/>
            <a:endParaRPr lang="en-US" noProof="0" dirty="0"/>
          </a:p>
        </p:txBody>
      </p:sp>
    </p:spTree>
    <p:extLst>
      <p:ext uri="{BB962C8B-B14F-4D97-AF65-F5344CB8AC3E}">
        <p14:creationId xmlns:p14="http://schemas.microsoft.com/office/powerpoint/2010/main" val="414912799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4838"/>
            <a:ext cx="8466138" cy="1295400"/>
          </a:xfrm>
        </p:spPr>
        <p:txBody>
          <a:bodyPr/>
          <a:lstStyle/>
          <a:p>
            <a:r>
              <a:rPr lang="en-US"/>
              <a:t>Click to edit Master title style</a:t>
            </a:r>
          </a:p>
        </p:txBody>
      </p:sp>
      <p:sp>
        <p:nvSpPr>
          <p:cNvPr id="3" name="Table Placeholder 2"/>
          <p:cNvSpPr>
            <a:spLocks noGrp="1"/>
          </p:cNvSpPr>
          <p:nvPr>
            <p:ph type="tbl" idx="1"/>
          </p:nvPr>
        </p:nvSpPr>
        <p:spPr>
          <a:xfrm>
            <a:off x="838200" y="2159000"/>
            <a:ext cx="8466138" cy="4576763"/>
          </a:xfrm>
        </p:spPr>
        <p:txBody>
          <a:bodyPr/>
          <a:lstStyle/>
          <a:p>
            <a:pPr lvl="0"/>
            <a:endParaRPr lang="en-US" noProof="0" dirty="0"/>
          </a:p>
        </p:txBody>
      </p:sp>
    </p:spTree>
    <p:extLst>
      <p:ext uri="{BB962C8B-B14F-4D97-AF65-F5344CB8AC3E}">
        <p14:creationId xmlns:p14="http://schemas.microsoft.com/office/powerpoint/2010/main" val="5470948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38200" y="604838"/>
            <a:ext cx="8466138" cy="1295400"/>
          </a:xfrm>
        </p:spPr>
        <p:txBody>
          <a:bodyPr/>
          <a:lstStyle/>
          <a:p>
            <a:r>
              <a:rPr lang="en-US"/>
              <a:t>Click to edit Master title style</a:t>
            </a:r>
          </a:p>
        </p:txBody>
      </p:sp>
      <p:sp>
        <p:nvSpPr>
          <p:cNvPr id="3" name="Text Placeholder 2"/>
          <p:cNvSpPr>
            <a:spLocks noGrp="1"/>
          </p:cNvSpPr>
          <p:nvPr>
            <p:ph type="body" sz="half" idx="1"/>
          </p:nvPr>
        </p:nvSpPr>
        <p:spPr>
          <a:xfrm>
            <a:off x="838200" y="2159000"/>
            <a:ext cx="4156075"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146675" y="2159000"/>
            <a:ext cx="4157663" cy="4576763"/>
          </a:xfrm>
        </p:spPr>
        <p:txBody>
          <a:bodyPr/>
          <a:lstStyle/>
          <a:p>
            <a:pPr lvl="0"/>
            <a:endParaRPr lang="en-US" noProof="0" dirty="0"/>
          </a:p>
        </p:txBody>
      </p:sp>
    </p:spTree>
    <p:extLst>
      <p:ext uri="{BB962C8B-B14F-4D97-AF65-F5344CB8AC3E}">
        <p14:creationId xmlns:p14="http://schemas.microsoft.com/office/powerpoint/2010/main" val="56605643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604838"/>
            <a:ext cx="8466138" cy="1295400"/>
          </a:xfrm>
        </p:spPr>
        <p:txBody>
          <a:bodyPr/>
          <a:lstStyle/>
          <a:p>
            <a:r>
              <a:rPr lang="en-US"/>
              <a:t>Click to edit Master title style</a:t>
            </a:r>
          </a:p>
        </p:txBody>
      </p:sp>
      <p:sp>
        <p:nvSpPr>
          <p:cNvPr id="3" name="ClipArt Placeholder 2"/>
          <p:cNvSpPr>
            <a:spLocks noGrp="1"/>
          </p:cNvSpPr>
          <p:nvPr>
            <p:ph type="clipArt" sz="half" idx="1"/>
          </p:nvPr>
        </p:nvSpPr>
        <p:spPr>
          <a:xfrm>
            <a:off x="838200" y="2159000"/>
            <a:ext cx="4156075" cy="4576763"/>
          </a:xfrm>
        </p:spPr>
        <p:txBody>
          <a:bodyPr/>
          <a:lstStyle/>
          <a:p>
            <a:pPr lvl="0"/>
            <a:endParaRPr lang="en-US" noProof="0" dirty="0"/>
          </a:p>
        </p:txBody>
      </p:sp>
      <p:sp>
        <p:nvSpPr>
          <p:cNvPr id="4" name="Text Placeholder 3"/>
          <p:cNvSpPr>
            <a:spLocks noGrp="1"/>
          </p:cNvSpPr>
          <p:nvPr>
            <p:ph type="body" sz="half" idx="2"/>
          </p:nvPr>
        </p:nvSpPr>
        <p:spPr>
          <a:xfrm>
            <a:off x="5146675" y="2159000"/>
            <a:ext cx="4157663"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35341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4838"/>
            <a:ext cx="8466138" cy="1295400"/>
          </a:xfrm>
        </p:spPr>
        <p:txBody>
          <a:bodyPr/>
          <a:lstStyle/>
          <a:p>
            <a:r>
              <a:rPr lang="en-US"/>
              <a:t>Click to edit Master title style</a:t>
            </a:r>
          </a:p>
        </p:txBody>
      </p:sp>
      <p:sp>
        <p:nvSpPr>
          <p:cNvPr id="3" name="Chart Placeholder 2"/>
          <p:cNvSpPr>
            <a:spLocks noGrp="1"/>
          </p:cNvSpPr>
          <p:nvPr>
            <p:ph type="chart" idx="1"/>
          </p:nvPr>
        </p:nvSpPr>
        <p:spPr>
          <a:xfrm>
            <a:off x="838200" y="2159000"/>
            <a:ext cx="8466138" cy="4576763"/>
          </a:xfrm>
        </p:spPr>
        <p:txBody>
          <a:bodyPr/>
          <a:lstStyle/>
          <a:p>
            <a:pPr lvl="0"/>
            <a:endParaRPr lang="en-US" noProof="0" dirty="0"/>
          </a:p>
        </p:txBody>
      </p:sp>
    </p:spTree>
    <p:extLst>
      <p:ext uri="{BB962C8B-B14F-4D97-AF65-F5344CB8AC3E}">
        <p14:creationId xmlns:p14="http://schemas.microsoft.com/office/powerpoint/2010/main" val="269758315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04838"/>
            <a:ext cx="8466138" cy="1295400"/>
          </a:xfrm>
        </p:spPr>
        <p:txBody>
          <a:bodyPr/>
          <a:lstStyle/>
          <a:p>
            <a:r>
              <a:rPr lang="en-US"/>
              <a:t>Click to edit Master title style</a:t>
            </a:r>
          </a:p>
        </p:txBody>
      </p:sp>
      <p:sp>
        <p:nvSpPr>
          <p:cNvPr id="3" name="Text Placeholder 2"/>
          <p:cNvSpPr>
            <a:spLocks noGrp="1"/>
          </p:cNvSpPr>
          <p:nvPr>
            <p:ph type="body" sz="half" idx="1"/>
          </p:nvPr>
        </p:nvSpPr>
        <p:spPr>
          <a:xfrm>
            <a:off x="838200" y="2159000"/>
            <a:ext cx="4156075"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6675" y="2159000"/>
            <a:ext cx="4157663" cy="221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6675" y="4522788"/>
            <a:ext cx="4157663" cy="221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8922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604838"/>
            <a:ext cx="8466138" cy="1295400"/>
          </a:xfrm>
        </p:spPr>
        <p:txBody>
          <a:bodyPr/>
          <a:lstStyle/>
          <a:p>
            <a:r>
              <a:rPr lang="en-US"/>
              <a:t>Click to edit Master title style</a:t>
            </a:r>
          </a:p>
        </p:txBody>
      </p:sp>
      <p:sp>
        <p:nvSpPr>
          <p:cNvPr id="3" name="Content Placeholder 2"/>
          <p:cNvSpPr>
            <a:spLocks noGrp="1"/>
          </p:cNvSpPr>
          <p:nvPr>
            <p:ph sz="half" idx="1"/>
          </p:nvPr>
        </p:nvSpPr>
        <p:spPr>
          <a:xfrm>
            <a:off x="838200" y="2159000"/>
            <a:ext cx="4156075"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6675" y="2159000"/>
            <a:ext cx="4157663" cy="457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5026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21108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38200" y="604838"/>
            <a:ext cx="8466138" cy="1295400"/>
          </a:xfrm>
        </p:spPr>
        <p:txBody>
          <a:bodyPr/>
          <a:lstStyle/>
          <a:p>
            <a:r>
              <a:rPr lang="en-US"/>
              <a:t>Click to edit Master title style</a:t>
            </a:r>
          </a:p>
        </p:txBody>
      </p:sp>
      <p:sp>
        <p:nvSpPr>
          <p:cNvPr id="3" name="Content Placeholder 2"/>
          <p:cNvSpPr>
            <a:spLocks noGrp="1"/>
          </p:cNvSpPr>
          <p:nvPr>
            <p:ph sz="quarter" idx="1"/>
          </p:nvPr>
        </p:nvSpPr>
        <p:spPr>
          <a:xfrm>
            <a:off x="838200" y="2159000"/>
            <a:ext cx="4156075" cy="221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6675" y="2159000"/>
            <a:ext cx="4157663" cy="221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38200" y="4522788"/>
            <a:ext cx="4156075" cy="221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46675" y="4522788"/>
            <a:ext cx="4157663" cy="221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5411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725400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59000"/>
            <a:ext cx="4156075" cy="457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6675" y="2159000"/>
            <a:ext cx="4157663" cy="457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2296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03141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564053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367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364423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99072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604838"/>
            <a:ext cx="84661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38200" y="2159000"/>
            <a:ext cx="8466138"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185738" y="258763"/>
            <a:ext cx="9704387" cy="69088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lvl1pPr defTabSz="1019175" eaLnBrk="0" hangingPunct="0">
                <a:defRPr sz="4000" b="1" i="1">
                  <a:solidFill>
                    <a:schemeClr val="bg1"/>
                  </a:solidFill>
                  <a:latin typeface="Arial" charset="0"/>
                </a:defRPr>
              </a:lvl1pPr>
              <a:lvl2pPr marL="742950" indent="-285750" defTabSz="1019175" eaLnBrk="0" hangingPunct="0">
                <a:defRPr sz="4000" b="1" i="1">
                  <a:solidFill>
                    <a:schemeClr val="bg1"/>
                  </a:solidFill>
                  <a:latin typeface="Arial" charset="0"/>
                </a:defRPr>
              </a:lvl2pPr>
              <a:lvl3pPr marL="1143000" indent="-228600" defTabSz="1019175" eaLnBrk="0" hangingPunct="0">
                <a:defRPr sz="4000" b="1" i="1">
                  <a:solidFill>
                    <a:schemeClr val="bg1"/>
                  </a:solidFill>
                  <a:latin typeface="Arial" charset="0"/>
                </a:defRPr>
              </a:lvl3pPr>
              <a:lvl4pPr marL="1600200" indent="-228600" defTabSz="1019175" eaLnBrk="0" hangingPunct="0">
                <a:defRPr sz="4000" b="1" i="1">
                  <a:solidFill>
                    <a:schemeClr val="bg1"/>
                  </a:solidFill>
                  <a:latin typeface="Arial" charset="0"/>
                </a:defRPr>
              </a:lvl4pPr>
              <a:lvl5pPr marL="2057400" indent="-228600" defTabSz="1019175" eaLnBrk="0" hangingPunct="0">
                <a:defRPr sz="4000" b="1" i="1">
                  <a:solidFill>
                    <a:schemeClr val="bg1"/>
                  </a:solidFill>
                  <a:latin typeface="Arial" charset="0"/>
                </a:defRPr>
              </a:lvl5pPr>
              <a:lvl6pPr marL="25146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6pPr>
              <a:lvl7pPr marL="29718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7pPr>
              <a:lvl8pPr marL="34290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8pPr>
              <a:lvl9pPr marL="3886200" indent="-228600" algn="ctr" defTabSz="1019175" eaLnBrk="0" fontAlgn="base" hangingPunct="0">
                <a:spcBef>
                  <a:spcPct val="20000"/>
                </a:spcBef>
                <a:spcAft>
                  <a:spcPct val="0"/>
                </a:spcAft>
                <a:buClr>
                  <a:schemeClr val="tx1"/>
                </a:buClr>
                <a:buSzPct val="150000"/>
                <a:defRPr sz="4000" b="1" i="1">
                  <a:solidFill>
                    <a:schemeClr val="bg1"/>
                  </a:solidFill>
                  <a:latin typeface="Arial" charset="0"/>
                </a:defRPr>
              </a:lvl9pPr>
            </a:lstStyle>
            <a:p>
              <a:pPr algn="ctr" eaLnBrk="1" hangingPunct="1">
                <a:defRPr/>
              </a:pPr>
              <a:endParaRPr lang="en-US" altLang="en-US" sz="2700" b="0" i="0" dirty="0">
                <a:solidFill>
                  <a:schemeClr val="tx1"/>
                </a:solidFill>
                <a:latin typeface="Times New Roman" pitchFamily="18" charset="0"/>
                <a:cs typeface="+mn-cs"/>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29"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76750" y="72390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515350" y="400050"/>
            <a:ext cx="990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
          <p:cNvSpPr txBox="1">
            <a:spLocks noChangeArrowheads="1"/>
          </p:cNvSpPr>
          <p:nvPr/>
        </p:nvSpPr>
        <p:spPr bwMode="auto">
          <a:xfrm>
            <a:off x="7631113" y="7391400"/>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i="1">
                <a:solidFill>
                  <a:schemeClr val="bg1"/>
                </a:solidFill>
                <a:latin typeface="Arial" panose="020B0604020202020204" pitchFamily="34" charset="0"/>
                <a:cs typeface="Arial" panose="020B0604020202020204" pitchFamily="34" charset="0"/>
              </a:defRPr>
            </a:lvl1pPr>
            <a:lvl2pPr marL="742950" indent="-285750" eaLnBrk="0" hangingPunct="0">
              <a:defRPr sz="4000" b="1" i="1">
                <a:solidFill>
                  <a:schemeClr val="bg1"/>
                </a:solidFill>
                <a:latin typeface="Arial" panose="020B0604020202020204" pitchFamily="34" charset="0"/>
                <a:cs typeface="Arial" panose="020B0604020202020204" pitchFamily="34" charset="0"/>
              </a:defRPr>
            </a:lvl2pPr>
            <a:lvl3pPr marL="1143000" indent="-228600" eaLnBrk="0" hangingPunct="0">
              <a:defRPr sz="4000" b="1" i="1">
                <a:solidFill>
                  <a:schemeClr val="bg1"/>
                </a:solidFill>
                <a:latin typeface="Arial" panose="020B0604020202020204" pitchFamily="34" charset="0"/>
                <a:cs typeface="Arial" panose="020B0604020202020204" pitchFamily="34" charset="0"/>
              </a:defRPr>
            </a:lvl3pPr>
            <a:lvl4pPr marL="1600200" indent="-228600" eaLnBrk="0" hangingPunct="0">
              <a:defRPr sz="4000" b="1" i="1">
                <a:solidFill>
                  <a:schemeClr val="bg1"/>
                </a:solidFill>
                <a:latin typeface="Arial" panose="020B0604020202020204" pitchFamily="34" charset="0"/>
                <a:cs typeface="Arial" panose="020B0604020202020204" pitchFamily="34" charset="0"/>
              </a:defRPr>
            </a:lvl4pPr>
            <a:lvl5pPr marL="2057400" indent="-228600" eaLnBrk="0" hangingPunct="0">
              <a:defRPr sz="4000" b="1" i="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i="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i="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i="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i="1">
                <a:solidFill>
                  <a:schemeClr val="bg1"/>
                </a:solidFill>
                <a:latin typeface="Arial" panose="020B0604020202020204" pitchFamily="34" charset="0"/>
                <a:cs typeface="Arial" panose="020B0604020202020204" pitchFamily="34" charset="0"/>
              </a:defRPr>
            </a:lvl9pPr>
          </a:lstStyle>
          <a:p>
            <a:pPr algn="ctr" eaLnBrk="1" hangingPunct="1">
              <a:spcBef>
                <a:spcPct val="20000"/>
              </a:spcBef>
              <a:buClr>
                <a:schemeClr val="tx1"/>
              </a:buClr>
              <a:buSzPct val="150000"/>
            </a:pPr>
            <a:fld id="{0D1C3E50-BAA1-462F-AFCF-5FFA6D1121F5}" type="slidenum">
              <a:rPr lang="en-US" altLang="en-US" sz="1200" b="0" i="0">
                <a:solidFill>
                  <a:schemeClr val="tx1"/>
                </a:solidFill>
              </a:rPr>
              <a:pPr algn="ctr" eaLnBrk="1" hangingPunct="1">
                <a:spcBef>
                  <a:spcPct val="20000"/>
                </a:spcBef>
                <a:buClr>
                  <a:schemeClr val="tx1"/>
                </a:buClr>
                <a:buSzPct val="150000"/>
              </a:pPr>
              <a:t>‹#›</a:t>
            </a:fld>
            <a:endParaRPr lang="en-US" altLang="en-US" sz="1200" b="0" i="0">
              <a:solidFill>
                <a:schemeClr val="tx1"/>
              </a:solidFill>
            </a:endParaRPr>
          </a:p>
        </p:txBody>
      </p:sp>
    </p:spTree>
  </p:cSld>
  <p:clrMap bg1="lt1" tx1="dk1" bg2="lt2" tx2="dk2" accent1="accent1" accent2="accent2" accent3="accent3" accent4="accent4" accent5="accent5" accent6="accent6" hlink="hlink" folHlink="folHlink"/>
  <p:sldLayoutIdLst>
    <p:sldLayoutId id="214748488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74" r:id="rId12"/>
    <p:sldLayoutId id="2147484875" r:id="rId13"/>
    <p:sldLayoutId id="2147484876" r:id="rId14"/>
    <p:sldLayoutId id="2147484877" r:id="rId15"/>
    <p:sldLayoutId id="2147484878" r:id="rId16"/>
    <p:sldLayoutId id="2147484879" r:id="rId17"/>
    <p:sldLayoutId id="2147484880" r:id="rId18"/>
    <p:sldLayoutId id="2147484881" r:id="rId19"/>
    <p:sldLayoutId id="2147484882" r:id="rId20"/>
  </p:sldLayoutIdLst>
  <p:transition spd="med"/>
  <p:hf hdr="0" ftr="0" dt="0"/>
  <p:txStyles>
    <p:titleStyle>
      <a:lvl1pPr algn="l" defTabSz="1019175" rtl="0" eaLnBrk="0" fontAlgn="base" hangingPunct="0">
        <a:spcBef>
          <a:spcPct val="0"/>
        </a:spcBef>
        <a:spcAft>
          <a:spcPct val="0"/>
        </a:spcAft>
        <a:defRPr sz="3700">
          <a:solidFill>
            <a:schemeClr val="tx2"/>
          </a:solidFill>
          <a:latin typeface="+mj-lt"/>
          <a:ea typeface="+mj-ea"/>
          <a:cs typeface="+mj-cs"/>
        </a:defRPr>
      </a:lvl1pPr>
      <a:lvl2pPr algn="l" defTabSz="1019175" rtl="0" eaLnBrk="0" fontAlgn="base" hangingPunct="0">
        <a:spcBef>
          <a:spcPct val="0"/>
        </a:spcBef>
        <a:spcAft>
          <a:spcPct val="0"/>
        </a:spcAft>
        <a:defRPr sz="3700">
          <a:solidFill>
            <a:schemeClr val="tx2"/>
          </a:solidFill>
          <a:latin typeface="Arial Black" pitchFamily="34" charset="0"/>
        </a:defRPr>
      </a:lvl2pPr>
      <a:lvl3pPr algn="l" defTabSz="1019175" rtl="0" eaLnBrk="0" fontAlgn="base" hangingPunct="0">
        <a:spcBef>
          <a:spcPct val="0"/>
        </a:spcBef>
        <a:spcAft>
          <a:spcPct val="0"/>
        </a:spcAft>
        <a:defRPr sz="3700">
          <a:solidFill>
            <a:schemeClr val="tx2"/>
          </a:solidFill>
          <a:latin typeface="Arial Black" pitchFamily="34" charset="0"/>
        </a:defRPr>
      </a:lvl3pPr>
      <a:lvl4pPr algn="l" defTabSz="1019175" rtl="0" eaLnBrk="0" fontAlgn="base" hangingPunct="0">
        <a:spcBef>
          <a:spcPct val="0"/>
        </a:spcBef>
        <a:spcAft>
          <a:spcPct val="0"/>
        </a:spcAft>
        <a:defRPr sz="3700">
          <a:solidFill>
            <a:schemeClr val="tx2"/>
          </a:solidFill>
          <a:latin typeface="Arial Black" pitchFamily="34" charset="0"/>
        </a:defRPr>
      </a:lvl4pPr>
      <a:lvl5pPr algn="l" defTabSz="1019175" rtl="0" eaLnBrk="0" fontAlgn="base" hangingPunct="0">
        <a:spcBef>
          <a:spcPct val="0"/>
        </a:spcBef>
        <a:spcAft>
          <a:spcPct val="0"/>
        </a:spcAft>
        <a:defRPr sz="3700">
          <a:solidFill>
            <a:schemeClr val="tx2"/>
          </a:solidFill>
          <a:latin typeface="Arial Black" pitchFamily="34" charset="0"/>
        </a:defRPr>
      </a:lvl5pPr>
      <a:lvl6pPr marL="457200" algn="l" defTabSz="1019175" rtl="0" fontAlgn="base">
        <a:spcBef>
          <a:spcPct val="0"/>
        </a:spcBef>
        <a:spcAft>
          <a:spcPct val="0"/>
        </a:spcAft>
        <a:defRPr sz="3700">
          <a:solidFill>
            <a:schemeClr val="tx2"/>
          </a:solidFill>
          <a:latin typeface="Arial Black" pitchFamily="34" charset="0"/>
        </a:defRPr>
      </a:lvl6pPr>
      <a:lvl7pPr marL="914400" algn="l" defTabSz="1019175" rtl="0" fontAlgn="base">
        <a:spcBef>
          <a:spcPct val="0"/>
        </a:spcBef>
        <a:spcAft>
          <a:spcPct val="0"/>
        </a:spcAft>
        <a:defRPr sz="3700">
          <a:solidFill>
            <a:schemeClr val="tx2"/>
          </a:solidFill>
          <a:latin typeface="Arial Black" pitchFamily="34" charset="0"/>
        </a:defRPr>
      </a:lvl7pPr>
      <a:lvl8pPr marL="1371600" algn="l" defTabSz="1019175" rtl="0" fontAlgn="base">
        <a:spcBef>
          <a:spcPct val="0"/>
        </a:spcBef>
        <a:spcAft>
          <a:spcPct val="0"/>
        </a:spcAft>
        <a:defRPr sz="3700">
          <a:solidFill>
            <a:schemeClr val="tx2"/>
          </a:solidFill>
          <a:latin typeface="Arial Black" pitchFamily="34" charset="0"/>
        </a:defRPr>
      </a:lvl8pPr>
      <a:lvl9pPr marL="1828800" algn="l" defTabSz="1019175" rtl="0" fontAlgn="base">
        <a:spcBef>
          <a:spcPct val="0"/>
        </a:spcBef>
        <a:spcAft>
          <a:spcPct val="0"/>
        </a:spcAft>
        <a:defRPr sz="3700">
          <a:solidFill>
            <a:schemeClr val="tx2"/>
          </a:solidFill>
          <a:latin typeface="Arial Black" pitchFamily="34" charset="0"/>
        </a:defRPr>
      </a:lvl9pPr>
    </p:titleStyle>
    <p:bodyStyle>
      <a:lvl1pPr marL="382588" indent="-382588" algn="l" defTabSz="1019175" rtl="0" eaLnBrk="0" fontAlgn="base" hangingPunct="0">
        <a:spcBef>
          <a:spcPct val="20000"/>
        </a:spcBef>
        <a:spcAft>
          <a:spcPct val="0"/>
        </a:spcAft>
        <a:buClr>
          <a:schemeClr val="bg2"/>
        </a:buClr>
        <a:buSzPct val="70000"/>
        <a:buFont typeface="Wingdings" panose="05000000000000000000" pitchFamily="2" charset="2"/>
        <a:buChar char="l"/>
        <a:defRPr sz="3500">
          <a:solidFill>
            <a:schemeClr val="tx1"/>
          </a:solidFill>
          <a:latin typeface="+mn-lt"/>
          <a:ea typeface="+mn-ea"/>
          <a:cs typeface="+mn-cs"/>
        </a:defRPr>
      </a:lvl1pPr>
      <a:lvl2pPr marL="827088" indent="-317500" algn="l" defTabSz="1019175" rtl="0" eaLnBrk="0" fontAlgn="base" hangingPunct="0">
        <a:spcBef>
          <a:spcPct val="20000"/>
        </a:spcBef>
        <a:spcAft>
          <a:spcPct val="0"/>
        </a:spcAft>
        <a:buClr>
          <a:schemeClr val="accent1"/>
        </a:buClr>
        <a:buSzPct val="150000"/>
        <a:buChar char="•"/>
        <a:defRPr sz="2900">
          <a:solidFill>
            <a:schemeClr val="tx1"/>
          </a:solidFill>
          <a:latin typeface="+mn-lt"/>
        </a:defRPr>
      </a:lvl2pPr>
      <a:lvl3pPr marL="1273175" indent="-254000" algn="l" defTabSz="1019175" rtl="0" eaLnBrk="0" fontAlgn="base" hangingPunct="0">
        <a:spcBef>
          <a:spcPct val="20000"/>
        </a:spcBef>
        <a:spcAft>
          <a:spcPct val="0"/>
        </a:spcAft>
        <a:buClr>
          <a:schemeClr val="tx1"/>
        </a:buClr>
        <a:buSzPct val="150000"/>
        <a:buChar char="•"/>
        <a:defRPr sz="2500">
          <a:solidFill>
            <a:schemeClr val="tx1"/>
          </a:solidFill>
          <a:latin typeface="+mn-lt"/>
        </a:defRPr>
      </a:lvl3pPr>
      <a:lvl4pPr marL="1782763" indent="-254000" algn="l" defTabSz="1019175" rtl="0" eaLnBrk="0" fontAlgn="base" hangingPunct="0">
        <a:spcBef>
          <a:spcPct val="20000"/>
        </a:spcBef>
        <a:spcAft>
          <a:spcPct val="0"/>
        </a:spcAft>
        <a:buClr>
          <a:schemeClr val="tx2"/>
        </a:buClr>
        <a:buSzPct val="150000"/>
        <a:buChar char="•"/>
        <a:defRPr sz="2200">
          <a:solidFill>
            <a:schemeClr val="tx1"/>
          </a:solidFill>
          <a:latin typeface="+mn-lt"/>
        </a:defRPr>
      </a:lvl4pPr>
      <a:lvl5pPr marL="2292350" indent="-254000" algn="l" defTabSz="1019175" rtl="0" eaLnBrk="0" fontAlgn="base" hangingPunct="0">
        <a:spcBef>
          <a:spcPct val="20000"/>
        </a:spcBef>
        <a:spcAft>
          <a:spcPct val="0"/>
        </a:spcAft>
        <a:buClr>
          <a:schemeClr val="folHlink"/>
        </a:buClr>
        <a:buSzPct val="150000"/>
        <a:buChar char="•"/>
        <a:defRPr sz="2200">
          <a:solidFill>
            <a:schemeClr val="tx1"/>
          </a:solidFill>
          <a:latin typeface="+mn-lt"/>
        </a:defRPr>
      </a:lvl5pPr>
      <a:lvl6pPr marL="2749550" indent="-254000" algn="l" defTabSz="1019175" rtl="0" fontAlgn="base">
        <a:spcBef>
          <a:spcPct val="20000"/>
        </a:spcBef>
        <a:spcAft>
          <a:spcPct val="0"/>
        </a:spcAft>
        <a:buClr>
          <a:schemeClr val="folHlink"/>
        </a:buClr>
        <a:buSzPct val="150000"/>
        <a:buChar char="•"/>
        <a:defRPr sz="2200">
          <a:solidFill>
            <a:schemeClr val="tx1"/>
          </a:solidFill>
          <a:latin typeface="+mn-lt"/>
        </a:defRPr>
      </a:lvl6pPr>
      <a:lvl7pPr marL="3206750" indent="-254000" algn="l" defTabSz="1019175" rtl="0" fontAlgn="base">
        <a:spcBef>
          <a:spcPct val="20000"/>
        </a:spcBef>
        <a:spcAft>
          <a:spcPct val="0"/>
        </a:spcAft>
        <a:buClr>
          <a:schemeClr val="folHlink"/>
        </a:buClr>
        <a:buSzPct val="150000"/>
        <a:buChar char="•"/>
        <a:defRPr sz="2200">
          <a:solidFill>
            <a:schemeClr val="tx1"/>
          </a:solidFill>
          <a:latin typeface="+mn-lt"/>
        </a:defRPr>
      </a:lvl7pPr>
      <a:lvl8pPr marL="3663950" indent="-254000" algn="l" defTabSz="1019175" rtl="0" fontAlgn="base">
        <a:spcBef>
          <a:spcPct val="20000"/>
        </a:spcBef>
        <a:spcAft>
          <a:spcPct val="0"/>
        </a:spcAft>
        <a:buClr>
          <a:schemeClr val="folHlink"/>
        </a:buClr>
        <a:buSzPct val="150000"/>
        <a:buChar char="•"/>
        <a:defRPr sz="2200">
          <a:solidFill>
            <a:schemeClr val="tx1"/>
          </a:solidFill>
          <a:latin typeface="+mn-lt"/>
        </a:defRPr>
      </a:lvl8pPr>
      <a:lvl9pPr marL="4121150" indent="-254000" algn="l" defTabSz="1019175" rtl="0" fontAlgn="base">
        <a:spcBef>
          <a:spcPct val="20000"/>
        </a:spcBef>
        <a:spcAft>
          <a:spcPct val="0"/>
        </a:spcAft>
        <a:buClr>
          <a:schemeClr val="folHlink"/>
        </a:buClr>
        <a:buSzPct val="150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Guidance/Grounding/slide%2081.ppt"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Guidance/Grounding/slide%2082.ppt"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Guidance/Grounding/slide%2074.pp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Guidance/Grounding/slide%2086.ppt"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Guidance/Grounding/slide%20109.ppt"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wmf"/><Relationship Id="rId5" Type="http://schemas.openxmlformats.org/officeDocument/2006/relationships/image" Target="../media/image36.png"/><Relationship Id="rId4" Type="http://schemas.openxmlformats.org/officeDocument/2006/relationships/image" Target="../media/image35.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defRPr/>
            </a:pPr>
            <a:r>
              <a:rPr lang="en-US" altLang="en-US" dirty="0"/>
              <a:t>Grounding &amp; Bonding</a:t>
            </a:r>
            <a:br>
              <a:rPr lang="en-US" altLang="en-US" dirty="0"/>
            </a:br>
            <a:r>
              <a:rPr lang="en-US" altLang="en-US" sz="3200" b="1" dirty="0">
                <a:latin typeface="+mn-lt"/>
              </a:rPr>
              <a:t>Continuing Education</a:t>
            </a:r>
            <a:r>
              <a:rPr lang="en-US" altLang="en-US" b="1" dirty="0"/>
              <a:t/>
            </a:r>
            <a:br>
              <a:rPr lang="en-US" altLang="en-US" b="1" dirty="0"/>
            </a:br>
            <a:r>
              <a:rPr lang="en-US" altLang="en-US" sz="2000" b="1" dirty="0" smtClean="0">
                <a:latin typeface="+mn-lt"/>
              </a:rPr>
              <a:t>First </a:t>
            </a:r>
            <a:r>
              <a:rPr lang="en-US" altLang="en-US" sz="2000" b="1" dirty="0">
                <a:latin typeface="+mn-lt"/>
              </a:rPr>
              <a:t>Quarter 2020 </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Safety Fundamental</a:t>
            </a:r>
          </a:p>
        </p:txBody>
      </p:sp>
      <p:pic>
        <p:nvPicPr>
          <p:cNvPr id="819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0" y="2493963"/>
            <a:ext cx="9663113"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Rectangle 1"/>
          <p:cNvSpPr>
            <a:spLocks noChangeArrowheads="1"/>
          </p:cNvSpPr>
          <p:nvPr/>
        </p:nvSpPr>
        <p:spPr bwMode="auto">
          <a:xfrm>
            <a:off x="6503988" y="2157413"/>
            <a:ext cx="27971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anchor="ctr"/>
          <a:lstStyle>
            <a:lvl1pPr marL="17463" indent="-17463"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4000" b="0" i="0"/>
              <a:t>Voltage</a:t>
            </a:r>
          </a:p>
        </p:txBody>
      </p:sp>
      <p:sp>
        <p:nvSpPr>
          <p:cNvPr id="8197" name="Rectangle 8"/>
          <p:cNvSpPr>
            <a:spLocks noChangeArrowheads="1"/>
          </p:cNvSpPr>
          <p:nvPr/>
        </p:nvSpPr>
        <p:spPr bwMode="auto">
          <a:xfrm>
            <a:off x="82550" y="2157413"/>
            <a:ext cx="27971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anchor="ctr"/>
          <a:lstStyle>
            <a:lvl1pPr marL="17463" indent="-17463"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4000" b="0" i="0"/>
              <a:t>Voltage</a:t>
            </a:r>
          </a:p>
        </p:txBody>
      </p:sp>
      <p:pic>
        <p:nvPicPr>
          <p:cNvPr id="156675"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0950" y="3060700"/>
            <a:ext cx="2713038" cy="271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9" name="Rectangle 7"/>
          <p:cNvSpPr>
            <a:spLocks noChangeArrowheads="1"/>
          </p:cNvSpPr>
          <p:nvPr/>
        </p:nvSpPr>
        <p:spPr bwMode="auto">
          <a:xfrm>
            <a:off x="2947988" y="6437313"/>
            <a:ext cx="45862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anchor="ctr"/>
          <a:lstStyle>
            <a:lvl1pPr marL="17463" indent="-17463"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4000" b="0" i="0"/>
              <a:t>Lower Potential</a:t>
            </a:r>
          </a:p>
        </p:txBody>
      </p:sp>
      <p:pic>
        <p:nvPicPr>
          <p:cNvPr id="156676"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49956">
            <a:off x="2889250" y="4017963"/>
            <a:ext cx="1104900" cy="158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49956">
            <a:off x="6113463" y="3919538"/>
            <a:ext cx="1103312" cy="158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66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7" presetID="1" presetClass="entr" presetSubtype="0" fill="hold" nodeType="withEffect">
                                  <p:stCondLst>
                                    <p:cond delay="0"/>
                                  </p:stCondLst>
                                  <p:childTnLst>
                                    <p:set>
                                      <p:cBhvr>
                                        <p:cTn id="8" dur="1" fill="hold">
                                          <p:stCondLst>
                                            <p:cond delay="0"/>
                                          </p:stCondLst>
                                        </p:cTn>
                                        <p:tgtEl>
                                          <p:spTgt spid="156675"/>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voltage.wav"/>
                                        </p:tgtEl>
                                      </p:cMediaNode>
                                    </p:audio>
                                  </p:sub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733425" y="1487488"/>
            <a:ext cx="8534400" cy="1947862"/>
          </a:xfrm>
        </p:spPr>
        <p:txBody>
          <a:bodyPr/>
          <a:lstStyle/>
          <a:p>
            <a:pPr eaLnBrk="1" hangingPunct="1"/>
            <a:r>
              <a:rPr lang="en-US" altLang="en-US" sz="4200"/>
              <a:t>Installing and Removing Grounds</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300"/>
              <a:t>Installing Grounds</a:t>
            </a:r>
          </a:p>
        </p:txBody>
      </p:sp>
      <p:pic>
        <p:nvPicPr>
          <p:cNvPr id="86020" name="Picture 3">
            <a:hlinkClick r:id="rId3" action="ppaction://hlinkpres?slideindex=1&amp;slidetitle="/>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069547" y="2179802"/>
            <a:ext cx="4193205" cy="4399128"/>
          </a:xfrm>
          <a:effectLst>
            <a:softEdge rad="112500"/>
          </a:effectLst>
        </p:spPr>
      </p:pic>
      <p:sp>
        <p:nvSpPr>
          <p:cNvPr id="10244" name="Rectangle 4"/>
          <p:cNvSpPr>
            <a:spLocks noGrp="1" noChangeArrowheads="1"/>
          </p:cNvSpPr>
          <p:nvPr>
            <p:ph type="body" sz="half" idx="2"/>
          </p:nvPr>
        </p:nvSpPr>
        <p:spPr>
          <a:xfrm>
            <a:off x="669925" y="2368550"/>
            <a:ext cx="4056063" cy="3951288"/>
          </a:xfrm>
        </p:spPr>
        <p:txBody>
          <a:bodyPr/>
          <a:lstStyle/>
          <a:p>
            <a:pPr eaLnBrk="1" hangingPunct="1">
              <a:lnSpc>
                <a:spcPct val="90000"/>
              </a:lnSpc>
            </a:pPr>
            <a:r>
              <a:rPr lang="en-US" altLang="en-US" sz="3200"/>
              <a:t>When attaching grounds</a:t>
            </a:r>
          </a:p>
          <a:p>
            <a:pPr lvl="1" eaLnBrk="1" hangingPunct="1">
              <a:lnSpc>
                <a:spcPct val="90000"/>
              </a:lnSpc>
            </a:pPr>
            <a:r>
              <a:rPr lang="en-US" altLang="en-US" sz="2800"/>
              <a:t>Attach ground end of the cable to a earth ground potential </a:t>
            </a:r>
            <a:r>
              <a:rPr lang="en-US" altLang="en-US" sz="2800" b="1" u="sng"/>
              <a:t>first</a:t>
            </a:r>
          </a:p>
          <a:p>
            <a:pPr lvl="1" eaLnBrk="1" hangingPunct="1">
              <a:lnSpc>
                <a:spcPct val="90000"/>
              </a:lnSpc>
            </a:pPr>
            <a:r>
              <a:rPr lang="en-US" altLang="en-US" sz="2800" b="1"/>
              <a:t>Always </a:t>
            </a:r>
            <a:r>
              <a:rPr lang="en-US" altLang="en-US" sz="2800"/>
              <a:t>use a live line tool</a:t>
            </a:r>
          </a:p>
          <a:p>
            <a:pPr lvl="1" eaLnBrk="1" hangingPunct="1">
              <a:lnSpc>
                <a:spcPct val="90000"/>
              </a:lnSpc>
            </a:pPr>
            <a:endParaRPr lang="en-US" altLang="en-US" sz="2800" b="1" u="sng"/>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r>
              <a:rPr lang="en-US" altLang="en-US" sz="3300"/>
              <a:t>Removing Grounds</a:t>
            </a:r>
          </a:p>
        </p:txBody>
      </p:sp>
      <p:sp>
        <p:nvSpPr>
          <p:cNvPr id="11267" name="Rectangle 7"/>
          <p:cNvSpPr>
            <a:spLocks noGrp="1" noChangeArrowheads="1"/>
          </p:cNvSpPr>
          <p:nvPr>
            <p:ph type="body" sz="half" idx="2"/>
          </p:nvPr>
        </p:nvSpPr>
        <p:spPr>
          <a:xfrm>
            <a:off x="774700" y="2297113"/>
            <a:ext cx="4213225" cy="4200525"/>
          </a:xfrm>
        </p:spPr>
        <p:txBody>
          <a:bodyPr/>
          <a:lstStyle/>
          <a:p>
            <a:pPr eaLnBrk="1" hangingPunct="1">
              <a:lnSpc>
                <a:spcPct val="90000"/>
              </a:lnSpc>
            </a:pPr>
            <a:r>
              <a:rPr lang="en-US" altLang="en-US" sz="3200"/>
              <a:t>When removing grounds</a:t>
            </a:r>
          </a:p>
          <a:p>
            <a:pPr lvl="1" eaLnBrk="1" hangingPunct="1">
              <a:lnSpc>
                <a:spcPct val="90000"/>
              </a:lnSpc>
            </a:pPr>
            <a:r>
              <a:rPr lang="en-US" altLang="en-US" sz="2800"/>
              <a:t>The grounding device shall be removed from the normally energized conductor, line or equipment </a:t>
            </a:r>
            <a:r>
              <a:rPr lang="en-US" altLang="en-US" sz="2800" b="1"/>
              <a:t>first</a:t>
            </a:r>
          </a:p>
          <a:p>
            <a:pPr lvl="1" eaLnBrk="1" hangingPunct="1">
              <a:lnSpc>
                <a:spcPct val="90000"/>
              </a:lnSpc>
            </a:pPr>
            <a:r>
              <a:rPr lang="en-US" altLang="en-US" sz="2800" b="1"/>
              <a:t>Always </a:t>
            </a:r>
            <a:r>
              <a:rPr lang="en-US" altLang="en-US" sz="2800"/>
              <a:t>use a live line tool</a:t>
            </a:r>
          </a:p>
        </p:txBody>
      </p:sp>
      <p:pic>
        <p:nvPicPr>
          <p:cNvPr id="8" name="Picture 3">
            <a:hlinkClick r:id="rId3" action="ppaction://hlinkpres?slideindex=1&amp;slidetitle="/>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069547" y="2179802"/>
            <a:ext cx="4193205" cy="4399128"/>
          </a:xfrm>
          <a:effectLst>
            <a:softEdge rad="112500"/>
          </a:effectLst>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733425" y="1487488"/>
            <a:ext cx="8534400" cy="1947862"/>
          </a:xfrm>
        </p:spPr>
        <p:txBody>
          <a:bodyPr/>
          <a:lstStyle/>
          <a:p>
            <a:pPr eaLnBrk="1" hangingPunct="1"/>
            <a:r>
              <a:rPr lang="en-US" altLang="en-US" sz="4200"/>
              <a:t>Equipment Selection</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r>
              <a:rPr lang="en-US" altLang="en-US" sz="3300"/>
              <a:t>OSHA Standard</a:t>
            </a:r>
          </a:p>
        </p:txBody>
      </p:sp>
      <p:sp>
        <p:nvSpPr>
          <p:cNvPr id="13315" name="Rectangle 6"/>
          <p:cNvSpPr>
            <a:spLocks noGrp="1" noChangeArrowheads="1"/>
          </p:cNvSpPr>
          <p:nvPr>
            <p:ph type="body" sz="half" idx="1"/>
          </p:nvPr>
        </p:nvSpPr>
        <p:spPr>
          <a:xfrm>
            <a:off x="409575" y="2497138"/>
            <a:ext cx="5840413" cy="3857625"/>
          </a:xfrm>
        </p:spPr>
        <p:txBody>
          <a:bodyPr/>
          <a:lstStyle/>
          <a:p>
            <a:pPr eaLnBrk="1" hangingPunct="1"/>
            <a:r>
              <a:rPr lang="en-US" altLang="en-US" sz="2800"/>
              <a:t>1926.962(c) Equipotential zone</a:t>
            </a:r>
          </a:p>
          <a:p>
            <a:pPr lvl="1" eaLnBrk="1" hangingPunct="1"/>
            <a:r>
              <a:rPr lang="en-US" altLang="en-US" sz="2400"/>
              <a:t>Temporary protective grounds shall be placed at such locations and arranged in such a manner that the employer can demonstrate will prevent each employee from being exposed to hazardous differences in electric potential</a:t>
            </a:r>
          </a:p>
          <a:p>
            <a:pPr eaLnBrk="1" hangingPunct="1"/>
            <a:endParaRPr lang="en-US" altLang="en-US" sz="2700"/>
          </a:p>
        </p:txBody>
      </p:sp>
      <p:pic>
        <p:nvPicPr>
          <p:cNvPr id="77829" name="Picture 7">
            <a:hlinkClick r:id="rId3" action="ppaction://hlinkpres?slideindex=1&amp;slidetitle="/>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6262949" y="2737301"/>
            <a:ext cx="3488054" cy="3185827"/>
          </a:xfrm>
          <a:effectLst>
            <a:softEdge rad="112500"/>
          </a:effectLst>
        </p:spPr>
      </p:pic>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62013" y="560388"/>
            <a:ext cx="8572500" cy="1295400"/>
          </a:xfrm>
        </p:spPr>
        <p:txBody>
          <a:bodyPr/>
          <a:lstStyle/>
          <a:p>
            <a:pPr eaLnBrk="1" hangingPunct="1"/>
            <a:r>
              <a:rPr lang="en-US" altLang="en-US" sz="2900"/>
              <a:t>Maximum Fault Current Capability</a:t>
            </a:r>
            <a:br>
              <a:rPr lang="en-US" altLang="en-US" sz="2900"/>
            </a:br>
            <a:r>
              <a:rPr lang="en-US" altLang="en-US" sz="2900"/>
              <a:t>for Grounding Cables</a:t>
            </a:r>
          </a:p>
        </p:txBody>
      </p:sp>
      <p:graphicFrame>
        <p:nvGraphicFramePr>
          <p:cNvPr id="927789" name="Group 45"/>
          <p:cNvGraphicFramePr>
            <a:graphicFrameLocks noGrp="1"/>
          </p:cNvGraphicFramePr>
          <p:nvPr>
            <p:ph type="tbl" idx="1"/>
          </p:nvPr>
        </p:nvGraphicFramePr>
        <p:xfrm>
          <a:off x="544513" y="2095500"/>
          <a:ext cx="9042400" cy="4702177"/>
        </p:xfrm>
        <a:graphic>
          <a:graphicData uri="http://schemas.openxmlformats.org/drawingml/2006/table">
            <a:tbl>
              <a:tblPr/>
              <a:tblGrid>
                <a:gridCol w="2378075">
                  <a:extLst>
                    <a:ext uri="{9D8B030D-6E8A-4147-A177-3AD203B41FA5}">
                      <a16:colId xmlns:a16="http://schemas.microsoft.com/office/drawing/2014/main" val="20000"/>
                    </a:ext>
                  </a:extLst>
                </a:gridCol>
                <a:gridCol w="3335337">
                  <a:extLst>
                    <a:ext uri="{9D8B030D-6E8A-4147-A177-3AD203B41FA5}">
                      <a16:colId xmlns:a16="http://schemas.microsoft.com/office/drawing/2014/main" val="20001"/>
                    </a:ext>
                  </a:extLst>
                </a:gridCol>
                <a:gridCol w="3328988">
                  <a:extLst>
                    <a:ext uri="{9D8B030D-6E8A-4147-A177-3AD203B41FA5}">
                      <a16:colId xmlns:a16="http://schemas.microsoft.com/office/drawing/2014/main" val="20002"/>
                    </a:ext>
                  </a:extLst>
                </a:gridCol>
              </a:tblGrid>
              <a:tr h="615950">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100" b="1" i="0" u="none" strike="noStrike" cap="none" normalizeH="0" baseline="0" dirty="0">
                          <a:ln>
                            <a:noFill/>
                          </a:ln>
                          <a:solidFill>
                            <a:schemeClr val="bg1"/>
                          </a:solidFill>
                          <a:effectLst/>
                          <a:latin typeface="Arial" charset="0"/>
                        </a:rPr>
                        <a:t>Cable Size</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100" b="1" i="0" u="none" strike="noStrike" cap="none" normalizeH="0" baseline="0" dirty="0">
                          <a:ln>
                            <a:noFill/>
                          </a:ln>
                          <a:solidFill>
                            <a:schemeClr val="bg1"/>
                          </a:solidFill>
                          <a:effectLst/>
                          <a:latin typeface="Arial" charset="0"/>
                        </a:rPr>
                        <a:t>Clearing Time</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3100" b="1" i="0" u="none" strike="noStrike" cap="none" normalizeH="0" baseline="0" dirty="0">
                          <a:ln>
                            <a:noFill/>
                          </a:ln>
                          <a:solidFill>
                            <a:schemeClr val="bg1"/>
                          </a:solidFill>
                          <a:effectLst/>
                          <a:latin typeface="Arial" charset="0"/>
                        </a:rPr>
                        <a:t>RMS Amperes</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501650">
                <a:tc rowSpan="2">
                  <a:txBody>
                    <a:bodyPr/>
                    <a:lstStyle/>
                    <a:p>
                      <a:pPr marL="0" marR="0" lvl="0" indent="0" algn="ctr" defTabSz="1019175" rtl="0" eaLnBrk="1" fontAlgn="base" latinLnBrk="0" hangingPunct="1">
                        <a:lnSpc>
                          <a:spcPct val="160000"/>
                        </a:lnSpc>
                        <a:spcBef>
                          <a:spcPct val="45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#2</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15 Cycles</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17,000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00">
                <a:tc v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30 Cycles</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13,000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3238">
                <a:tc rowSpan="2">
                  <a:txBody>
                    <a:bodyPr/>
                    <a:lstStyle/>
                    <a:p>
                      <a:pPr marL="0" marR="0" lvl="0" indent="0" algn="ctr" defTabSz="1019175" rtl="0" eaLnBrk="1" fontAlgn="base" latinLnBrk="0" hangingPunct="1">
                        <a:lnSpc>
                          <a:spcPct val="160000"/>
                        </a:lnSpc>
                        <a:spcBef>
                          <a:spcPct val="45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1/0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15 Cycles</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26,000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r h="501650">
                <a:tc v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30 Cycles</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20,000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4"/>
                  </a:ext>
                </a:extLst>
              </a:tr>
              <a:tr h="501650">
                <a:tc rowSpan="2">
                  <a:txBody>
                    <a:bodyPr/>
                    <a:lstStyle/>
                    <a:p>
                      <a:pPr marL="0" marR="0" lvl="0" indent="0" algn="ctr" defTabSz="1019175" rtl="0" eaLnBrk="1" fontAlgn="base" latinLnBrk="0" hangingPunct="1">
                        <a:lnSpc>
                          <a:spcPct val="155000"/>
                        </a:lnSpc>
                        <a:spcBef>
                          <a:spcPct val="45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2/0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15 Cycles</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33,000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03238">
                <a:tc v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30 Cycles</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tx1"/>
                          </a:solidFill>
                          <a:effectLst/>
                          <a:latin typeface="Arial" charset="0"/>
                        </a:rPr>
                        <a:t>26,000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00063">
                <a:tc rowSpan="2">
                  <a:txBody>
                    <a:bodyPr/>
                    <a:lstStyle/>
                    <a:p>
                      <a:pPr marL="0" marR="0" lvl="0" indent="0" algn="ctr" defTabSz="1019175" rtl="0" eaLnBrk="1" fontAlgn="base" latinLnBrk="0" hangingPunct="1">
                        <a:lnSpc>
                          <a:spcPct val="155000"/>
                        </a:lnSpc>
                        <a:spcBef>
                          <a:spcPct val="45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4/0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15 Cycles</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53,000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7"/>
                  </a:ext>
                </a:extLst>
              </a:tr>
              <a:tr h="503238">
                <a:tc v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30 Cycles</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tc>
                  <a:txBody>
                    <a:bodyPr/>
                    <a:lstStyle/>
                    <a:p>
                      <a:pPr marL="0" marR="0" lvl="0" indent="0" algn="ctr" defTabSz="1019175"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300" b="1" i="0" u="none" strike="noStrike" cap="none" normalizeH="0" baseline="0" dirty="0">
                          <a:ln>
                            <a:noFill/>
                          </a:ln>
                          <a:solidFill>
                            <a:schemeClr val="bg1"/>
                          </a:solidFill>
                          <a:effectLst/>
                          <a:latin typeface="Arial" charset="0"/>
                        </a:rPr>
                        <a:t>41,000</a:t>
                      </a:r>
                    </a:p>
                  </a:txBody>
                  <a:tcPr marL="101870" marR="101870" marT="50935" marB="50935" horzOverflow="overflow">
                    <a:lnL w="12700" cap="flat" cmpd="sng" algn="ctr">
                      <a:solidFill>
                        <a:schemeClr val="tx2"/>
                      </a:solidFill>
                      <a:prstDash val="solid"/>
                      <a:miter lim="800000"/>
                      <a:headEnd type="none" w="med" len="med"/>
                      <a:tailEnd type="none" w="med" len="med"/>
                    </a:lnL>
                    <a:lnR w="12700" cap="flat" cmpd="sng" algn="ctr">
                      <a:solidFill>
                        <a:schemeClr val="tx2"/>
                      </a:solidFill>
                      <a:prstDash val="solid"/>
                      <a:miter lim="800000"/>
                      <a:headEnd type="none" w="med" len="med"/>
                      <a:tailEnd type="none" w="med" len="med"/>
                    </a:lnR>
                    <a:lnT w="12700" cap="flat" cmpd="sng" algn="ctr">
                      <a:solidFill>
                        <a:schemeClr val="tx2"/>
                      </a:solidFill>
                      <a:prstDash val="solid"/>
                      <a:miter lim="800000"/>
                      <a:headEnd type="none" w="med" len="med"/>
                      <a:tailEnd type="none" w="med" len="med"/>
                    </a:lnT>
                    <a:lnB w="12700" cap="flat" cmpd="sng" algn="ctr">
                      <a:solidFill>
                        <a:schemeClr val="tx2"/>
                      </a:solidFill>
                      <a:prstDash val="solid"/>
                      <a:miter lim="800000"/>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8"/>
                  </a:ext>
                </a:extLst>
              </a:tr>
            </a:tbl>
          </a:graphicData>
        </a:graphic>
      </p:graphicFrame>
      <p:sp>
        <p:nvSpPr>
          <p:cNvPr id="14377" name="Text Box 47"/>
          <p:cNvSpPr txBox="1">
            <a:spLocks noChangeArrowheads="1"/>
          </p:cNvSpPr>
          <p:nvPr/>
        </p:nvSpPr>
        <p:spPr bwMode="auto">
          <a:xfrm>
            <a:off x="862013" y="7261225"/>
            <a:ext cx="1335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marL="254000"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1600" b="0" i="0"/>
              <a:t>ASTM F-855</a:t>
            </a:r>
          </a:p>
        </p:txBody>
      </p:sp>
      <p:pic>
        <p:nvPicPr>
          <p:cNvPr id="14378" name="Picture 44" descr="http://www.nitrate.com/sites/default/files/ASTM.jpg">
            <a:hlinkClick r:id="rId3" action="ppaction://hlinkpres?slideindex=1&amp;slidetit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375" y="371475"/>
            <a:ext cx="14033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ctrTitle"/>
          </p:nvPr>
        </p:nvSpPr>
        <p:spPr/>
        <p:txBody>
          <a:bodyPr/>
          <a:lstStyle/>
          <a:p>
            <a:pPr eaLnBrk="1" hangingPunct="1"/>
            <a:r>
              <a:rPr lang="en-US" altLang="en-US"/>
              <a:t>Applications</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Safe Work Practices</a:t>
            </a:r>
          </a:p>
        </p:txBody>
      </p:sp>
      <p:sp>
        <p:nvSpPr>
          <p:cNvPr id="16387" name="Rectangle 3"/>
          <p:cNvSpPr>
            <a:spLocks noGrp="1" noChangeArrowheads="1"/>
          </p:cNvSpPr>
          <p:nvPr>
            <p:ph type="body" sz="half" idx="1"/>
          </p:nvPr>
        </p:nvSpPr>
        <p:spPr>
          <a:xfrm>
            <a:off x="563563" y="2159000"/>
            <a:ext cx="5313362" cy="4576763"/>
          </a:xfrm>
        </p:spPr>
        <p:txBody>
          <a:bodyPr/>
          <a:lstStyle/>
          <a:p>
            <a:pPr eaLnBrk="1" hangingPunct="1">
              <a:spcBef>
                <a:spcPct val="40000"/>
              </a:spcBef>
            </a:pPr>
            <a:r>
              <a:rPr lang="en-US" altLang="en-US" sz="3200"/>
              <a:t>Job Briefing</a:t>
            </a:r>
          </a:p>
          <a:p>
            <a:pPr lvl="1" eaLnBrk="1" hangingPunct="1">
              <a:spcBef>
                <a:spcPct val="40000"/>
              </a:spcBef>
            </a:pPr>
            <a:r>
              <a:rPr lang="en-US" altLang="en-US" sz="2500"/>
              <a:t>Shall be held with all workers involved before beginning any job to discuss the potential hazards and what protective measures will be used for employee protection and safeguarding of the public and the customer</a:t>
            </a:r>
          </a:p>
          <a:p>
            <a:pPr lvl="1" eaLnBrk="1" hangingPunct="1">
              <a:spcBef>
                <a:spcPct val="40000"/>
              </a:spcBef>
            </a:pPr>
            <a:endParaRPr lang="en-US" altLang="en-US" sz="2500"/>
          </a:p>
        </p:txBody>
      </p:sp>
      <p:pic>
        <p:nvPicPr>
          <p:cNvPr id="111620" name="Picture 4" descr="MM02">
            <a:hlinkClick r:id="rId3" action="ppaction://hlinkpres?slideindex=1&amp;slidetitle="/>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15050" y="2541588"/>
            <a:ext cx="3252234" cy="3541712"/>
          </a:xfrm>
          <a:effectLst>
            <a:softEdge rad="112500"/>
          </a:effectLst>
        </p:spPr>
      </p:pic>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2028825"/>
            <a:ext cx="4010025" cy="497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Lst>
        </p:spPr>
      </p:pic>
      <p:sp>
        <p:nvSpPr>
          <p:cNvPr id="612354" name="Oval 2"/>
          <p:cNvSpPr>
            <a:spLocks noChangeArrowheads="1"/>
          </p:cNvSpPr>
          <p:nvPr/>
        </p:nvSpPr>
        <p:spPr bwMode="auto">
          <a:xfrm>
            <a:off x="2728913" y="2028825"/>
            <a:ext cx="4167187" cy="3757613"/>
          </a:xfrm>
          <a:prstGeom prst="ellipse">
            <a:avLst/>
          </a:prstGeom>
          <a:solidFill>
            <a:srgbClr val="008000">
              <a:alpha val="25098"/>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17412" name="Title 1"/>
          <p:cNvSpPr>
            <a:spLocks noGrp="1"/>
          </p:cNvSpPr>
          <p:nvPr>
            <p:ph type="title"/>
          </p:nvPr>
        </p:nvSpPr>
        <p:spPr/>
        <p:txBody>
          <a:bodyPr/>
          <a:lstStyle/>
          <a:p>
            <a:r>
              <a:rPr lang="en-US" altLang="en-US"/>
              <a:t>Distribution-Neutral on Pole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2354"/>
                                        </p:tgtEl>
                                        <p:attrNameLst>
                                          <p:attrName>style.visibility</p:attrName>
                                        </p:attrNameLst>
                                      </p:cBhvr>
                                      <p:to>
                                        <p:strVal val="visible"/>
                                      </p:to>
                                    </p:set>
                                    <p:animEffect transition="in" filter="dissolve">
                                      <p:cBhvr>
                                        <p:cTn id="7" dur="500"/>
                                        <p:tgtEl>
                                          <p:spTgt spid="612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2E36-D170-457F-BD94-4624B03BDED4}"/>
              </a:ext>
            </a:extLst>
          </p:cNvPr>
          <p:cNvSpPr>
            <a:spLocks noGrp="1"/>
          </p:cNvSpPr>
          <p:nvPr>
            <p:ph type="title"/>
          </p:nvPr>
        </p:nvSpPr>
        <p:spPr/>
        <p:txBody>
          <a:bodyPr/>
          <a:lstStyle/>
          <a:p>
            <a:r>
              <a:rPr lang="en-US" dirty="0"/>
              <a:t>Module Objectives</a:t>
            </a:r>
          </a:p>
        </p:txBody>
      </p:sp>
      <p:sp>
        <p:nvSpPr>
          <p:cNvPr id="3" name="Content Placeholder 2">
            <a:extLst>
              <a:ext uri="{FF2B5EF4-FFF2-40B4-BE49-F238E27FC236}">
                <a16:creationId xmlns:a16="http://schemas.microsoft.com/office/drawing/2014/main" id="{6766AAF7-6BD1-43DB-A796-34D855B91CCA}"/>
              </a:ext>
            </a:extLst>
          </p:cNvPr>
          <p:cNvSpPr>
            <a:spLocks noGrp="1"/>
          </p:cNvSpPr>
          <p:nvPr>
            <p:ph idx="1"/>
          </p:nvPr>
        </p:nvSpPr>
        <p:spPr/>
        <p:txBody>
          <a:bodyPr/>
          <a:lstStyle/>
          <a:p>
            <a:r>
              <a:rPr lang="en-US" dirty="0"/>
              <a:t>Why Grounding &amp; Bonding is Important</a:t>
            </a:r>
          </a:p>
          <a:p>
            <a:r>
              <a:rPr lang="en-US" dirty="0"/>
              <a:t>Installing &amp; Removing Grounds</a:t>
            </a:r>
          </a:p>
          <a:p>
            <a:r>
              <a:rPr lang="en-US" dirty="0"/>
              <a:t>Equipment Selection</a:t>
            </a:r>
          </a:p>
          <a:p>
            <a:r>
              <a:rPr lang="en-US" dirty="0"/>
              <a:t>Applications</a:t>
            </a:r>
          </a:p>
        </p:txBody>
      </p:sp>
    </p:spTree>
    <p:extLst>
      <p:ext uri="{BB962C8B-B14F-4D97-AF65-F5344CB8AC3E}">
        <p14:creationId xmlns:p14="http://schemas.microsoft.com/office/powerpoint/2010/main" val="20268370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113" y="2043113"/>
            <a:ext cx="9297987" cy="542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Lst>
        </p:spPr>
      </p:pic>
      <p:sp>
        <p:nvSpPr>
          <p:cNvPr id="18435" name="Text Box 2"/>
          <p:cNvSpPr>
            <a:spLocks noGrp="1" noChangeArrowheads="1"/>
          </p:cNvSpPr>
          <p:nvPr>
            <p:ph type="title"/>
          </p:nvPr>
        </p:nvSpPr>
        <p:spPr>
          <a:xfrm>
            <a:off x="838200" y="909638"/>
            <a:ext cx="8466138" cy="1295400"/>
          </a:xfrm>
        </p:spPr>
        <p:txBody>
          <a:bodyPr lIns="102446" tIns="51223" rIns="102446" bIns="51223" anchor="ctr"/>
          <a:lstStyle/>
          <a:p>
            <a:pPr eaLnBrk="1" hangingPunct="1">
              <a:spcBef>
                <a:spcPct val="50000"/>
              </a:spcBef>
            </a:pPr>
            <a:r>
              <a:rPr lang="en-US" altLang="en-US"/>
              <a:t>More Than One Span Away</a:t>
            </a:r>
          </a:p>
        </p:txBody>
      </p:sp>
      <p:sp>
        <p:nvSpPr>
          <p:cNvPr id="609282" name="Oval 2"/>
          <p:cNvSpPr>
            <a:spLocks noChangeArrowheads="1"/>
          </p:cNvSpPr>
          <p:nvPr/>
        </p:nvSpPr>
        <p:spPr bwMode="auto">
          <a:xfrm>
            <a:off x="3159125" y="4002088"/>
            <a:ext cx="1627188" cy="1508125"/>
          </a:xfrm>
          <a:prstGeom prst="ellipse">
            <a:avLst/>
          </a:prstGeom>
          <a:solidFill>
            <a:srgbClr val="008000">
              <a:alpha val="25098"/>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18437" name="Rectangle 1"/>
          <p:cNvSpPr>
            <a:spLocks noChangeArrowheads="1"/>
          </p:cNvSpPr>
          <p:nvPr/>
        </p:nvSpPr>
        <p:spPr bwMode="auto">
          <a:xfrm>
            <a:off x="1793875" y="6780213"/>
            <a:ext cx="130175" cy="487362"/>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lvl1pPr marL="1273175"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5" name="Line Callout 2 (Accent Bar) 4"/>
          <p:cNvSpPr>
            <a:spLocks/>
          </p:cNvSpPr>
          <p:nvPr/>
        </p:nvSpPr>
        <p:spPr bwMode="auto">
          <a:xfrm>
            <a:off x="6591300" y="5705475"/>
            <a:ext cx="2635250" cy="773113"/>
          </a:xfrm>
          <a:prstGeom prst="accentCallout2">
            <a:avLst>
              <a:gd name="adj1" fmla="val 18750"/>
              <a:gd name="adj2" fmla="val -8333"/>
              <a:gd name="adj3" fmla="val 18750"/>
              <a:gd name="adj4" fmla="val -16667"/>
              <a:gd name="adj5" fmla="val -85963"/>
              <a:gd name="adj6" fmla="val -72954"/>
            </a:avLst>
          </a:prstGeom>
          <a:solidFill>
            <a:srgbClr val="FFFF00"/>
          </a:solidFill>
          <a:ln w="25400" algn="ctr">
            <a:solidFill>
              <a:schemeClr val="tx1"/>
            </a:solidFill>
            <a:round/>
            <a:headEnd/>
            <a:tailEnd type="triangle" w="med" len="med"/>
          </a:ln>
        </p:spPr>
        <p:txBody>
          <a:bodyPr wrap="none" anchor="ctr"/>
          <a:lstStyle>
            <a:lvl1pPr marL="254000"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1400" i="0"/>
              <a:t>This jumper moves </a:t>
            </a:r>
          </a:p>
          <a:p>
            <a:pPr algn="ctr" eaLnBrk="1" hangingPunct="1">
              <a:buClr>
                <a:schemeClr val="tx1"/>
              </a:buClr>
              <a:buSzPct val="150000"/>
              <a:buFontTx/>
              <a:buNone/>
            </a:pPr>
            <a:r>
              <a:rPr lang="en-US" altLang="en-US" sz="1400" i="0"/>
              <a:t>to each phase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9282"/>
                                        </p:tgtEl>
                                        <p:attrNameLst>
                                          <p:attrName>style.visibility</p:attrName>
                                        </p:attrNameLst>
                                      </p:cBhvr>
                                      <p:to>
                                        <p:strVal val="visible"/>
                                      </p:to>
                                    </p:set>
                                    <p:animEffect transition="in" filter="dissolve">
                                      <p:cBhvr>
                                        <p:cTn id="7" dur="500"/>
                                        <p:tgtEl>
                                          <p:spTgt spid="609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a:spLocks noGrp="1" noChangeArrowheads="1"/>
          </p:cNvSpPr>
          <p:nvPr>
            <p:ph type="title"/>
          </p:nvPr>
        </p:nvSpPr>
        <p:spPr>
          <a:xfrm>
            <a:off x="838200" y="809625"/>
            <a:ext cx="8466138" cy="1090613"/>
          </a:xfrm>
        </p:spPr>
        <p:txBody>
          <a:bodyPr lIns="102446" tIns="51223" rIns="102446" bIns="51223" anchor="ctr"/>
          <a:lstStyle/>
          <a:p>
            <a:pPr eaLnBrk="1" hangingPunct="1">
              <a:spcBef>
                <a:spcPct val="50000"/>
              </a:spcBef>
            </a:pPr>
            <a:r>
              <a:rPr lang="en-US" altLang="en-US"/>
              <a:t>Primary Conductors Broken and on the Ground</a:t>
            </a:r>
          </a:p>
        </p:txBody>
      </p:sp>
      <p:pic>
        <p:nvPicPr>
          <p:cNvPr id="19459" name="Picture 3" descr="broken prima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2006600"/>
            <a:ext cx="734218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2 (Accent Bar) 4"/>
          <p:cNvSpPr>
            <a:spLocks/>
          </p:cNvSpPr>
          <p:nvPr/>
        </p:nvSpPr>
        <p:spPr bwMode="auto">
          <a:xfrm>
            <a:off x="7124700" y="5268913"/>
            <a:ext cx="2636838" cy="1025525"/>
          </a:xfrm>
          <a:prstGeom prst="accentCallout2">
            <a:avLst>
              <a:gd name="adj1" fmla="val 53995"/>
              <a:gd name="adj2" fmla="val -9944"/>
              <a:gd name="adj3" fmla="val 53995"/>
              <a:gd name="adj4" fmla="val -32394"/>
              <a:gd name="adj5" fmla="val 54060"/>
              <a:gd name="adj6" fmla="val -49185"/>
            </a:avLst>
          </a:prstGeom>
          <a:solidFill>
            <a:srgbClr val="FFFF00"/>
          </a:solidFill>
          <a:ln w="25400" algn="ctr">
            <a:solidFill>
              <a:schemeClr val="tx1"/>
            </a:solidFill>
            <a:round/>
            <a:headEnd/>
            <a:tailEnd type="triangle" w="med" len="med"/>
          </a:ln>
        </p:spPr>
        <p:txBody>
          <a:bodyPr wrap="none" anchor="ctr"/>
          <a:lstStyle>
            <a:lvl1pPr marL="254000"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1400" i="0"/>
              <a:t>If possible, make the splices </a:t>
            </a:r>
          </a:p>
          <a:p>
            <a:pPr algn="ctr" eaLnBrk="1" hangingPunct="1">
              <a:buClr>
                <a:schemeClr val="tx1"/>
              </a:buClr>
              <a:buSzPct val="150000"/>
              <a:buFontTx/>
              <a:buNone/>
            </a:pPr>
            <a:r>
              <a:rPr lang="en-US" altLang="en-US" sz="1400" i="0"/>
              <a:t>above the ground in an </a:t>
            </a:r>
          </a:p>
          <a:p>
            <a:pPr algn="ctr" eaLnBrk="1" hangingPunct="1">
              <a:buClr>
                <a:schemeClr val="tx1"/>
              </a:buClr>
              <a:buSzPct val="150000"/>
              <a:buFontTx/>
              <a:buNone/>
            </a:pPr>
            <a:r>
              <a:rPr lang="en-US" altLang="en-US" sz="1400" i="0"/>
              <a:t>Insulated Aerial lift</a:t>
            </a:r>
          </a:p>
        </p:txBody>
      </p:sp>
      <p:sp>
        <p:nvSpPr>
          <p:cNvPr id="19461" name="TextBox 1"/>
          <p:cNvSpPr txBox="1">
            <a:spLocks noChangeArrowheads="1"/>
          </p:cNvSpPr>
          <p:nvPr/>
        </p:nvSpPr>
        <p:spPr bwMode="auto">
          <a:xfrm>
            <a:off x="7124700" y="6719888"/>
            <a:ext cx="10414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eaLnBrk="1" hangingPunct="1">
              <a:spcBef>
                <a:spcPct val="0"/>
              </a:spcBef>
              <a:buClrTx/>
              <a:buSzTx/>
              <a:buFontTx/>
              <a:buNone/>
            </a:pPr>
            <a:endParaRPr lang="en-US" altLang="en-US" sz="80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a:spLocks noGrp="1" noChangeArrowheads="1"/>
          </p:cNvSpPr>
          <p:nvPr>
            <p:ph type="title"/>
          </p:nvPr>
        </p:nvSpPr>
        <p:spPr/>
        <p:txBody>
          <a:bodyPr lIns="102446" tIns="51223" rIns="102446" bIns="51223" anchor="ctr"/>
          <a:lstStyle/>
          <a:p>
            <a:pPr eaLnBrk="1" hangingPunct="1">
              <a:spcBef>
                <a:spcPct val="50000"/>
              </a:spcBef>
            </a:pPr>
            <a:r>
              <a:rPr lang="en-US" altLang="en-US"/>
              <a:t>Transmission Lines with Distribution Underbuilt</a:t>
            </a:r>
          </a:p>
        </p:txBody>
      </p:sp>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2788" y="2147888"/>
            <a:ext cx="6877050"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7234" name="Oval 2"/>
          <p:cNvSpPr>
            <a:spLocks noChangeArrowheads="1"/>
          </p:cNvSpPr>
          <p:nvPr/>
        </p:nvSpPr>
        <p:spPr bwMode="auto">
          <a:xfrm>
            <a:off x="2446338" y="2147888"/>
            <a:ext cx="5418137" cy="3136900"/>
          </a:xfrm>
          <a:prstGeom prst="ellipse">
            <a:avLst/>
          </a:prstGeom>
          <a:solidFill>
            <a:srgbClr val="008000">
              <a:alpha val="25098"/>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7" name="Line Callout 2 (Accent Bar) 6"/>
          <p:cNvSpPr>
            <a:spLocks/>
          </p:cNvSpPr>
          <p:nvPr/>
        </p:nvSpPr>
        <p:spPr bwMode="auto">
          <a:xfrm>
            <a:off x="7707313" y="5695950"/>
            <a:ext cx="1989137" cy="771525"/>
          </a:xfrm>
          <a:prstGeom prst="accentCallout2">
            <a:avLst>
              <a:gd name="adj1" fmla="val 18750"/>
              <a:gd name="adj2" fmla="val -8333"/>
              <a:gd name="adj3" fmla="val 18750"/>
              <a:gd name="adj4" fmla="val -16667"/>
              <a:gd name="adj5" fmla="val 21282"/>
              <a:gd name="adj6" fmla="val -54833"/>
            </a:avLst>
          </a:prstGeom>
          <a:solidFill>
            <a:srgbClr val="FFFF00"/>
          </a:solidFill>
          <a:ln w="25400" algn="ctr">
            <a:solidFill>
              <a:schemeClr val="tx1"/>
            </a:solidFill>
            <a:round/>
            <a:headEnd/>
            <a:tailEnd type="triangle" w="med" len="med"/>
          </a:ln>
        </p:spPr>
        <p:txBody>
          <a:bodyPr wrap="none" anchor="ctr"/>
          <a:lstStyle>
            <a:lvl1pPr marL="254000"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1400" i="0"/>
              <a:t>Does not indicate </a:t>
            </a:r>
          </a:p>
          <a:p>
            <a:pPr algn="ctr" eaLnBrk="1" hangingPunct="1">
              <a:buClr>
                <a:schemeClr val="tx1"/>
              </a:buClr>
              <a:buSzPct val="150000"/>
              <a:buFontTx/>
              <a:buNone/>
            </a:pPr>
            <a:r>
              <a:rPr lang="en-US" altLang="en-US" sz="1400" i="0"/>
              <a:t>Good line cover</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7234"/>
                                        </p:tgtEl>
                                        <p:attrNameLst>
                                          <p:attrName>style.visibility</p:attrName>
                                        </p:attrNameLst>
                                      </p:cBhvr>
                                      <p:to>
                                        <p:strVal val="visible"/>
                                      </p:to>
                                    </p:set>
                                    <p:animEffect transition="in" filter="dissolve">
                                      <p:cBhvr>
                                        <p:cTn id="7" dur="500"/>
                                        <p:tgtEl>
                                          <p:spTgt spid="607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a:spLocks noGrp="1" noChangeArrowheads="1"/>
          </p:cNvSpPr>
          <p:nvPr>
            <p:ph type="title"/>
          </p:nvPr>
        </p:nvSpPr>
        <p:spPr>
          <a:xfrm>
            <a:off x="795338" y="895350"/>
            <a:ext cx="8467725" cy="1295400"/>
          </a:xfrm>
        </p:spPr>
        <p:txBody>
          <a:bodyPr lIns="102446" tIns="51223" rIns="102446" bIns="51223" anchor="ctr"/>
          <a:lstStyle/>
          <a:p>
            <a:pPr eaLnBrk="1" hangingPunct="1">
              <a:lnSpc>
                <a:spcPct val="90000"/>
              </a:lnSpc>
              <a:spcBef>
                <a:spcPct val="50000"/>
              </a:spcBef>
            </a:pPr>
            <a:r>
              <a:rPr lang="en-US" altLang="en-US"/>
              <a:t>Grounding for Lattice Towers</a:t>
            </a:r>
          </a:p>
        </p:txBody>
      </p:sp>
      <p:pic>
        <p:nvPicPr>
          <p:cNvPr id="21507" name="Picture 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5450" y="1543050"/>
            <a:ext cx="6667500"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Lst>
        </p:spPr>
      </p:pic>
      <p:sp>
        <p:nvSpPr>
          <p:cNvPr id="16" name="Arc 15"/>
          <p:cNvSpPr/>
          <p:nvPr/>
        </p:nvSpPr>
        <p:spPr bwMode="auto">
          <a:xfrm rot="5400000">
            <a:off x="3966369" y="4341019"/>
            <a:ext cx="1227138" cy="1149350"/>
          </a:xfrm>
          <a:prstGeom prst="arc">
            <a:avLst>
              <a:gd name="adj1" fmla="val 15937406"/>
              <a:gd name="adj2" fmla="val 5599642"/>
            </a:avLst>
          </a:prstGeom>
          <a:noFill/>
          <a:ln w="25400" cap="flat" cmpd="sng" algn="ctr">
            <a:solidFill>
              <a:schemeClr val="tx1"/>
            </a:solidFill>
            <a:prstDash val="solid"/>
            <a:round/>
            <a:headEnd type="oval" w="med" len="med"/>
            <a:tailEnd type="oval" w="med" len="med"/>
          </a:ln>
          <a:effectLst/>
        </p:spPr>
        <p:txBody>
          <a:bodyPr wrap="none" anchor="ctr"/>
          <a:lstStyle/>
          <a:p>
            <a:pPr marL="1273175" indent="-254000" algn="ctr" defTabSz="1019175">
              <a:spcBef>
                <a:spcPct val="20000"/>
              </a:spcBef>
              <a:buClr>
                <a:schemeClr val="tx1"/>
              </a:buClr>
              <a:buSzPct val="150000"/>
              <a:defRPr/>
            </a:pPr>
            <a:endParaRPr lang="en-US" dirty="0">
              <a:latin typeface="Arial" charset="0"/>
              <a:cs typeface="+mn-cs"/>
            </a:endParaRPr>
          </a:p>
        </p:txBody>
      </p:sp>
      <p:sp>
        <p:nvSpPr>
          <p:cNvPr id="27" name="Arc 26"/>
          <p:cNvSpPr/>
          <p:nvPr/>
        </p:nvSpPr>
        <p:spPr bwMode="auto">
          <a:xfrm rot="5400000">
            <a:off x="3090863" y="4327525"/>
            <a:ext cx="652462" cy="1176338"/>
          </a:xfrm>
          <a:prstGeom prst="arc">
            <a:avLst>
              <a:gd name="adj1" fmla="val 15937406"/>
              <a:gd name="adj2" fmla="val 5599642"/>
            </a:avLst>
          </a:prstGeom>
          <a:noFill/>
          <a:ln w="25400" cap="flat" cmpd="sng" algn="ctr">
            <a:solidFill>
              <a:schemeClr val="tx1"/>
            </a:solidFill>
            <a:prstDash val="solid"/>
            <a:round/>
            <a:headEnd type="oval" w="med" len="med"/>
            <a:tailEnd type="oval" w="med" len="med"/>
          </a:ln>
          <a:effectLst/>
        </p:spPr>
        <p:txBody>
          <a:bodyPr wrap="none" anchor="ctr"/>
          <a:lstStyle/>
          <a:p>
            <a:pPr marL="1273175" indent="-254000" algn="ctr" defTabSz="1019175">
              <a:spcBef>
                <a:spcPct val="20000"/>
              </a:spcBef>
              <a:buClr>
                <a:schemeClr val="tx1"/>
              </a:buClr>
              <a:buSzPct val="150000"/>
              <a:defRPr/>
            </a:pPr>
            <a:endParaRPr lang="en-US" dirty="0">
              <a:latin typeface="Arial" charset="0"/>
              <a:cs typeface="+mn-cs"/>
            </a:endParaRPr>
          </a:p>
        </p:txBody>
      </p:sp>
      <p:sp>
        <p:nvSpPr>
          <p:cNvPr id="602120" name="Oval 8"/>
          <p:cNvSpPr>
            <a:spLocks noChangeArrowheads="1"/>
          </p:cNvSpPr>
          <p:nvPr/>
        </p:nvSpPr>
        <p:spPr bwMode="auto">
          <a:xfrm>
            <a:off x="1865313" y="3836988"/>
            <a:ext cx="6578600" cy="2159000"/>
          </a:xfrm>
          <a:prstGeom prst="ellipse">
            <a:avLst/>
          </a:prstGeom>
          <a:solidFill>
            <a:srgbClr val="008000">
              <a:alpha val="25098"/>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grpSp>
        <p:nvGrpSpPr>
          <p:cNvPr id="4" name="Group 3"/>
          <p:cNvGrpSpPr>
            <a:grpSpLocks/>
          </p:cNvGrpSpPr>
          <p:nvPr/>
        </p:nvGrpSpPr>
        <p:grpSpPr bwMode="auto">
          <a:xfrm>
            <a:off x="6302375" y="2052638"/>
            <a:ext cx="3367088" cy="1112837"/>
            <a:chOff x="6302374" y="2053087"/>
            <a:chExt cx="3367836" cy="1112807"/>
          </a:xfrm>
        </p:grpSpPr>
        <p:sp>
          <p:nvSpPr>
            <p:cNvPr id="21514" name="Oval 1"/>
            <p:cNvSpPr>
              <a:spLocks noChangeArrowheads="1"/>
            </p:cNvSpPr>
            <p:nvPr/>
          </p:nvSpPr>
          <p:spPr bwMode="auto">
            <a:xfrm>
              <a:off x="6302374" y="2142699"/>
              <a:ext cx="996287" cy="805217"/>
            </a:xfrm>
            <a:prstGeom prst="ellipse">
              <a:avLst/>
            </a:prstGeom>
            <a:solidFill>
              <a:srgbClr val="FF0000">
                <a:alpha val="39999"/>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lvl1pPr marL="1273175"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 name="Line Callout 1 2"/>
            <p:cNvSpPr/>
            <p:nvPr/>
          </p:nvSpPr>
          <p:spPr bwMode="auto">
            <a:xfrm>
              <a:off x="7737793" y="2053087"/>
              <a:ext cx="1932417" cy="1112807"/>
            </a:xfrm>
            <a:prstGeom prst="borderCallout1">
              <a:avLst>
                <a:gd name="adj1" fmla="val 47463"/>
                <a:gd name="adj2" fmla="val -744"/>
                <a:gd name="adj3" fmla="val 46900"/>
                <a:gd name="adj4" fmla="val -31637"/>
              </a:avLst>
            </a:prstGeom>
            <a:solidFill>
              <a:srgbClr val="FF0000"/>
            </a:solidFill>
            <a:ln w="25400" cap="flat" cmpd="sng" algn="ctr">
              <a:solidFill>
                <a:schemeClr val="tx1"/>
              </a:solidFill>
              <a:prstDash val="solid"/>
              <a:round/>
              <a:headEnd type="none" w="med" len="med"/>
              <a:tailEnd type="none" w="med" len="med"/>
            </a:ln>
            <a:effectLst/>
          </p:spPr>
          <p:txBody>
            <a:bodyPr wrap="none" anchor="ctr"/>
            <a:lstStyle/>
            <a:p>
              <a:pPr marL="1273175" indent="-1273175" algn="ctr" defTabSz="1019175">
                <a:spcBef>
                  <a:spcPct val="20000"/>
                </a:spcBef>
                <a:buClr>
                  <a:schemeClr val="tx1"/>
                </a:buClr>
                <a:buSzPct val="150000"/>
                <a:defRPr/>
              </a:pPr>
              <a:r>
                <a:rPr lang="en-US" sz="1600" i="0" dirty="0">
                  <a:latin typeface="Arial" charset="0"/>
                </a:rPr>
                <a:t>Insulated shield </a:t>
              </a:r>
            </a:p>
            <a:p>
              <a:pPr marL="850900" indent="-815975" algn="ctr" defTabSz="1019175">
                <a:spcBef>
                  <a:spcPct val="20000"/>
                </a:spcBef>
                <a:buClr>
                  <a:schemeClr val="tx1"/>
                </a:buClr>
                <a:buSzPct val="150000"/>
                <a:defRPr/>
              </a:pPr>
              <a:r>
                <a:rPr lang="en-US" sz="1600" i="0" dirty="0">
                  <a:latin typeface="Arial" charset="0"/>
                </a:rPr>
                <a:t>wire is hazardous</a:t>
              </a:r>
            </a:p>
          </p:txBody>
        </p:sp>
      </p:grpSp>
      <p:sp>
        <p:nvSpPr>
          <p:cNvPr id="12" name="Arc 11"/>
          <p:cNvSpPr/>
          <p:nvPr/>
        </p:nvSpPr>
        <p:spPr bwMode="auto">
          <a:xfrm rot="5400000">
            <a:off x="6537325" y="4287838"/>
            <a:ext cx="652463" cy="1176337"/>
          </a:xfrm>
          <a:prstGeom prst="arc">
            <a:avLst>
              <a:gd name="adj1" fmla="val 15937406"/>
              <a:gd name="adj2" fmla="val 5599642"/>
            </a:avLst>
          </a:prstGeom>
          <a:noFill/>
          <a:ln w="25400" cap="flat" cmpd="sng" algn="ctr">
            <a:solidFill>
              <a:schemeClr val="tx1"/>
            </a:solidFill>
            <a:prstDash val="solid"/>
            <a:round/>
            <a:headEnd type="oval" w="med" len="med"/>
            <a:tailEnd type="oval" w="med" len="med"/>
          </a:ln>
          <a:effectLst/>
        </p:spPr>
        <p:txBody>
          <a:bodyPr wrap="none" anchor="ctr"/>
          <a:lstStyle/>
          <a:p>
            <a:pPr marL="1273175" indent="-254000" algn="ctr" defTabSz="1019175">
              <a:spcBef>
                <a:spcPct val="20000"/>
              </a:spcBef>
              <a:buClr>
                <a:schemeClr val="tx1"/>
              </a:buClr>
              <a:buSzPct val="150000"/>
              <a:defRPr/>
            </a:pPr>
            <a:endParaRPr lang="en-US" dirty="0">
              <a:latin typeface="Arial" charset="0"/>
              <a:cs typeface="+mn-cs"/>
            </a:endParaRPr>
          </a:p>
        </p:txBody>
      </p:sp>
      <p:sp>
        <p:nvSpPr>
          <p:cNvPr id="11" name="Arc 10"/>
          <p:cNvSpPr/>
          <p:nvPr/>
        </p:nvSpPr>
        <p:spPr bwMode="auto">
          <a:xfrm rot="5400000">
            <a:off x="5101432" y="4355306"/>
            <a:ext cx="1227138" cy="1120775"/>
          </a:xfrm>
          <a:prstGeom prst="arc">
            <a:avLst>
              <a:gd name="adj1" fmla="val 15937406"/>
              <a:gd name="adj2" fmla="val 5599642"/>
            </a:avLst>
          </a:prstGeom>
          <a:noFill/>
          <a:ln w="25400" cap="flat" cmpd="sng" algn="ctr">
            <a:solidFill>
              <a:schemeClr val="tx1"/>
            </a:solidFill>
            <a:prstDash val="solid"/>
            <a:round/>
            <a:headEnd type="oval" w="med" len="med"/>
            <a:tailEnd type="oval" w="med" len="med"/>
          </a:ln>
          <a:effectLst/>
        </p:spPr>
        <p:txBody>
          <a:bodyPr wrap="none" anchor="ctr"/>
          <a:lstStyle/>
          <a:p>
            <a:pPr marL="1273175" indent="-254000" algn="ctr" defTabSz="1019175">
              <a:spcBef>
                <a:spcPct val="20000"/>
              </a:spcBef>
              <a:buClr>
                <a:schemeClr val="tx1"/>
              </a:buClr>
              <a:buSzPct val="150000"/>
              <a:defRPr/>
            </a:pPr>
            <a:endParaRPr lang="en-US" dirty="0">
              <a:latin typeface="Arial" charset="0"/>
              <a:cs typeface="+mn-cs"/>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2120"/>
                                        </p:tgtEl>
                                        <p:attrNameLst>
                                          <p:attrName>style.visibility</p:attrName>
                                        </p:attrNameLst>
                                      </p:cBhvr>
                                      <p:to>
                                        <p:strVal val="visible"/>
                                      </p:to>
                                    </p:set>
                                    <p:animEffect transition="in" filter="dissolve">
                                      <p:cBhvr>
                                        <p:cTn id="7" dur="500"/>
                                        <p:tgtEl>
                                          <p:spTgt spid="602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en-US"/>
              <a:t>Dead End Structures</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2039938"/>
            <a:ext cx="3416300" cy="1735137"/>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lgn="ctr">
                <a:solidFill>
                  <a:schemeClr val="tx1"/>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75" y="3646488"/>
            <a:ext cx="3082925" cy="2027237"/>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lgn="ctr">
                <a:solidFill>
                  <a:schemeClr val="tx1"/>
                </a:solidFill>
                <a:miter lim="800000"/>
                <a:headEnd/>
                <a:tailEnd/>
              </a14:hiddenLine>
            </a:ext>
          </a:extLst>
        </p:spPr>
      </p:pic>
      <p:pic>
        <p:nvPicPr>
          <p:cNvPr id="3502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213" y="5307013"/>
            <a:ext cx="3235325" cy="1649412"/>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lgn="ctr">
                <a:solidFill>
                  <a:schemeClr val="tx1"/>
                </a:solidFill>
                <a:miter lim="800000"/>
                <a:headEnd/>
                <a:tailEnd/>
              </a14:hiddenLine>
            </a:ext>
          </a:extLst>
        </p:spPr>
      </p:pic>
      <p:sp>
        <p:nvSpPr>
          <p:cNvPr id="22534" name="Line Callout 1 (Accent Bar) 1"/>
          <p:cNvSpPr>
            <a:spLocks/>
          </p:cNvSpPr>
          <p:nvPr/>
        </p:nvSpPr>
        <p:spPr bwMode="auto">
          <a:xfrm flipH="1">
            <a:off x="436563" y="3179763"/>
            <a:ext cx="3359150" cy="1062037"/>
          </a:xfrm>
          <a:prstGeom prst="accentCallout1">
            <a:avLst>
              <a:gd name="adj1" fmla="val 50750"/>
              <a:gd name="adj2" fmla="val -9583"/>
              <a:gd name="adj3" fmla="val 50500"/>
              <a:gd name="adj4" fmla="val -86060"/>
            </a:avLst>
          </a:prstGeom>
          <a:solidFill>
            <a:srgbClr val="FFFF00"/>
          </a:solidFill>
          <a:ln w="12700" algn="ctr">
            <a:solidFill>
              <a:schemeClr val="tx1"/>
            </a:solidFill>
            <a:round/>
            <a:headEnd/>
            <a:tailEnd type="stealth" w="med" len="med"/>
          </a:ln>
        </p:spPr>
        <p:txBody>
          <a:bodyPr anchor="ctr"/>
          <a:lstStyle>
            <a:lvl1pPr marL="19050" indent="-1905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1600" b="0" i="0"/>
              <a:t>If the continuity is maintained with the permanent jumper, one grounding jumper may suffice</a:t>
            </a:r>
          </a:p>
        </p:txBody>
      </p:sp>
      <p:sp>
        <p:nvSpPr>
          <p:cNvPr id="8" name="Line Callout 1 (Accent Bar) 7"/>
          <p:cNvSpPr>
            <a:spLocks/>
          </p:cNvSpPr>
          <p:nvPr/>
        </p:nvSpPr>
        <p:spPr bwMode="auto">
          <a:xfrm flipH="1">
            <a:off x="436563" y="5138738"/>
            <a:ext cx="3359150" cy="1063625"/>
          </a:xfrm>
          <a:prstGeom prst="accentCallout1">
            <a:avLst>
              <a:gd name="adj1" fmla="val 50750"/>
              <a:gd name="adj2" fmla="val -9583"/>
              <a:gd name="adj3" fmla="val 50500"/>
              <a:gd name="adj4" fmla="val -86060"/>
            </a:avLst>
          </a:prstGeom>
          <a:solidFill>
            <a:srgbClr val="FFFF00"/>
          </a:solidFill>
          <a:ln w="12700" algn="ctr">
            <a:solidFill>
              <a:schemeClr val="tx1"/>
            </a:solidFill>
            <a:round/>
            <a:headEnd/>
            <a:tailEnd type="stealth" w="med" len="med"/>
          </a:ln>
        </p:spPr>
        <p:txBody>
          <a:bodyPr anchor="ctr"/>
          <a:lstStyle>
            <a:lvl1pPr marL="19050" indent="-1905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1600" b="0" i="0"/>
              <a:t>If the continuity is not maintained with the permanent jumper, two grounding jumpers are required</a:t>
            </a:r>
          </a:p>
        </p:txBody>
      </p:sp>
      <p:sp>
        <p:nvSpPr>
          <p:cNvPr id="3" name="Oval 2"/>
          <p:cNvSpPr>
            <a:spLocks noChangeArrowheads="1"/>
          </p:cNvSpPr>
          <p:nvPr/>
        </p:nvSpPr>
        <p:spPr bwMode="auto">
          <a:xfrm>
            <a:off x="8505825" y="5745163"/>
            <a:ext cx="1179513" cy="1133475"/>
          </a:xfrm>
          <a:prstGeom prst="ellipse">
            <a:avLst/>
          </a:prstGeom>
          <a:noFill/>
          <a:ln w="476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1273175"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50212"/>
                                        </p:tgtEl>
                                        <p:attrNameLst>
                                          <p:attrName>style.visibility</p:attrName>
                                        </p:attrNameLst>
                                      </p:cBhvr>
                                      <p:to>
                                        <p:strVal val="visible"/>
                                      </p:to>
                                    </p:set>
                                    <p:animEffect transition="in" filter="fade">
                                      <p:cBhvr>
                                        <p:cTn id="10" dur="500"/>
                                        <p:tgtEl>
                                          <p:spTgt spid="3502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a:spLocks noGrp="1" noChangeArrowheads="1"/>
          </p:cNvSpPr>
          <p:nvPr>
            <p:ph type="title"/>
          </p:nvPr>
        </p:nvSpPr>
        <p:spPr/>
        <p:txBody>
          <a:bodyPr lIns="102446" tIns="51223" rIns="102446" bIns="51223" anchor="ctr"/>
          <a:lstStyle/>
          <a:p>
            <a:pPr eaLnBrk="1" hangingPunct="1">
              <a:spcBef>
                <a:spcPct val="50000"/>
              </a:spcBef>
            </a:pPr>
            <a:r>
              <a:rPr lang="en-US" altLang="en-US"/>
              <a:t/>
            </a:r>
            <a:br>
              <a:rPr lang="en-US" altLang="en-US"/>
            </a:br>
            <a:r>
              <a:rPr lang="en-US" altLang="en-US"/>
              <a:t>With Shield Wire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513" y="2146300"/>
            <a:ext cx="5246687"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605187" name="Arc 3"/>
          <p:cNvSpPr>
            <a:spLocks/>
          </p:cNvSpPr>
          <p:nvPr/>
        </p:nvSpPr>
        <p:spPr bwMode="auto">
          <a:xfrm rot="4859778">
            <a:off x="2724150" y="3059113"/>
            <a:ext cx="1643063" cy="966787"/>
          </a:xfrm>
          <a:custGeom>
            <a:avLst/>
            <a:gdLst>
              <a:gd name="T0" fmla="*/ 2147483647 w 21600"/>
              <a:gd name="T1" fmla="*/ 0 h 22207"/>
              <a:gd name="T2" fmla="*/ 2147483647 w 21600"/>
              <a:gd name="T3" fmla="*/ 2147483647 h 22207"/>
              <a:gd name="T4" fmla="*/ 0 w 21600"/>
              <a:gd name="T5" fmla="*/ 2147483647 h 22207"/>
              <a:gd name="T6" fmla="*/ 0 60000 65536"/>
              <a:gd name="T7" fmla="*/ 0 60000 65536"/>
              <a:gd name="T8" fmla="*/ 0 60000 65536"/>
              <a:gd name="T9" fmla="*/ 0 w 21600"/>
              <a:gd name="T10" fmla="*/ 0 h 22207"/>
              <a:gd name="T11" fmla="*/ 21600 w 21600"/>
              <a:gd name="T12" fmla="*/ 22207 h 22207"/>
            </a:gdLst>
            <a:ahLst/>
            <a:cxnLst>
              <a:cxn ang="T6">
                <a:pos x="T0" y="T1"/>
              </a:cxn>
              <a:cxn ang="T7">
                <a:pos x="T2" y="T3"/>
              </a:cxn>
              <a:cxn ang="T8">
                <a:pos x="T4" y="T5"/>
              </a:cxn>
            </a:cxnLst>
            <a:rect l="T9" t="T10" r="T11" b="T12"/>
            <a:pathLst>
              <a:path w="21600" h="22207" fill="none" extrusionOk="0">
                <a:moveTo>
                  <a:pt x="1084" y="0"/>
                </a:moveTo>
                <a:cubicBezTo>
                  <a:pt x="12578" y="578"/>
                  <a:pt x="21600" y="10065"/>
                  <a:pt x="21600" y="21573"/>
                </a:cubicBezTo>
                <a:cubicBezTo>
                  <a:pt x="21600" y="21784"/>
                  <a:pt x="21596" y="21995"/>
                  <a:pt x="21590" y="22206"/>
                </a:cubicBezTo>
              </a:path>
              <a:path w="21600" h="22207" stroke="0" extrusionOk="0">
                <a:moveTo>
                  <a:pt x="1084" y="0"/>
                </a:moveTo>
                <a:cubicBezTo>
                  <a:pt x="12578" y="578"/>
                  <a:pt x="21600" y="10065"/>
                  <a:pt x="21600" y="21573"/>
                </a:cubicBezTo>
                <a:cubicBezTo>
                  <a:pt x="21600" y="21784"/>
                  <a:pt x="21596" y="21995"/>
                  <a:pt x="21590" y="22206"/>
                </a:cubicBezTo>
                <a:lnTo>
                  <a:pt x="0" y="21573"/>
                </a:lnTo>
                <a:lnTo>
                  <a:pt x="1084"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5189" name="Arc 5"/>
          <p:cNvSpPr>
            <a:spLocks/>
          </p:cNvSpPr>
          <p:nvPr/>
        </p:nvSpPr>
        <p:spPr bwMode="auto">
          <a:xfrm rot="-10271592">
            <a:off x="5673725" y="2703513"/>
            <a:ext cx="1042988" cy="1658937"/>
          </a:xfrm>
          <a:custGeom>
            <a:avLst/>
            <a:gdLst>
              <a:gd name="T0" fmla="*/ 0 w 24643"/>
              <a:gd name="T1" fmla="*/ 2147483647 h 21600"/>
              <a:gd name="T2" fmla="*/ 2147483647 w 24643"/>
              <a:gd name="T3" fmla="*/ 2147483647 h 21600"/>
              <a:gd name="T4" fmla="*/ 2147483647 w 24643"/>
              <a:gd name="T5" fmla="*/ 2147483647 h 21600"/>
              <a:gd name="T6" fmla="*/ 0 60000 65536"/>
              <a:gd name="T7" fmla="*/ 0 60000 65536"/>
              <a:gd name="T8" fmla="*/ 0 60000 65536"/>
              <a:gd name="T9" fmla="*/ 0 w 24643"/>
              <a:gd name="T10" fmla="*/ 0 h 21600"/>
              <a:gd name="T11" fmla="*/ 24643 w 24643"/>
              <a:gd name="T12" fmla="*/ 21600 h 21600"/>
            </a:gdLst>
            <a:ahLst/>
            <a:cxnLst>
              <a:cxn ang="T6">
                <a:pos x="T0" y="T1"/>
              </a:cxn>
              <a:cxn ang="T7">
                <a:pos x="T2" y="T3"/>
              </a:cxn>
              <a:cxn ang="T8">
                <a:pos x="T4" y="T5"/>
              </a:cxn>
            </a:cxnLst>
            <a:rect l="T9" t="T10" r="T11" b="T12"/>
            <a:pathLst>
              <a:path w="24643" h="21600" fill="none" extrusionOk="0">
                <a:moveTo>
                  <a:pt x="0" y="215"/>
                </a:moveTo>
                <a:cubicBezTo>
                  <a:pt x="1008" y="71"/>
                  <a:pt x="2024" y="-1"/>
                  <a:pt x="3043" y="0"/>
                </a:cubicBezTo>
                <a:cubicBezTo>
                  <a:pt x="14972" y="0"/>
                  <a:pt x="24643" y="9670"/>
                  <a:pt x="24643" y="21600"/>
                </a:cubicBezTo>
              </a:path>
              <a:path w="24643" h="21600" stroke="0" extrusionOk="0">
                <a:moveTo>
                  <a:pt x="0" y="215"/>
                </a:moveTo>
                <a:cubicBezTo>
                  <a:pt x="1008" y="71"/>
                  <a:pt x="2024" y="-1"/>
                  <a:pt x="3043" y="0"/>
                </a:cubicBezTo>
                <a:cubicBezTo>
                  <a:pt x="14972" y="0"/>
                  <a:pt x="24643" y="9670"/>
                  <a:pt x="24643" y="21600"/>
                </a:cubicBezTo>
                <a:lnTo>
                  <a:pt x="3043" y="21600"/>
                </a:lnTo>
                <a:lnTo>
                  <a:pt x="0" y="215"/>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5191" name="Arc 7"/>
          <p:cNvSpPr>
            <a:spLocks/>
          </p:cNvSpPr>
          <p:nvPr/>
        </p:nvSpPr>
        <p:spPr bwMode="auto">
          <a:xfrm rot="10800000">
            <a:off x="4921250" y="4514850"/>
            <a:ext cx="914400" cy="91281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5190" name="Rectangle 6"/>
          <p:cNvSpPr>
            <a:spLocks noChangeArrowheads="1"/>
          </p:cNvSpPr>
          <p:nvPr/>
        </p:nvSpPr>
        <p:spPr bwMode="auto">
          <a:xfrm>
            <a:off x="5688013" y="5386388"/>
            <a:ext cx="276225" cy="142875"/>
          </a:xfrm>
          <a:prstGeom prst="rect">
            <a:avLst/>
          </a:prstGeom>
          <a:solidFill>
            <a:schemeClr val="bg1"/>
          </a:solidFill>
          <a:ln w="15875" algn="ctr">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605192" name="Oval 8"/>
          <p:cNvSpPr>
            <a:spLocks noChangeArrowheads="1"/>
          </p:cNvSpPr>
          <p:nvPr/>
        </p:nvSpPr>
        <p:spPr bwMode="auto">
          <a:xfrm rot="-5400000">
            <a:off x="3091657" y="1856581"/>
            <a:ext cx="3714750" cy="4268787"/>
          </a:xfrm>
          <a:prstGeom prst="ellipse">
            <a:avLst/>
          </a:prstGeom>
          <a:solidFill>
            <a:srgbClr val="008000">
              <a:alpha val="25098"/>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10" name="Oval 8"/>
          <p:cNvSpPr>
            <a:spLocks noChangeArrowheads="1"/>
          </p:cNvSpPr>
          <p:nvPr/>
        </p:nvSpPr>
        <p:spPr bwMode="auto">
          <a:xfrm rot="-5400000">
            <a:off x="3063082" y="1845469"/>
            <a:ext cx="3714750" cy="4268787"/>
          </a:xfrm>
          <a:prstGeom prst="ellipse">
            <a:avLst/>
          </a:prstGeom>
          <a:solidFill>
            <a:schemeClr val="accent6">
              <a:lumMod val="60000"/>
              <a:lumOff val="40000"/>
              <a:alpha val="25098"/>
            </a:schemeClr>
          </a:solidFill>
          <a:ln>
            <a:noFill/>
          </a:ln>
        </p:spPr>
        <p:txBody>
          <a:bodyPr wrap="none" anchor="ctr"/>
          <a:lstStyle>
            <a:lvl1pPr eaLnBrk="0" hangingPunct="0">
              <a:spcBef>
                <a:spcPct val="20000"/>
              </a:spcBef>
              <a:buClr>
                <a:schemeClr val="bg2"/>
              </a:buClr>
              <a:buSzPct val="70000"/>
              <a:buFont typeface="Wingdings" pitchFamily="2" charset="2"/>
              <a:buChar char="l"/>
              <a:defRPr sz="3500">
                <a:solidFill>
                  <a:schemeClr val="tx1"/>
                </a:solidFill>
                <a:latin typeface="Arial" charset="0"/>
              </a:defRPr>
            </a:lvl1pPr>
            <a:lvl2pPr marL="742950" indent="-285750" eaLnBrk="0" hangingPunct="0">
              <a:spcBef>
                <a:spcPct val="20000"/>
              </a:spcBef>
              <a:buClr>
                <a:schemeClr val="accent1"/>
              </a:buClr>
              <a:buSzPct val="150000"/>
              <a:buChar char="•"/>
              <a:defRPr sz="2900">
                <a:solidFill>
                  <a:schemeClr val="tx1"/>
                </a:solidFill>
                <a:latin typeface="Arial" charset="0"/>
              </a:defRPr>
            </a:lvl2pPr>
            <a:lvl3pPr marL="1143000" indent="-228600" eaLnBrk="0" hangingPunct="0">
              <a:spcBef>
                <a:spcPct val="20000"/>
              </a:spcBef>
              <a:buClr>
                <a:schemeClr val="tx1"/>
              </a:buClr>
              <a:buSzPct val="150000"/>
              <a:buChar char="•"/>
              <a:defRPr sz="2500">
                <a:solidFill>
                  <a:schemeClr val="tx1"/>
                </a:solidFill>
                <a:latin typeface="Arial" charset="0"/>
              </a:defRPr>
            </a:lvl3pPr>
            <a:lvl4pPr marL="1600200" indent="-228600" eaLnBrk="0" hangingPunct="0">
              <a:spcBef>
                <a:spcPct val="20000"/>
              </a:spcBef>
              <a:buClr>
                <a:schemeClr val="tx2"/>
              </a:buClr>
              <a:buSzPct val="150000"/>
              <a:buChar char="•"/>
              <a:defRPr sz="2200">
                <a:solidFill>
                  <a:schemeClr val="tx1"/>
                </a:solidFill>
                <a:latin typeface="Arial" charset="0"/>
              </a:defRPr>
            </a:lvl4pPr>
            <a:lvl5pPr marL="2057400" indent="-228600" eaLnBrk="0" hangingPunct="0">
              <a:spcBef>
                <a:spcPct val="20000"/>
              </a:spcBef>
              <a:buClr>
                <a:schemeClr val="folHlink"/>
              </a:buClr>
              <a:buSzPct val="150000"/>
              <a:buChar char="•"/>
              <a:defRPr sz="22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charset="0"/>
              </a:defRPr>
            </a:lvl9pPr>
          </a:lstStyle>
          <a:p>
            <a:pPr algn="ctr" eaLnBrk="1" hangingPunct="1">
              <a:buClr>
                <a:schemeClr val="tx1"/>
              </a:buClr>
              <a:buSzPct val="150000"/>
              <a:buFontTx/>
              <a:buNone/>
              <a:defRPr/>
            </a:pPr>
            <a:endParaRPr lang="en-US" altLang="en-US" sz="4000" dirty="0">
              <a:solidFill>
                <a:schemeClr val="bg1"/>
              </a:solidFill>
              <a:cs typeface="+mn-cs"/>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05192"/>
                                        </p:tgtEl>
                                        <p:attrNameLst>
                                          <p:attrName>style.visibility</p:attrName>
                                        </p:attrNameLst>
                                      </p:cBhvr>
                                      <p:to>
                                        <p:strVal val="visible"/>
                                      </p:to>
                                    </p:set>
                                    <p:animEffect transition="in" filter="dissolve">
                                      <p:cBhvr>
                                        <p:cTn id="23" dur="500"/>
                                        <p:tgtEl>
                                          <p:spTgt spid="6051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p:bldP spid="605189" grpId="0" animBg="1"/>
      <p:bldP spid="605191" grpId="0" animBg="1"/>
      <p:bldP spid="605190" grpId="0" animBg="1"/>
      <p:bldP spid="605192"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rc 7"/>
          <p:cNvSpPr>
            <a:spLocks/>
          </p:cNvSpPr>
          <p:nvPr/>
        </p:nvSpPr>
        <p:spPr bwMode="auto">
          <a:xfrm rot="10800000">
            <a:off x="5922963" y="5270500"/>
            <a:ext cx="2881312" cy="11826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457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5063" y="798513"/>
            <a:ext cx="5248275" cy="629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Lst>
        </p:spPr>
      </p:pic>
      <p:sp>
        <p:nvSpPr>
          <p:cNvPr id="24580" name="Text Box 2"/>
          <p:cNvSpPr>
            <a:spLocks noGrp="1" noChangeArrowheads="1"/>
          </p:cNvSpPr>
          <p:nvPr>
            <p:ph type="title"/>
          </p:nvPr>
        </p:nvSpPr>
        <p:spPr/>
        <p:txBody>
          <a:bodyPr lIns="102446" tIns="51223" rIns="102446" bIns="51223" anchor="ctr"/>
          <a:lstStyle/>
          <a:p>
            <a:pPr eaLnBrk="1" hangingPunct="1">
              <a:spcBef>
                <a:spcPct val="50000"/>
              </a:spcBef>
            </a:pPr>
            <a:r>
              <a:rPr lang="en-US" altLang="en-US"/>
              <a:t/>
            </a:r>
            <a:br>
              <a:rPr lang="en-US" altLang="en-US"/>
            </a:br>
            <a:r>
              <a:rPr lang="en-US" altLang="en-US"/>
              <a:t>No Shield Wire</a:t>
            </a:r>
          </a:p>
        </p:txBody>
      </p:sp>
      <p:sp>
        <p:nvSpPr>
          <p:cNvPr id="24581" name="Arc 7"/>
          <p:cNvSpPr>
            <a:spLocks/>
          </p:cNvSpPr>
          <p:nvPr/>
        </p:nvSpPr>
        <p:spPr bwMode="auto">
          <a:xfrm rot="10800000">
            <a:off x="4870450" y="4027488"/>
            <a:ext cx="914400" cy="1220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6"/>
          <p:cNvSpPr>
            <a:spLocks noChangeArrowheads="1"/>
          </p:cNvSpPr>
          <p:nvPr/>
        </p:nvSpPr>
        <p:spPr bwMode="auto">
          <a:xfrm>
            <a:off x="5646738" y="5187950"/>
            <a:ext cx="276225" cy="142875"/>
          </a:xfrm>
          <a:prstGeom prst="rect">
            <a:avLst/>
          </a:prstGeom>
          <a:solidFill>
            <a:schemeClr val="bg1"/>
          </a:solidFill>
          <a:ln w="15875" algn="ctr">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605192" name="Oval 8"/>
          <p:cNvSpPr>
            <a:spLocks noChangeArrowheads="1"/>
          </p:cNvSpPr>
          <p:nvPr/>
        </p:nvSpPr>
        <p:spPr bwMode="auto">
          <a:xfrm rot="-5400000">
            <a:off x="3213100" y="755650"/>
            <a:ext cx="3446463" cy="5986463"/>
          </a:xfrm>
          <a:prstGeom prst="ellipse">
            <a:avLst/>
          </a:prstGeom>
          <a:solidFill>
            <a:srgbClr val="008000">
              <a:alpha val="25098"/>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cxnSp>
        <p:nvCxnSpPr>
          <p:cNvPr id="24584" name="Straight Connector 2"/>
          <p:cNvCxnSpPr>
            <a:cxnSpLocks noChangeShapeType="1"/>
          </p:cNvCxnSpPr>
          <p:nvPr/>
        </p:nvCxnSpPr>
        <p:spPr bwMode="auto">
          <a:xfrm>
            <a:off x="8804275" y="6364288"/>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4" name="Group 3"/>
          <p:cNvGrpSpPr>
            <a:grpSpLocks/>
          </p:cNvGrpSpPr>
          <p:nvPr/>
        </p:nvGrpSpPr>
        <p:grpSpPr bwMode="auto">
          <a:xfrm>
            <a:off x="8105775" y="6586538"/>
            <a:ext cx="1397000" cy="522287"/>
            <a:chOff x="8106115" y="6586268"/>
            <a:chExt cx="1396318" cy="522823"/>
          </a:xfrm>
        </p:grpSpPr>
        <p:sp>
          <p:nvSpPr>
            <p:cNvPr id="24586" name="Oval 1"/>
            <p:cNvSpPr>
              <a:spLocks noChangeArrowheads="1"/>
            </p:cNvSpPr>
            <p:nvPr/>
          </p:nvSpPr>
          <p:spPr bwMode="auto">
            <a:xfrm>
              <a:off x="8495930" y="6791860"/>
              <a:ext cx="616689" cy="111641"/>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1273175"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grpSp>
          <p:nvGrpSpPr>
            <p:cNvPr id="24587" name="Group 2"/>
            <p:cNvGrpSpPr>
              <a:grpSpLocks/>
            </p:cNvGrpSpPr>
            <p:nvPr/>
          </p:nvGrpSpPr>
          <p:grpSpPr bwMode="auto">
            <a:xfrm>
              <a:off x="8106115" y="6586268"/>
              <a:ext cx="1396318" cy="522823"/>
              <a:chOff x="8112947" y="5330825"/>
              <a:chExt cx="1396318" cy="522823"/>
            </a:xfrm>
          </p:grpSpPr>
          <p:sp>
            <p:nvSpPr>
              <p:cNvPr id="24588" name="Oval 9"/>
              <p:cNvSpPr>
                <a:spLocks noChangeArrowheads="1"/>
              </p:cNvSpPr>
              <p:nvPr/>
            </p:nvSpPr>
            <p:spPr bwMode="auto">
              <a:xfrm>
                <a:off x="8357192" y="5472113"/>
                <a:ext cx="907828" cy="216306"/>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1273175"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4589" name="Oval 10"/>
              <p:cNvSpPr>
                <a:spLocks noChangeArrowheads="1"/>
              </p:cNvSpPr>
              <p:nvPr/>
            </p:nvSpPr>
            <p:spPr bwMode="auto">
              <a:xfrm>
                <a:off x="8219578" y="5389443"/>
                <a:ext cx="1183056" cy="381646"/>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1273175"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4590" name="Oval 11"/>
              <p:cNvSpPr>
                <a:spLocks noChangeArrowheads="1"/>
              </p:cNvSpPr>
              <p:nvPr/>
            </p:nvSpPr>
            <p:spPr bwMode="auto">
              <a:xfrm>
                <a:off x="8112947" y="5330825"/>
                <a:ext cx="1396318" cy="52282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1273175"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gr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5192"/>
                                        </p:tgtEl>
                                        <p:attrNameLst>
                                          <p:attrName>style.visibility</p:attrName>
                                        </p:attrNameLst>
                                      </p:cBhvr>
                                      <p:to>
                                        <p:strVal val="visible"/>
                                      </p:to>
                                    </p:set>
                                    <p:animEffect transition="in" filter="dissolve">
                                      <p:cBhvr>
                                        <p:cTn id="7" dur="500"/>
                                        <p:tgtEl>
                                          <p:spTgt spid="6051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159000"/>
            <a:ext cx="7554913" cy="4546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603" name="AutoShape 3"/>
          <p:cNvSpPr>
            <a:spLocks/>
          </p:cNvSpPr>
          <p:nvPr/>
        </p:nvSpPr>
        <p:spPr bwMode="auto">
          <a:xfrm>
            <a:off x="6426200" y="2236788"/>
            <a:ext cx="952500" cy="388937"/>
          </a:xfrm>
          <a:prstGeom prst="borderCallout1">
            <a:avLst>
              <a:gd name="adj1" fmla="val 30000"/>
              <a:gd name="adj2" fmla="val 108333"/>
              <a:gd name="adj3" fmla="val 481667"/>
              <a:gd name="adj4" fmla="val 108333"/>
            </a:avLst>
          </a:pr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i="0"/>
              <a:t>Mat</a:t>
            </a:r>
          </a:p>
        </p:txBody>
      </p:sp>
      <p:sp>
        <p:nvSpPr>
          <p:cNvPr id="25604" name="AutoShape 4"/>
          <p:cNvSpPr>
            <a:spLocks/>
          </p:cNvSpPr>
          <p:nvPr/>
        </p:nvSpPr>
        <p:spPr bwMode="auto">
          <a:xfrm>
            <a:off x="7683500" y="2020888"/>
            <a:ext cx="1762125" cy="388937"/>
          </a:xfrm>
          <a:prstGeom prst="borderCallout1">
            <a:avLst>
              <a:gd name="adj1" fmla="val 29509"/>
              <a:gd name="adj2" fmla="val -4324"/>
              <a:gd name="adj3" fmla="val 242625"/>
              <a:gd name="adj4" fmla="val -4324"/>
            </a:avLst>
          </a:pr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i="0"/>
              <a:t>Outer Fence</a:t>
            </a:r>
          </a:p>
        </p:txBody>
      </p:sp>
      <p:sp>
        <p:nvSpPr>
          <p:cNvPr id="25605" name="AutoShape 5"/>
          <p:cNvSpPr>
            <a:spLocks/>
          </p:cNvSpPr>
          <p:nvPr/>
        </p:nvSpPr>
        <p:spPr bwMode="auto">
          <a:xfrm>
            <a:off x="1725613" y="6592888"/>
            <a:ext cx="2951162" cy="390525"/>
          </a:xfrm>
          <a:prstGeom prst="borderCallout1">
            <a:avLst>
              <a:gd name="adj1" fmla="val 29269"/>
              <a:gd name="adj2" fmla="val 102583"/>
              <a:gd name="adj3" fmla="val -62194"/>
              <a:gd name="adj4" fmla="val 149060"/>
            </a:avLst>
          </a:pr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i="0"/>
              <a:t>Insulation Platform</a:t>
            </a:r>
          </a:p>
        </p:txBody>
      </p:sp>
      <p:sp>
        <p:nvSpPr>
          <p:cNvPr id="25606" name="AutoShape 6"/>
          <p:cNvSpPr>
            <a:spLocks/>
          </p:cNvSpPr>
          <p:nvPr/>
        </p:nvSpPr>
        <p:spPr bwMode="auto">
          <a:xfrm>
            <a:off x="6991350" y="5345113"/>
            <a:ext cx="2633663" cy="388937"/>
          </a:xfrm>
          <a:prstGeom prst="borderCallout1">
            <a:avLst>
              <a:gd name="adj1" fmla="val 30000"/>
              <a:gd name="adj2" fmla="val -3009"/>
              <a:gd name="adj3" fmla="val 29583"/>
              <a:gd name="adj4" fmla="val -19324"/>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i="0"/>
              <a:t>Isolation Platform</a:t>
            </a:r>
          </a:p>
        </p:txBody>
      </p:sp>
      <p:sp>
        <p:nvSpPr>
          <p:cNvPr id="25607" name="AutoShape 7"/>
          <p:cNvSpPr>
            <a:spLocks/>
          </p:cNvSpPr>
          <p:nvPr/>
        </p:nvSpPr>
        <p:spPr bwMode="auto">
          <a:xfrm>
            <a:off x="1468438" y="6061075"/>
            <a:ext cx="2951162" cy="388938"/>
          </a:xfrm>
          <a:prstGeom prst="borderCallout1">
            <a:avLst>
              <a:gd name="adj1" fmla="val 29389"/>
              <a:gd name="adj2" fmla="val 102583"/>
              <a:gd name="adj3" fmla="val -221634"/>
              <a:gd name="adj4" fmla="val 125282"/>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i="0"/>
              <a:t>Equipment Bond to Mat</a:t>
            </a:r>
          </a:p>
        </p:txBody>
      </p:sp>
      <p:sp>
        <p:nvSpPr>
          <p:cNvPr id="25608" name="AutoShape 8"/>
          <p:cNvSpPr>
            <a:spLocks/>
          </p:cNvSpPr>
          <p:nvPr/>
        </p:nvSpPr>
        <p:spPr bwMode="auto">
          <a:xfrm>
            <a:off x="6991350" y="6665913"/>
            <a:ext cx="1411288" cy="388937"/>
          </a:xfrm>
          <a:prstGeom prst="borderCallout1">
            <a:avLst>
              <a:gd name="adj1" fmla="val 30000"/>
              <a:gd name="adj2" fmla="val -5620"/>
              <a:gd name="adj3" fmla="val 29583"/>
              <a:gd name="adj4" fmla="val -58079"/>
            </a:avLst>
          </a:pr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i="0"/>
              <a:t>Entrance</a:t>
            </a:r>
          </a:p>
        </p:txBody>
      </p:sp>
      <p:sp>
        <p:nvSpPr>
          <p:cNvPr id="25609" name="Rectangle 10"/>
          <p:cNvSpPr>
            <a:spLocks noGrp="1" noChangeArrowheads="1"/>
          </p:cNvSpPr>
          <p:nvPr>
            <p:ph type="title"/>
          </p:nvPr>
        </p:nvSpPr>
        <p:spPr/>
        <p:txBody>
          <a:bodyPr/>
          <a:lstStyle/>
          <a:p>
            <a:pPr eaLnBrk="1" hangingPunct="1"/>
            <a:r>
              <a:rPr lang="en-US" altLang="en-US"/>
              <a:t>Component Parts</a:t>
            </a:r>
          </a:p>
        </p:txBody>
      </p:sp>
      <p:sp>
        <p:nvSpPr>
          <p:cNvPr id="25610" name="AutoShape 14"/>
          <p:cNvSpPr>
            <a:spLocks/>
          </p:cNvSpPr>
          <p:nvPr/>
        </p:nvSpPr>
        <p:spPr bwMode="auto">
          <a:xfrm>
            <a:off x="2271713" y="2076450"/>
            <a:ext cx="2951162" cy="388938"/>
          </a:xfrm>
          <a:prstGeom prst="borderCallout1">
            <a:avLst>
              <a:gd name="adj1" fmla="val 29389"/>
              <a:gd name="adj2" fmla="val -2583"/>
              <a:gd name="adj3" fmla="val 315917"/>
              <a:gd name="adj4" fmla="val -2634"/>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i="0"/>
              <a:t>Ground Rods </a:t>
            </a:r>
            <a:r>
              <a:rPr lang="en-US" altLang="en-US" sz="1400" b="0" i="0"/>
              <a:t>(each corner)</a:t>
            </a:r>
          </a:p>
        </p:txBody>
      </p:sp>
      <p:sp>
        <p:nvSpPr>
          <p:cNvPr id="25611" name="AutoShape 15"/>
          <p:cNvSpPr>
            <a:spLocks/>
          </p:cNvSpPr>
          <p:nvPr/>
        </p:nvSpPr>
        <p:spPr bwMode="auto">
          <a:xfrm>
            <a:off x="8156575" y="2463800"/>
            <a:ext cx="1601788" cy="387350"/>
          </a:xfrm>
          <a:prstGeom prst="borderCallout1">
            <a:avLst>
              <a:gd name="adj1" fmla="val 29509"/>
              <a:gd name="adj2" fmla="val -4759"/>
              <a:gd name="adj3" fmla="val 204917"/>
              <a:gd name="adj4" fmla="val -4759"/>
            </a:avLst>
          </a:prstGeom>
          <a:noFill/>
          <a:ln w="9525">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i="0"/>
              <a:t>Inner Fence</a:t>
            </a:r>
          </a:p>
        </p:txBody>
      </p:sp>
      <p:sp>
        <p:nvSpPr>
          <p:cNvPr id="25612" name="Arc 15"/>
          <p:cNvSpPr>
            <a:spLocks/>
          </p:cNvSpPr>
          <p:nvPr/>
        </p:nvSpPr>
        <p:spPr bwMode="auto">
          <a:xfrm rot="9928792">
            <a:off x="2335213" y="3087688"/>
            <a:ext cx="1214437" cy="1501775"/>
          </a:xfrm>
          <a:custGeom>
            <a:avLst/>
            <a:gdLst>
              <a:gd name="T0" fmla="*/ 0 w 33273"/>
              <a:gd name="T1" fmla="*/ 2147483647 h 27662"/>
              <a:gd name="T2" fmla="*/ 2147483647 w 33273"/>
              <a:gd name="T3" fmla="*/ 2147483647 h 27662"/>
              <a:gd name="T4" fmla="*/ 2147483647 w 33273"/>
              <a:gd name="T5" fmla="*/ 2147483647 h 27662"/>
              <a:gd name="T6" fmla="*/ 0 60000 65536"/>
              <a:gd name="T7" fmla="*/ 0 60000 65536"/>
              <a:gd name="T8" fmla="*/ 0 60000 65536"/>
              <a:gd name="T9" fmla="*/ 0 w 33273"/>
              <a:gd name="T10" fmla="*/ 0 h 27662"/>
              <a:gd name="T11" fmla="*/ 33273 w 33273"/>
              <a:gd name="T12" fmla="*/ 27662 h 27662"/>
            </a:gdLst>
            <a:ahLst/>
            <a:cxnLst>
              <a:cxn ang="T6">
                <a:pos x="T0" y="T1"/>
              </a:cxn>
              <a:cxn ang="T7">
                <a:pos x="T2" y="T3"/>
              </a:cxn>
              <a:cxn ang="T8">
                <a:pos x="T4" y="T5"/>
              </a:cxn>
            </a:cxnLst>
            <a:rect l="T9" t="T10" r="T11" b="T12"/>
            <a:pathLst>
              <a:path w="33273" h="27662" fill="none" extrusionOk="0">
                <a:moveTo>
                  <a:pt x="-1" y="3425"/>
                </a:moveTo>
                <a:cubicBezTo>
                  <a:pt x="3482" y="1189"/>
                  <a:pt x="7534" y="-1"/>
                  <a:pt x="11673" y="0"/>
                </a:cubicBezTo>
                <a:cubicBezTo>
                  <a:pt x="23602" y="0"/>
                  <a:pt x="33273" y="9670"/>
                  <a:pt x="33273" y="21600"/>
                </a:cubicBezTo>
                <a:cubicBezTo>
                  <a:pt x="33273" y="23651"/>
                  <a:pt x="32980" y="25692"/>
                  <a:pt x="32404" y="27661"/>
                </a:cubicBezTo>
              </a:path>
              <a:path w="33273" h="27662" stroke="0" extrusionOk="0">
                <a:moveTo>
                  <a:pt x="-1" y="3425"/>
                </a:moveTo>
                <a:cubicBezTo>
                  <a:pt x="3482" y="1189"/>
                  <a:pt x="7534" y="-1"/>
                  <a:pt x="11673" y="0"/>
                </a:cubicBezTo>
                <a:cubicBezTo>
                  <a:pt x="23602" y="0"/>
                  <a:pt x="33273" y="9670"/>
                  <a:pt x="33273" y="21600"/>
                </a:cubicBezTo>
                <a:cubicBezTo>
                  <a:pt x="33273" y="23651"/>
                  <a:pt x="32980" y="25692"/>
                  <a:pt x="32404" y="27661"/>
                </a:cubicBezTo>
                <a:lnTo>
                  <a:pt x="11673" y="21600"/>
                </a:lnTo>
                <a:lnTo>
                  <a:pt x="-1" y="3425"/>
                </a:lnTo>
                <a:close/>
              </a:path>
            </a:pathLst>
          </a:custGeom>
          <a:noFill/>
          <a:ln w="2540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AutoShape 7"/>
          <p:cNvSpPr>
            <a:spLocks/>
          </p:cNvSpPr>
          <p:nvPr/>
        </p:nvSpPr>
        <p:spPr bwMode="auto">
          <a:xfrm>
            <a:off x="249238" y="5067300"/>
            <a:ext cx="3008312" cy="779463"/>
          </a:xfrm>
          <a:prstGeom prst="borderCallout1">
            <a:avLst>
              <a:gd name="adj1" fmla="val 14662"/>
              <a:gd name="adj2" fmla="val 102532"/>
              <a:gd name="adj3" fmla="val -58657"/>
              <a:gd name="adj4" fmla="val 102903"/>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0" i="0"/>
              <a:t>Equipment Ground </a:t>
            </a:r>
          </a:p>
          <a:p>
            <a:pPr algn="ctr" eaLnBrk="1" hangingPunct="1">
              <a:spcBef>
                <a:spcPct val="0"/>
              </a:spcBef>
              <a:buClrTx/>
              <a:buSzTx/>
              <a:buFontTx/>
              <a:buNone/>
            </a:pPr>
            <a:r>
              <a:rPr lang="en-US" altLang="en-US" sz="2000" b="0" i="0"/>
              <a:t>to Ground Rod</a:t>
            </a:r>
          </a:p>
        </p:txBody>
      </p:sp>
      <p:pic>
        <p:nvPicPr>
          <p:cNvPr id="13518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246063"/>
            <a:ext cx="12877800" cy="834390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5184"/>
                                        </p:tgtEl>
                                        <p:attrNameLst>
                                          <p:attrName>style.visibility</p:attrName>
                                        </p:attrNameLst>
                                      </p:cBhvr>
                                      <p:to>
                                        <p:strVal val="visible"/>
                                      </p:to>
                                    </p:set>
                                    <p:animEffect transition="in" filter="fade">
                                      <p:cBhvr>
                                        <p:cTn id="7" dur="500"/>
                                        <p:tgtEl>
                                          <p:spTgt spid="13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6"/>
          <p:cNvGrpSpPr>
            <a:grpSpLocks/>
          </p:cNvGrpSpPr>
          <p:nvPr/>
        </p:nvGrpSpPr>
        <p:grpSpPr bwMode="auto">
          <a:xfrm>
            <a:off x="1016000" y="2409825"/>
            <a:ext cx="8201025" cy="4510088"/>
            <a:chOff x="192" y="940"/>
            <a:chExt cx="5376" cy="3236"/>
          </a:xfrm>
        </p:grpSpPr>
        <p:sp>
          <p:nvSpPr>
            <p:cNvPr id="26640" name="Rectangle 17"/>
            <p:cNvSpPr>
              <a:spLocks noChangeArrowheads="1"/>
            </p:cNvSpPr>
            <p:nvPr/>
          </p:nvSpPr>
          <p:spPr bwMode="auto">
            <a:xfrm>
              <a:off x="2640" y="3648"/>
              <a:ext cx="576" cy="384"/>
            </a:xfrm>
            <a:prstGeom prst="rect">
              <a:avLst/>
            </a:prstGeom>
            <a:solidFill>
              <a:srgbClr val="FF6600"/>
            </a:solid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41" name="Rectangle 18" descr="30%"/>
            <p:cNvSpPr>
              <a:spLocks noChangeArrowheads="1"/>
            </p:cNvSpPr>
            <p:nvPr/>
          </p:nvSpPr>
          <p:spPr bwMode="auto">
            <a:xfrm>
              <a:off x="336" y="1680"/>
              <a:ext cx="5088" cy="1488"/>
            </a:xfrm>
            <a:prstGeom prst="rect">
              <a:avLst/>
            </a:prstGeom>
            <a:pattFill prst="pct30">
              <a:fgClr>
                <a:schemeClr val="tx1">
                  <a:alpha val="39999"/>
                </a:schemeClr>
              </a:fgClr>
              <a:bgClr>
                <a:schemeClr val="bg1">
                  <a:alpha val="39999"/>
                </a:schemeClr>
              </a:bgClr>
            </a:patt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42" name="Rectangle 19"/>
            <p:cNvSpPr>
              <a:spLocks noChangeArrowheads="1"/>
            </p:cNvSpPr>
            <p:nvPr/>
          </p:nvSpPr>
          <p:spPr bwMode="auto">
            <a:xfrm>
              <a:off x="192" y="1536"/>
              <a:ext cx="5376" cy="1776"/>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43" name="Line 20"/>
            <p:cNvSpPr>
              <a:spLocks noChangeShapeType="1"/>
            </p:cNvSpPr>
            <p:nvPr/>
          </p:nvSpPr>
          <p:spPr bwMode="auto">
            <a:xfrm flipV="1">
              <a:off x="1008" y="1328"/>
              <a:ext cx="2645" cy="16"/>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4" name="Oval 21"/>
            <p:cNvSpPr>
              <a:spLocks noChangeArrowheads="1"/>
            </p:cNvSpPr>
            <p:nvPr/>
          </p:nvSpPr>
          <p:spPr bwMode="auto">
            <a:xfrm>
              <a:off x="672" y="1248"/>
              <a:ext cx="816" cy="768"/>
            </a:xfrm>
            <a:prstGeom prst="ellipse">
              <a:avLst/>
            </a:prstGeom>
            <a:solidFill>
              <a:srgbClr val="C0C0C0"/>
            </a:solidFill>
            <a:ln w="25400">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45" name="Oval 22"/>
            <p:cNvSpPr>
              <a:spLocks noChangeArrowheads="1"/>
            </p:cNvSpPr>
            <p:nvPr/>
          </p:nvSpPr>
          <p:spPr bwMode="auto">
            <a:xfrm>
              <a:off x="4545" y="2063"/>
              <a:ext cx="499" cy="294"/>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46" name="Rectangle 23"/>
            <p:cNvSpPr>
              <a:spLocks noChangeArrowheads="1"/>
            </p:cNvSpPr>
            <p:nvPr/>
          </p:nvSpPr>
          <p:spPr bwMode="auto">
            <a:xfrm>
              <a:off x="2583" y="2100"/>
              <a:ext cx="1498" cy="73"/>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47" name="Rectangle 24"/>
            <p:cNvSpPr>
              <a:spLocks noChangeArrowheads="1"/>
            </p:cNvSpPr>
            <p:nvPr/>
          </p:nvSpPr>
          <p:spPr bwMode="auto">
            <a:xfrm>
              <a:off x="4081" y="1622"/>
              <a:ext cx="499" cy="551"/>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48" name="Rectangle 25"/>
            <p:cNvSpPr>
              <a:spLocks noChangeArrowheads="1"/>
            </p:cNvSpPr>
            <p:nvPr/>
          </p:nvSpPr>
          <p:spPr bwMode="auto">
            <a:xfrm>
              <a:off x="4580" y="1879"/>
              <a:ext cx="464" cy="294"/>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49" name="Line 26"/>
            <p:cNvSpPr>
              <a:spLocks noChangeShapeType="1"/>
            </p:cNvSpPr>
            <p:nvPr/>
          </p:nvSpPr>
          <p:spPr bwMode="auto">
            <a:xfrm>
              <a:off x="4616" y="2063"/>
              <a:ext cx="499" cy="0"/>
            </a:xfrm>
            <a:prstGeom prst="line">
              <a:avLst/>
            </a:prstGeom>
            <a:noFill/>
            <a:ln w="41275">
              <a:solidFill>
                <a:schemeClr val="tx1"/>
              </a:solidFill>
              <a:round/>
              <a:headEnd type="diamond" w="med" len="med"/>
              <a:tailEnd/>
            </a:ln>
            <a:extLst>
              <a:ext uri="{909E8E84-426E-40DD-AFC4-6F175D3DCCD1}">
                <a14:hiddenFill xmlns:a14="http://schemas.microsoft.com/office/drawing/2010/main">
                  <a:noFill/>
                </a14:hiddenFill>
              </a:ext>
            </a:extLst>
          </p:spPr>
          <p:txBody>
            <a:bodyPr/>
            <a:lstStyle/>
            <a:p>
              <a:endParaRPr lang="en-US"/>
            </a:p>
          </p:txBody>
        </p:sp>
        <p:sp>
          <p:nvSpPr>
            <p:cNvPr id="26650" name="Line 27"/>
            <p:cNvSpPr>
              <a:spLocks noChangeShapeType="1"/>
            </p:cNvSpPr>
            <p:nvPr/>
          </p:nvSpPr>
          <p:spPr bwMode="auto">
            <a:xfrm flipH="1">
              <a:off x="4545" y="2063"/>
              <a:ext cx="71" cy="294"/>
            </a:xfrm>
            <a:prstGeom prst="line">
              <a:avLst/>
            </a:prstGeom>
            <a:noFill/>
            <a:ln w="412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Line 28"/>
            <p:cNvSpPr>
              <a:spLocks noChangeShapeType="1"/>
            </p:cNvSpPr>
            <p:nvPr/>
          </p:nvSpPr>
          <p:spPr bwMode="auto">
            <a:xfrm>
              <a:off x="2511" y="2173"/>
              <a:ext cx="2711" cy="0"/>
            </a:xfrm>
            <a:prstGeom prst="line">
              <a:avLst/>
            </a:prstGeom>
            <a:noFill/>
            <a:ln w="762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652" name="Rectangle 29"/>
            <p:cNvSpPr>
              <a:spLocks noChangeArrowheads="1"/>
            </p:cNvSpPr>
            <p:nvPr/>
          </p:nvSpPr>
          <p:spPr bwMode="auto">
            <a:xfrm>
              <a:off x="4152" y="1659"/>
              <a:ext cx="428" cy="183"/>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53" name="AutoShape 30"/>
            <p:cNvSpPr>
              <a:spLocks noChangeArrowheads="1"/>
            </p:cNvSpPr>
            <p:nvPr/>
          </p:nvSpPr>
          <p:spPr bwMode="auto">
            <a:xfrm>
              <a:off x="2761" y="2173"/>
              <a:ext cx="569" cy="2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7 w 21600"/>
                <a:gd name="T13" fmla="*/ 4496 h 21600"/>
                <a:gd name="T14" fmla="*/ 17083 w 21600"/>
                <a:gd name="T15" fmla="*/ 171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6654" name="Oval 31"/>
            <p:cNvSpPr>
              <a:spLocks noChangeArrowheads="1"/>
            </p:cNvSpPr>
            <p:nvPr/>
          </p:nvSpPr>
          <p:spPr bwMode="auto">
            <a:xfrm>
              <a:off x="2583" y="2247"/>
              <a:ext cx="428" cy="44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55" name="Oval 32"/>
            <p:cNvSpPr>
              <a:spLocks noChangeArrowheads="1"/>
            </p:cNvSpPr>
            <p:nvPr/>
          </p:nvSpPr>
          <p:spPr bwMode="auto">
            <a:xfrm>
              <a:off x="3046" y="2247"/>
              <a:ext cx="428" cy="441"/>
            </a:xfrm>
            <a:prstGeom prst="ellipse">
              <a:avLst/>
            </a:prstGeom>
            <a:solidFill>
              <a:srgbClr val="000000"/>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56" name="Oval 33"/>
            <p:cNvSpPr>
              <a:spLocks noChangeArrowheads="1"/>
            </p:cNvSpPr>
            <p:nvPr/>
          </p:nvSpPr>
          <p:spPr bwMode="auto">
            <a:xfrm>
              <a:off x="4616" y="2247"/>
              <a:ext cx="428" cy="44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57" name="Rectangle 34"/>
            <p:cNvSpPr>
              <a:spLocks noChangeArrowheads="1"/>
            </p:cNvSpPr>
            <p:nvPr/>
          </p:nvSpPr>
          <p:spPr bwMode="auto">
            <a:xfrm>
              <a:off x="4081" y="2173"/>
              <a:ext cx="499" cy="221"/>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58" name="Line 35"/>
            <p:cNvSpPr>
              <a:spLocks noChangeShapeType="1"/>
            </p:cNvSpPr>
            <p:nvPr/>
          </p:nvSpPr>
          <p:spPr bwMode="auto">
            <a:xfrm>
              <a:off x="4152" y="1659"/>
              <a:ext cx="0" cy="4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9" name="Line 36"/>
            <p:cNvSpPr>
              <a:spLocks noChangeShapeType="1"/>
            </p:cNvSpPr>
            <p:nvPr/>
          </p:nvSpPr>
          <p:spPr bwMode="auto">
            <a:xfrm>
              <a:off x="4152" y="2100"/>
              <a:ext cx="4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0" name="Line 37"/>
            <p:cNvSpPr>
              <a:spLocks noChangeShapeType="1"/>
            </p:cNvSpPr>
            <p:nvPr/>
          </p:nvSpPr>
          <p:spPr bwMode="auto">
            <a:xfrm>
              <a:off x="4152" y="1659"/>
              <a:ext cx="4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1" name="Rectangle 38"/>
            <p:cNvSpPr>
              <a:spLocks noChangeArrowheads="1"/>
            </p:cNvSpPr>
            <p:nvPr/>
          </p:nvSpPr>
          <p:spPr bwMode="auto">
            <a:xfrm>
              <a:off x="2761" y="1695"/>
              <a:ext cx="999" cy="405"/>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62" name="Oval 39"/>
            <p:cNvSpPr>
              <a:spLocks noChangeArrowheads="1"/>
            </p:cNvSpPr>
            <p:nvPr/>
          </p:nvSpPr>
          <p:spPr bwMode="auto">
            <a:xfrm>
              <a:off x="2511" y="1328"/>
              <a:ext cx="714" cy="698"/>
            </a:xfrm>
            <a:prstGeom prst="ellipse">
              <a:avLst/>
            </a:prstGeom>
            <a:solidFill>
              <a:srgbClr val="C0C0C0"/>
            </a:solidFill>
            <a:ln w="25400">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63" name="Oval 40"/>
            <p:cNvSpPr>
              <a:spLocks noChangeArrowheads="1"/>
            </p:cNvSpPr>
            <p:nvPr/>
          </p:nvSpPr>
          <p:spPr bwMode="auto">
            <a:xfrm>
              <a:off x="3260" y="1328"/>
              <a:ext cx="714" cy="698"/>
            </a:xfrm>
            <a:prstGeom prst="ellipse">
              <a:avLst/>
            </a:prstGeom>
            <a:solidFill>
              <a:srgbClr val="C0C0C0"/>
            </a:solidFill>
            <a:ln w="25400">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64" name="AutoShape 41"/>
            <p:cNvSpPr>
              <a:spLocks noChangeArrowheads="1"/>
            </p:cNvSpPr>
            <p:nvPr/>
          </p:nvSpPr>
          <p:spPr bwMode="auto">
            <a:xfrm>
              <a:off x="2725" y="1548"/>
              <a:ext cx="1071" cy="258"/>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65" name="Line 42"/>
            <p:cNvSpPr>
              <a:spLocks noChangeShapeType="1"/>
            </p:cNvSpPr>
            <p:nvPr/>
          </p:nvSpPr>
          <p:spPr bwMode="auto">
            <a:xfrm flipV="1">
              <a:off x="4081" y="1511"/>
              <a:ext cx="0" cy="5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6" name="Line 43"/>
            <p:cNvSpPr>
              <a:spLocks noChangeShapeType="1"/>
            </p:cNvSpPr>
            <p:nvPr/>
          </p:nvSpPr>
          <p:spPr bwMode="auto">
            <a:xfrm>
              <a:off x="4081" y="1548"/>
              <a:ext cx="107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7" name="Line 44"/>
            <p:cNvSpPr>
              <a:spLocks noChangeShapeType="1"/>
            </p:cNvSpPr>
            <p:nvPr/>
          </p:nvSpPr>
          <p:spPr bwMode="auto">
            <a:xfrm flipV="1">
              <a:off x="5115" y="1548"/>
              <a:ext cx="0" cy="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8" name="Line 45"/>
            <p:cNvSpPr>
              <a:spLocks noChangeShapeType="1"/>
            </p:cNvSpPr>
            <p:nvPr/>
          </p:nvSpPr>
          <p:spPr bwMode="auto">
            <a:xfrm>
              <a:off x="2868" y="2026"/>
              <a:ext cx="749"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9" name="Line 46"/>
            <p:cNvSpPr>
              <a:spLocks noChangeShapeType="1"/>
            </p:cNvSpPr>
            <p:nvPr/>
          </p:nvSpPr>
          <p:spPr bwMode="auto">
            <a:xfrm flipV="1">
              <a:off x="2832" y="960"/>
              <a:ext cx="2640" cy="3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70" name="Group 47"/>
            <p:cNvGrpSpPr>
              <a:grpSpLocks/>
            </p:cNvGrpSpPr>
            <p:nvPr/>
          </p:nvGrpSpPr>
          <p:grpSpPr bwMode="auto">
            <a:xfrm rot="-622550">
              <a:off x="5307" y="940"/>
              <a:ext cx="140" cy="70"/>
              <a:chOff x="1221" y="3446"/>
              <a:chExt cx="576" cy="336"/>
            </a:xfrm>
          </p:grpSpPr>
          <p:sp>
            <p:nvSpPr>
              <p:cNvPr id="26691" name="Line 48"/>
              <p:cNvSpPr>
                <a:spLocks noChangeShapeType="1"/>
              </p:cNvSpPr>
              <p:nvPr/>
            </p:nvSpPr>
            <p:spPr bwMode="auto">
              <a:xfrm>
                <a:off x="1261" y="3449"/>
                <a:ext cx="201" cy="322"/>
              </a:xfrm>
              <a:prstGeom prst="line">
                <a:avLst/>
              </a:prstGeom>
              <a:noFill/>
              <a:ln w="3810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692" name="Line 49"/>
              <p:cNvSpPr>
                <a:spLocks noChangeShapeType="1"/>
              </p:cNvSpPr>
              <p:nvPr/>
            </p:nvSpPr>
            <p:spPr bwMode="auto">
              <a:xfrm flipV="1">
                <a:off x="1509" y="3446"/>
                <a:ext cx="288" cy="3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3" name="Line 50"/>
              <p:cNvSpPr>
                <a:spLocks noChangeShapeType="1"/>
              </p:cNvSpPr>
              <p:nvPr/>
            </p:nvSpPr>
            <p:spPr bwMode="auto">
              <a:xfrm>
                <a:off x="1221" y="3446"/>
                <a:ext cx="576" cy="0"/>
              </a:xfrm>
              <a:prstGeom prst="line">
                <a:avLst/>
              </a:prstGeom>
              <a:noFill/>
              <a:ln w="381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sp>
          <p:nvSpPr>
            <p:cNvPr id="26671" name="Line 51"/>
            <p:cNvSpPr>
              <a:spLocks noChangeShapeType="1"/>
            </p:cNvSpPr>
            <p:nvPr/>
          </p:nvSpPr>
          <p:spPr bwMode="auto">
            <a:xfrm>
              <a:off x="5377" y="1034"/>
              <a:ext cx="5" cy="209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72" name="Group 52"/>
            <p:cNvGrpSpPr>
              <a:grpSpLocks/>
            </p:cNvGrpSpPr>
            <p:nvPr/>
          </p:nvGrpSpPr>
          <p:grpSpPr bwMode="auto">
            <a:xfrm>
              <a:off x="480" y="2256"/>
              <a:ext cx="288" cy="384"/>
              <a:chOff x="480" y="2400"/>
              <a:chExt cx="240" cy="384"/>
            </a:xfrm>
          </p:grpSpPr>
          <p:sp>
            <p:nvSpPr>
              <p:cNvPr id="26689" name="AutoShape 53"/>
              <p:cNvSpPr>
                <a:spLocks noChangeArrowheads="1"/>
              </p:cNvSpPr>
              <p:nvPr/>
            </p:nvSpPr>
            <p:spPr bwMode="auto">
              <a:xfrm>
                <a:off x="480" y="2400"/>
                <a:ext cx="96" cy="384"/>
              </a:xfrm>
              <a:prstGeom prst="roundRect">
                <a:avLst>
                  <a:gd name="adj" fmla="val 16667"/>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90" name="AutoShape 54"/>
              <p:cNvSpPr>
                <a:spLocks noChangeArrowheads="1"/>
              </p:cNvSpPr>
              <p:nvPr/>
            </p:nvSpPr>
            <p:spPr bwMode="auto">
              <a:xfrm>
                <a:off x="624" y="2400"/>
                <a:ext cx="96" cy="384"/>
              </a:xfrm>
              <a:prstGeom prst="roundRect">
                <a:avLst>
                  <a:gd name="adj" fmla="val 16667"/>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grpSp>
        <p:grpSp>
          <p:nvGrpSpPr>
            <p:cNvPr id="26673" name="Group 55"/>
            <p:cNvGrpSpPr>
              <a:grpSpLocks/>
            </p:cNvGrpSpPr>
            <p:nvPr/>
          </p:nvGrpSpPr>
          <p:grpSpPr bwMode="auto">
            <a:xfrm>
              <a:off x="1392" y="2256"/>
              <a:ext cx="288" cy="384"/>
              <a:chOff x="480" y="2400"/>
              <a:chExt cx="240" cy="384"/>
            </a:xfrm>
          </p:grpSpPr>
          <p:sp>
            <p:nvSpPr>
              <p:cNvPr id="26687" name="AutoShape 56"/>
              <p:cNvSpPr>
                <a:spLocks noChangeArrowheads="1"/>
              </p:cNvSpPr>
              <p:nvPr/>
            </p:nvSpPr>
            <p:spPr bwMode="auto">
              <a:xfrm>
                <a:off x="480" y="2400"/>
                <a:ext cx="96" cy="384"/>
              </a:xfrm>
              <a:prstGeom prst="roundRect">
                <a:avLst>
                  <a:gd name="adj" fmla="val 16667"/>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88" name="AutoShape 57"/>
              <p:cNvSpPr>
                <a:spLocks noChangeArrowheads="1"/>
              </p:cNvSpPr>
              <p:nvPr/>
            </p:nvSpPr>
            <p:spPr bwMode="auto">
              <a:xfrm>
                <a:off x="624" y="2400"/>
                <a:ext cx="96" cy="384"/>
              </a:xfrm>
              <a:prstGeom prst="roundRect">
                <a:avLst>
                  <a:gd name="adj" fmla="val 16667"/>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grpSp>
        <p:sp>
          <p:nvSpPr>
            <p:cNvPr id="26674" name="Line 58"/>
            <p:cNvSpPr>
              <a:spLocks noChangeShapeType="1"/>
            </p:cNvSpPr>
            <p:nvPr/>
          </p:nvSpPr>
          <p:spPr bwMode="auto">
            <a:xfrm>
              <a:off x="576" y="2448"/>
              <a:ext cx="1056" cy="0"/>
            </a:xfrm>
            <a:prstGeom prst="line">
              <a:avLst/>
            </a:prstGeom>
            <a:noFill/>
            <a:ln w="603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5" name="Rectangle 59"/>
            <p:cNvSpPr>
              <a:spLocks noChangeArrowheads="1"/>
            </p:cNvSpPr>
            <p:nvPr/>
          </p:nvSpPr>
          <p:spPr bwMode="auto">
            <a:xfrm>
              <a:off x="864" y="2160"/>
              <a:ext cx="432" cy="288"/>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76" name="Line 60"/>
            <p:cNvSpPr>
              <a:spLocks noChangeShapeType="1"/>
            </p:cNvSpPr>
            <p:nvPr/>
          </p:nvSpPr>
          <p:spPr bwMode="auto">
            <a:xfrm>
              <a:off x="2544" y="2208"/>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7" name="Line 61"/>
            <p:cNvSpPr>
              <a:spLocks noChangeShapeType="1"/>
            </p:cNvSpPr>
            <p:nvPr/>
          </p:nvSpPr>
          <p:spPr bwMode="auto">
            <a:xfrm>
              <a:off x="1680" y="2160"/>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8" name="Line 62"/>
            <p:cNvSpPr>
              <a:spLocks noChangeShapeType="1"/>
            </p:cNvSpPr>
            <p:nvPr/>
          </p:nvSpPr>
          <p:spPr bwMode="auto">
            <a:xfrm>
              <a:off x="2112" y="2160"/>
              <a:ext cx="0" cy="672"/>
            </a:xfrm>
            <a:prstGeom prst="line">
              <a:avLst/>
            </a:prstGeom>
            <a:noFill/>
            <a:ln w="9525">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6679" name="Oval 63"/>
            <p:cNvSpPr>
              <a:spLocks noChangeArrowheads="1"/>
            </p:cNvSpPr>
            <p:nvPr/>
          </p:nvSpPr>
          <p:spPr bwMode="auto">
            <a:xfrm>
              <a:off x="960" y="1536"/>
              <a:ext cx="240" cy="240"/>
            </a:xfrm>
            <a:prstGeom prst="ellipse">
              <a:avLst/>
            </a:prstGeom>
            <a:solidFill>
              <a:srgbClr val="808080"/>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80" name="AutoShape 64"/>
            <p:cNvSpPr>
              <a:spLocks noChangeArrowheads="1"/>
            </p:cNvSpPr>
            <p:nvPr/>
          </p:nvSpPr>
          <p:spPr bwMode="auto">
            <a:xfrm>
              <a:off x="576" y="1632"/>
              <a:ext cx="1008" cy="432"/>
            </a:xfrm>
            <a:prstGeom prst="triangle">
              <a:avLst>
                <a:gd name="adj" fmla="val 50000"/>
              </a:avLst>
            </a:prstGeom>
            <a:noFill/>
            <a:ln w="1016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81" name="Rectangle 65"/>
            <p:cNvSpPr>
              <a:spLocks noChangeArrowheads="1"/>
            </p:cNvSpPr>
            <p:nvPr/>
          </p:nvSpPr>
          <p:spPr bwMode="auto">
            <a:xfrm>
              <a:off x="480" y="2064"/>
              <a:ext cx="1200" cy="96"/>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82" name="AutoShape 66"/>
            <p:cNvSpPr>
              <a:spLocks noChangeArrowheads="1"/>
            </p:cNvSpPr>
            <p:nvPr/>
          </p:nvSpPr>
          <p:spPr bwMode="auto">
            <a:xfrm>
              <a:off x="432" y="2112"/>
              <a:ext cx="1296" cy="96"/>
            </a:xfrm>
            <a:prstGeom prst="roundRect">
              <a:avLst>
                <a:gd name="adj" fmla="val 16667"/>
              </a:avLst>
            </a:prstGeom>
            <a:solidFill>
              <a:schemeClr val="tx1"/>
            </a:solidFill>
            <a:ln w="9525">
              <a:solidFill>
                <a:schemeClr val="tx1"/>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83" name="Rectangle 67"/>
            <p:cNvSpPr>
              <a:spLocks noChangeArrowheads="1"/>
            </p:cNvSpPr>
            <p:nvPr/>
          </p:nvSpPr>
          <p:spPr bwMode="auto">
            <a:xfrm>
              <a:off x="2448" y="3264"/>
              <a:ext cx="96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26684" name="Line 68"/>
            <p:cNvSpPr>
              <a:spLocks noChangeShapeType="1"/>
            </p:cNvSpPr>
            <p:nvPr/>
          </p:nvSpPr>
          <p:spPr bwMode="auto">
            <a:xfrm>
              <a:off x="2448" y="3312"/>
              <a:ext cx="0" cy="8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5" name="Line 69"/>
            <p:cNvSpPr>
              <a:spLocks noChangeShapeType="1"/>
            </p:cNvSpPr>
            <p:nvPr/>
          </p:nvSpPr>
          <p:spPr bwMode="auto">
            <a:xfrm>
              <a:off x="3408" y="3312"/>
              <a:ext cx="0" cy="8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6" name="Rectangle 70" descr="Dark horizontal"/>
            <p:cNvSpPr>
              <a:spLocks noChangeArrowheads="1"/>
            </p:cNvSpPr>
            <p:nvPr/>
          </p:nvSpPr>
          <p:spPr bwMode="auto">
            <a:xfrm>
              <a:off x="2736" y="3024"/>
              <a:ext cx="384" cy="720"/>
            </a:xfrm>
            <a:prstGeom prst="rect">
              <a:avLst/>
            </a:prstGeom>
            <a:pattFill prst="dkHorz">
              <a:fgClr>
                <a:schemeClr val="tx2"/>
              </a:fgClr>
              <a:bgClr>
                <a:schemeClr val="bg1"/>
              </a:bgClr>
            </a:pattFill>
            <a:ln w="9525">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grpSp>
      <p:sp>
        <p:nvSpPr>
          <p:cNvPr id="26627" name="AutoShape 4"/>
          <p:cNvSpPr>
            <a:spLocks/>
          </p:cNvSpPr>
          <p:nvPr/>
        </p:nvSpPr>
        <p:spPr bwMode="auto">
          <a:xfrm>
            <a:off x="5421313" y="4900613"/>
            <a:ext cx="692150" cy="344487"/>
          </a:xfrm>
          <a:prstGeom prst="borderCallout1">
            <a:avLst>
              <a:gd name="adj1" fmla="val 33181"/>
              <a:gd name="adj2" fmla="val -11009"/>
              <a:gd name="adj3" fmla="val 30875"/>
              <a:gd name="adj4" fmla="val -87616"/>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Mat</a:t>
            </a:r>
          </a:p>
        </p:txBody>
      </p:sp>
      <p:sp>
        <p:nvSpPr>
          <p:cNvPr id="26628" name="AutoShape 5"/>
          <p:cNvSpPr>
            <a:spLocks/>
          </p:cNvSpPr>
          <p:nvPr/>
        </p:nvSpPr>
        <p:spPr bwMode="auto">
          <a:xfrm>
            <a:off x="8167688" y="6145213"/>
            <a:ext cx="1620837" cy="344487"/>
          </a:xfrm>
          <a:prstGeom prst="borderCallout1">
            <a:avLst>
              <a:gd name="adj1" fmla="val 33181"/>
              <a:gd name="adj2" fmla="val -4704"/>
              <a:gd name="adj3" fmla="val -109676"/>
              <a:gd name="adj4" fmla="val -5194"/>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Outer Fence</a:t>
            </a:r>
          </a:p>
        </p:txBody>
      </p:sp>
      <p:sp>
        <p:nvSpPr>
          <p:cNvPr id="26629" name="AutoShape 6"/>
          <p:cNvSpPr>
            <a:spLocks/>
          </p:cNvSpPr>
          <p:nvPr/>
        </p:nvSpPr>
        <p:spPr bwMode="auto">
          <a:xfrm>
            <a:off x="4829175" y="2060575"/>
            <a:ext cx="2054225" cy="344488"/>
          </a:xfrm>
          <a:prstGeom prst="borderCallout1">
            <a:avLst>
              <a:gd name="adj1" fmla="val 33181"/>
              <a:gd name="adj2" fmla="val 103708"/>
              <a:gd name="adj3" fmla="val 95394"/>
              <a:gd name="adj4" fmla="val 173593"/>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Rolling Ground</a:t>
            </a:r>
          </a:p>
        </p:txBody>
      </p:sp>
      <p:sp>
        <p:nvSpPr>
          <p:cNvPr id="26630" name="AutoShape 7"/>
          <p:cNvSpPr>
            <a:spLocks/>
          </p:cNvSpPr>
          <p:nvPr/>
        </p:nvSpPr>
        <p:spPr bwMode="auto">
          <a:xfrm>
            <a:off x="247650" y="4867275"/>
            <a:ext cx="2581275" cy="344488"/>
          </a:xfrm>
          <a:prstGeom prst="borderCallout1">
            <a:avLst>
              <a:gd name="adj1" fmla="val 33181"/>
              <a:gd name="adj2" fmla="val 102954"/>
              <a:gd name="adj3" fmla="val 34102"/>
              <a:gd name="adj4" fmla="val 140407"/>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Equipment Bond to mat</a:t>
            </a:r>
          </a:p>
        </p:txBody>
      </p:sp>
      <p:sp>
        <p:nvSpPr>
          <p:cNvPr id="26631" name="AutoShape 8"/>
          <p:cNvSpPr>
            <a:spLocks/>
          </p:cNvSpPr>
          <p:nvPr/>
        </p:nvSpPr>
        <p:spPr bwMode="auto">
          <a:xfrm flipH="1">
            <a:off x="6159500" y="6710363"/>
            <a:ext cx="2209800" cy="344487"/>
          </a:xfrm>
          <a:prstGeom prst="borderCallout1">
            <a:avLst>
              <a:gd name="adj1" fmla="val 33176"/>
              <a:gd name="adj2" fmla="val 103444"/>
              <a:gd name="adj3" fmla="val 34560"/>
              <a:gd name="adj4" fmla="val 140370"/>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Entrance</a:t>
            </a:r>
          </a:p>
        </p:txBody>
      </p:sp>
      <p:sp>
        <p:nvSpPr>
          <p:cNvPr id="26632" name="AutoShape 9"/>
          <p:cNvSpPr>
            <a:spLocks/>
          </p:cNvSpPr>
          <p:nvPr/>
        </p:nvSpPr>
        <p:spPr bwMode="auto">
          <a:xfrm>
            <a:off x="730250" y="6415088"/>
            <a:ext cx="2276475" cy="346075"/>
          </a:xfrm>
          <a:prstGeom prst="borderCallout1">
            <a:avLst>
              <a:gd name="adj1" fmla="val 33181"/>
              <a:gd name="adj2" fmla="val 103347"/>
              <a:gd name="adj3" fmla="val 34560"/>
              <a:gd name="adj4" fmla="val 191213"/>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Insulation Platform</a:t>
            </a:r>
          </a:p>
        </p:txBody>
      </p:sp>
      <p:sp>
        <p:nvSpPr>
          <p:cNvPr id="26633" name="AutoShape 10"/>
          <p:cNvSpPr>
            <a:spLocks/>
          </p:cNvSpPr>
          <p:nvPr/>
        </p:nvSpPr>
        <p:spPr bwMode="auto">
          <a:xfrm>
            <a:off x="407988" y="5848350"/>
            <a:ext cx="2276475" cy="346075"/>
          </a:xfrm>
          <a:prstGeom prst="borderCallout1">
            <a:avLst>
              <a:gd name="adj1" fmla="val 33181"/>
              <a:gd name="adj2" fmla="val 103347"/>
              <a:gd name="adj3" fmla="val 35486"/>
              <a:gd name="adj4" fmla="val 210250"/>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Isolation Platform</a:t>
            </a:r>
          </a:p>
        </p:txBody>
      </p:sp>
      <p:sp>
        <p:nvSpPr>
          <p:cNvPr id="26634" name="AutoShape 13"/>
          <p:cNvSpPr>
            <a:spLocks/>
          </p:cNvSpPr>
          <p:nvPr/>
        </p:nvSpPr>
        <p:spPr bwMode="auto">
          <a:xfrm>
            <a:off x="1436688" y="2092325"/>
            <a:ext cx="2536825" cy="590550"/>
          </a:xfrm>
          <a:prstGeom prst="borderCallout1">
            <a:avLst>
              <a:gd name="adj1" fmla="val 19356"/>
              <a:gd name="adj2" fmla="val -3005"/>
              <a:gd name="adj3" fmla="val 244356"/>
              <a:gd name="adj4" fmla="val -4069"/>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Ground Rods </a:t>
            </a:r>
            <a:r>
              <a:rPr lang="en-US" altLang="en-US" sz="1400" i="0"/>
              <a:t>(Each corner)</a:t>
            </a:r>
          </a:p>
        </p:txBody>
      </p:sp>
      <p:sp>
        <p:nvSpPr>
          <p:cNvPr id="26635" name="Rectangle 14"/>
          <p:cNvSpPr>
            <a:spLocks noGrp="1" noChangeArrowheads="1"/>
          </p:cNvSpPr>
          <p:nvPr>
            <p:ph type="title"/>
          </p:nvPr>
        </p:nvSpPr>
        <p:spPr/>
        <p:txBody>
          <a:bodyPr/>
          <a:lstStyle/>
          <a:p>
            <a:pPr eaLnBrk="1" hangingPunct="1"/>
            <a:r>
              <a:rPr lang="en-US" altLang="en-US"/>
              <a:t>Component Parts</a:t>
            </a:r>
          </a:p>
        </p:txBody>
      </p:sp>
      <p:sp>
        <p:nvSpPr>
          <p:cNvPr id="26636" name="AutoShape 71"/>
          <p:cNvSpPr>
            <a:spLocks/>
          </p:cNvSpPr>
          <p:nvPr/>
        </p:nvSpPr>
        <p:spPr bwMode="auto">
          <a:xfrm>
            <a:off x="6226175" y="5983288"/>
            <a:ext cx="1489075" cy="344487"/>
          </a:xfrm>
          <a:prstGeom prst="borderCallout1">
            <a:avLst>
              <a:gd name="adj1" fmla="val 33181"/>
              <a:gd name="adj2" fmla="val -5111"/>
              <a:gd name="adj3" fmla="val -128111"/>
              <a:gd name="adj4" fmla="val -5218"/>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Inner Fence</a:t>
            </a:r>
          </a:p>
        </p:txBody>
      </p:sp>
      <p:sp>
        <p:nvSpPr>
          <p:cNvPr id="26637" name="Arc 69"/>
          <p:cNvSpPr>
            <a:spLocks/>
          </p:cNvSpPr>
          <p:nvPr/>
        </p:nvSpPr>
        <p:spPr bwMode="auto">
          <a:xfrm rot="9928792" flipH="1">
            <a:off x="8753475" y="4171950"/>
            <a:ext cx="95250" cy="1292225"/>
          </a:xfrm>
          <a:custGeom>
            <a:avLst/>
            <a:gdLst>
              <a:gd name="T0" fmla="*/ 2147483647 w 21600"/>
              <a:gd name="T1" fmla="*/ 0 h 26401"/>
              <a:gd name="T2" fmla="*/ 2147483647 w 21600"/>
              <a:gd name="T3" fmla="*/ 2147483647 h 26401"/>
              <a:gd name="T4" fmla="*/ 0 w 21600"/>
              <a:gd name="T5" fmla="*/ 2147483647 h 26401"/>
              <a:gd name="T6" fmla="*/ 0 60000 65536"/>
              <a:gd name="T7" fmla="*/ 0 60000 65536"/>
              <a:gd name="T8" fmla="*/ 0 60000 65536"/>
              <a:gd name="T9" fmla="*/ 0 w 21600"/>
              <a:gd name="T10" fmla="*/ 0 h 26401"/>
              <a:gd name="T11" fmla="*/ 21600 w 21600"/>
              <a:gd name="T12" fmla="*/ 26401 h 26401"/>
            </a:gdLst>
            <a:ahLst/>
            <a:cxnLst>
              <a:cxn ang="T6">
                <a:pos x="T0" y="T1"/>
              </a:cxn>
              <a:cxn ang="T7">
                <a:pos x="T2" y="T3"/>
              </a:cxn>
              <a:cxn ang="T8">
                <a:pos x="T4" y="T5"/>
              </a:cxn>
            </a:cxnLst>
            <a:rect l="T9" t="T10" r="T11" b="T12"/>
            <a:pathLst>
              <a:path w="21600" h="26401" fill="none" extrusionOk="0">
                <a:moveTo>
                  <a:pt x="7272" y="0"/>
                </a:moveTo>
                <a:cubicBezTo>
                  <a:pt x="15865" y="3072"/>
                  <a:pt x="21600" y="11213"/>
                  <a:pt x="21600" y="20339"/>
                </a:cubicBezTo>
                <a:cubicBezTo>
                  <a:pt x="21600" y="22390"/>
                  <a:pt x="21307" y="24431"/>
                  <a:pt x="20731" y="26400"/>
                </a:cubicBezTo>
              </a:path>
              <a:path w="21600" h="26401" stroke="0" extrusionOk="0">
                <a:moveTo>
                  <a:pt x="7272" y="0"/>
                </a:moveTo>
                <a:cubicBezTo>
                  <a:pt x="15865" y="3072"/>
                  <a:pt x="21600" y="11213"/>
                  <a:pt x="21600" y="20339"/>
                </a:cubicBezTo>
                <a:cubicBezTo>
                  <a:pt x="21600" y="22390"/>
                  <a:pt x="21307" y="24431"/>
                  <a:pt x="20731" y="26400"/>
                </a:cubicBezTo>
                <a:lnTo>
                  <a:pt x="0" y="20339"/>
                </a:lnTo>
                <a:lnTo>
                  <a:pt x="7272" y="0"/>
                </a:lnTo>
                <a:close/>
              </a:path>
            </a:pathLst>
          </a:custGeom>
          <a:noFill/>
          <a:ln w="2540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8" name="AutoShape 7"/>
          <p:cNvSpPr>
            <a:spLocks/>
          </p:cNvSpPr>
          <p:nvPr/>
        </p:nvSpPr>
        <p:spPr bwMode="auto">
          <a:xfrm>
            <a:off x="6380163" y="4945063"/>
            <a:ext cx="1947862" cy="536575"/>
          </a:xfrm>
          <a:prstGeom prst="borderCallout1">
            <a:avLst>
              <a:gd name="adj1" fmla="val 21301"/>
              <a:gd name="adj2" fmla="val 103912"/>
              <a:gd name="adj3" fmla="val 21301"/>
              <a:gd name="adj4" fmla="val 126894"/>
            </a:avLst>
          </a:prstGeom>
          <a:solidFill>
            <a:schemeClr val="bg1"/>
          </a:solidFill>
          <a:ln w="9525">
            <a:solidFill>
              <a:schemeClr val="tx1"/>
            </a:solidFill>
            <a:miter lim="800000"/>
            <a:headEnd/>
            <a:tailEnd type="triangle" w="med" len="med"/>
          </a:ln>
        </p:spPr>
        <p:txBody>
          <a:bodyPr lIns="101870" tIns="50935" rIns="101870" bIns="50935"/>
          <a:lstStyle>
            <a:lvl1pPr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i="0"/>
              <a:t>Equipment Ground to Rod</a:t>
            </a:r>
          </a:p>
        </p:txBody>
      </p:sp>
      <p:pic>
        <p:nvPicPr>
          <p:cNvPr id="136209" name="Picture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1316038"/>
            <a:ext cx="12338051" cy="93535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6209"/>
                                        </p:tgtEl>
                                        <p:attrNameLst>
                                          <p:attrName>style.visibility</p:attrName>
                                        </p:attrNameLst>
                                      </p:cBhvr>
                                      <p:to>
                                        <p:strVal val="visible"/>
                                      </p:to>
                                    </p:set>
                                    <p:animEffect transition="in" filter="fade">
                                      <p:cBhvr>
                                        <p:cTn id="7" dur="500"/>
                                        <p:tgtEl>
                                          <p:spTgt spid="136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4213225" y="2100263"/>
            <a:ext cx="5541963" cy="4922837"/>
          </a:xfrm>
        </p:spPr>
        <p:txBody>
          <a:bodyPr/>
          <a:lstStyle/>
          <a:p>
            <a:pPr eaLnBrk="1" hangingPunct="1"/>
            <a:r>
              <a:rPr lang="en-US" altLang="en-US" sz="2800"/>
              <a:t>Equipment</a:t>
            </a:r>
          </a:p>
          <a:p>
            <a:pPr lvl="1" eaLnBrk="1" hangingPunct="1"/>
            <a:r>
              <a:rPr lang="en-US" altLang="en-US" sz="2200"/>
              <a:t>Approved connection point capable of handling the anticipated fault current</a:t>
            </a:r>
          </a:p>
          <a:p>
            <a:pPr eaLnBrk="1" hangingPunct="1"/>
            <a:r>
              <a:rPr lang="en-US" altLang="en-US" sz="2800"/>
              <a:t>Ground Source</a:t>
            </a:r>
          </a:p>
          <a:p>
            <a:pPr lvl="1" eaLnBrk="1" hangingPunct="1"/>
            <a:r>
              <a:rPr lang="en-US" altLang="en-US" sz="2200"/>
              <a:t>To system neutral (or)</a:t>
            </a:r>
          </a:p>
          <a:p>
            <a:pPr lvl="1" eaLnBrk="1" hangingPunct="1"/>
            <a:r>
              <a:rPr lang="en-US" altLang="en-US" sz="2200"/>
              <a:t>A pole ground (or)</a:t>
            </a:r>
          </a:p>
          <a:p>
            <a:pPr lvl="1" eaLnBrk="1" hangingPunct="1"/>
            <a:r>
              <a:rPr lang="en-US" altLang="en-US" sz="2200"/>
              <a:t>To a grounded structure (or)</a:t>
            </a:r>
          </a:p>
          <a:p>
            <a:pPr lvl="1" eaLnBrk="1" hangingPunct="1"/>
            <a:r>
              <a:rPr lang="en-US" altLang="en-US" sz="2200"/>
              <a:t>To a Temporary Ground Rod </a:t>
            </a:r>
          </a:p>
          <a:p>
            <a:pPr lvl="2" eaLnBrk="1" hangingPunct="1"/>
            <a:r>
              <a:rPr lang="en-US" altLang="en-US" sz="2200" i="1"/>
              <a:t>driven or screw type </a:t>
            </a:r>
          </a:p>
        </p:txBody>
      </p:sp>
      <p:sp>
        <p:nvSpPr>
          <p:cNvPr id="27651" name="Text Box 3"/>
          <p:cNvSpPr>
            <a:spLocks noGrp="1" noChangeArrowheads="1"/>
          </p:cNvSpPr>
          <p:nvPr>
            <p:ph type="title"/>
          </p:nvPr>
        </p:nvSpPr>
        <p:spPr/>
        <p:txBody>
          <a:bodyPr lIns="102578" tIns="51290" rIns="102578" bIns="51290" anchor="ctr"/>
          <a:lstStyle/>
          <a:p>
            <a:pPr eaLnBrk="1" hangingPunct="1">
              <a:spcBef>
                <a:spcPct val="50000"/>
              </a:spcBef>
            </a:pPr>
            <a:r>
              <a:rPr lang="en-US" altLang="en-US"/>
              <a:t/>
            </a:r>
            <a:br>
              <a:rPr lang="en-US" altLang="en-US"/>
            </a:br>
            <a:r>
              <a:rPr lang="en-US" altLang="en-US"/>
              <a:t>Equipment Grounding</a:t>
            </a:r>
          </a:p>
        </p:txBody>
      </p:sp>
      <p:pic>
        <p:nvPicPr>
          <p:cNvPr id="140292" name="Picture 4" descr="EWT03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562475"/>
            <a:ext cx="3186112" cy="2457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40293" name="Picture 5" descr="Elect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2100263"/>
            <a:ext cx="3186112" cy="2462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4063" y="7081838"/>
            <a:ext cx="2095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000"/>
          </a:p>
        </p:txBody>
      </p:sp>
      <p:sp>
        <p:nvSpPr>
          <p:cNvPr id="4099" name="Rectangle 3"/>
          <p:cNvSpPr>
            <a:spLocks noChangeArrowheads="1"/>
          </p:cNvSpPr>
          <p:nvPr/>
        </p:nvSpPr>
        <p:spPr bwMode="auto">
          <a:xfrm>
            <a:off x="3436938" y="7081838"/>
            <a:ext cx="3184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000"/>
          </a:p>
        </p:txBody>
      </p:sp>
      <p:sp>
        <p:nvSpPr>
          <p:cNvPr id="4100" name="Rectangle 4"/>
          <p:cNvSpPr>
            <a:spLocks noChangeArrowheads="1"/>
          </p:cNvSpPr>
          <p:nvPr/>
        </p:nvSpPr>
        <p:spPr bwMode="auto">
          <a:xfrm>
            <a:off x="754063" y="7081838"/>
            <a:ext cx="2095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000"/>
          </a:p>
        </p:txBody>
      </p:sp>
      <p:sp>
        <p:nvSpPr>
          <p:cNvPr id="4101" name="Rectangle 5"/>
          <p:cNvSpPr>
            <a:spLocks noChangeArrowheads="1"/>
          </p:cNvSpPr>
          <p:nvPr/>
        </p:nvSpPr>
        <p:spPr bwMode="auto">
          <a:xfrm>
            <a:off x="3436938" y="7081838"/>
            <a:ext cx="3184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000"/>
          </a:p>
        </p:txBody>
      </p:sp>
      <p:sp>
        <p:nvSpPr>
          <p:cNvPr id="4102" name="Rectangle 6"/>
          <p:cNvSpPr>
            <a:spLocks noChangeArrowheads="1"/>
          </p:cNvSpPr>
          <p:nvPr/>
        </p:nvSpPr>
        <p:spPr bwMode="auto">
          <a:xfrm>
            <a:off x="754063" y="7081838"/>
            <a:ext cx="2095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000"/>
          </a:p>
        </p:txBody>
      </p:sp>
      <p:sp>
        <p:nvSpPr>
          <p:cNvPr id="4" name="Rounded Rectangle 3"/>
          <p:cNvSpPr/>
          <p:nvPr/>
        </p:nvSpPr>
        <p:spPr bwMode="auto">
          <a:xfrm>
            <a:off x="335280" y="345440"/>
            <a:ext cx="9387840" cy="6736080"/>
          </a:xfrm>
          <a:prstGeom prst="roundRect">
            <a:avLst>
              <a:gd name="adj" fmla="val 12771"/>
            </a:avLst>
          </a:prstGeom>
          <a:gradFill>
            <a:gsLst>
              <a:gs pos="68000">
                <a:srgbClr val="FFFF00"/>
              </a:gs>
              <a:gs pos="100000">
                <a:schemeClr val="lt2">
                  <a:shade val="30000"/>
                  <a:satMod val="200000"/>
                </a:schemeClr>
              </a:gs>
            </a:gsLst>
          </a:gradFill>
          <a:ln w="9525" cap="flat" cmpd="sng" algn="ctr">
            <a:no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lIns="101882" tIns="50941" rIns="101882" bIns="50941"/>
          <a:lstStyle/>
          <a:p>
            <a:pPr algn="ctr">
              <a:spcBef>
                <a:spcPct val="30000"/>
              </a:spcBef>
              <a:buClr>
                <a:schemeClr val="tx1"/>
              </a:buClr>
              <a:buSzPct val="150000"/>
              <a:defRPr/>
            </a:pPr>
            <a:r>
              <a:rPr lang="en-US" sz="3100" i="0" dirty="0">
                <a:solidFill>
                  <a:srgbClr val="002060"/>
                </a:solidFill>
                <a:effectLst>
                  <a:outerShdw blurRad="38100" dist="38100" dir="2700000" algn="tl">
                    <a:srgbClr val="000000">
                      <a:alpha val="43137"/>
                    </a:srgbClr>
                  </a:outerShdw>
                </a:effectLst>
              </a:rPr>
              <a:t>The First Rule To Live By:  </a:t>
            </a:r>
          </a:p>
          <a:p>
            <a:pPr algn="ctr">
              <a:spcBef>
                <a:spcPct val="30000"/>
              </a:spcBef>
              <a:buClr>
                <a:schemeClr val="tx1"/>
              </a:buClr>
              <a:buSzPct val="150000"/>
              <a:defRPr/>
            </a:pPr>
            <a:r>
              <a:rPr lang="en-US" sz="3100" i="0" dirty="0">
                <a:solidFill>
                  <a:srgbClr val="000066"/>
                </a:solidFill>
                <a:effectLst>
                  <a:outerShdw blurRad="38100" dist="38100" dir="2700000" algn="tl">
                    <a:srgbClr val="000000">
                      <a:alpha val="43137"/>
                    </a:srgbClr>
                  </a:outerShdw>
                </a:effectLst>
              </a:rPr>
              <a:t>Never Second Guess Electrical Hazards!  If you are ever in doubt about a course of action,</a:t>
            </a:r>
            <a:endParaRPr lang="en-US" i="0" dirty="0">
              <a:solidFill>
                <a:srgbClr val="000066"/>
              </a:solidFill>
              <a:effectLst>
                <a:outerShdw blurRad="38100" dist="38100" dir="2700000" algn="tl">
                  <a:srgbClr val="000000">
                    <a:alpha val="43137"/>
                  </a:srgbClr>
                </a:outerShdw>
              </a:effectLst>
            </a:endParaRPr>
          </a:p>
          <a:p>
            <a:pPr algn="ctr">
              <a:spcBef>
                <a:spcPct val="20000"/>
              </a:spcBef>
              <a:buClr>
                <a:schemeClr val="tx1"/>
              </a:buClr>
              <a:buSzPct val="150000"/>
              <a:defRPr/>
            </a:pPr>
            <a:r>
              <a:rPr lang="en-US" sz="15400" i="0" dirty="0">
                <a:solidFill>
                  <a:srgbClr val="009900"/>
                </a:solidFill>
                <a:effectLst>
                  <a:outerShdw blurRad="38100" dist="38100" dir="2700000" algn="tl">
                    <a:srgbClr val="000000">
                      <a:alpha val="43137"/>
                    </a:srgbClr>
                  </a:outerShdw>
                </a:effectLst>
                <a:latin typeface="Cooper Black" pitchFamily="18" charset="0"/>
              </a:rPr>
              <a:t>STOP!</a:t>
            </a:r>
          </a:p>
          <a:p>
            <a:pPr algn="ctr">
              <a:spcBef>
                <a:spcPct val="50000"/>
              </a:spcBef>
              <a:buClr>
                <a:schemeClr val="tx1"/>
              </a:buClr>
              <a:buSzPct val="150000"/>
              <a:defRPr/>
            </a:pPr>
            <a:r>
              <a:rPr lang="en-US" sz="3600" i="0" dirty="0">
                <a:solidFill>
                  <a:srgbClr val="000066"/>
                </a:solidFill>
                <a:effectLst>
                  <a:outerShdw blurRad="38100" dist="38100" dir="2700000" algn="tl">
                    <a:srgbClr val="000000">
                      <a:alpha val="43137"/>
                    </a:srgbClr>
                  </a:outerShdw>
                </a:effectLst>
              </a:rPr>
              <a:t>Consult a Supervisor, Safety Person and/or Journeyman</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Bonding </a:t>
            </a:r>
            <a:br>
              <a:rPr lang="en-US" altLang="en-US"/>
            </a:br>
            <a:r>
              <a:rPr lang="en-US" altLang="en-US"/>
              <a:t>Non-Insulated Aerial Lift</a:t>
            </a:r>
          </a:p>
        </p:txBody>
      </p:sp>
      <p:pic>
        <p:nvPicPr>
          <p:cNvPr id="141315" name="Picture 10" descr="103-0377_IM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16000" y="2041525"/>
            <a:ext cx="8121650" cy="4975225"/>
          </a:xfrm>
          <a:effectLst>
            <a:softEdge rad="112500"/>
          </a:effectLst>
        </p:spPr>
      </p:pic>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9913" y="355600"/>
            <a:ext cx="9010650" cy="6700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a:spLocks noChangeArrowheads="1"/>
          </p:cNvSpPr>
          <p:nvPr/>
        </p:nvSpPr>
        <p:spPr bwMode="auto">
          <a:xfrm>
            <a:off x="2716213" y="5076825"/>
            <a:ext cx="3194050" cy="1433513"/>
          </a:xfrm>
          <a:prstGeom prst="roundRect">
            <a:avLst>
              <a:gd name="adj" fmla="val 16667"/>
            </a:avLst>
          </a:prstGeom>
          <a:noFill/>
          <a:ln w="254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nchor="ctr"/>
          <a:lstStyle>
            <a:lvl1pPr marL="1273175" indent="-254000"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81"/>
          <p:cNvSpPr>
            <a:spLocks noChangeShapeType="1"/>
          </p:cNvSpPr>
          <p:nvPr/>
        </p:nvSpPr>
        <p:spPr bwMode="auto">
          <a:xfrm flipH="1">
            <a:off x="3513138" y="3222625"/>
            <a:ext cx="85725" cy="2657475"/>
          </a:xfrm>
          <a:prstGeom prst="line">
            <a:avLst/>
          </a:prstGeom>
          <a:noFill/>
          <a:ln w="317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3" name="Line 79"/>
          <p:cNvSpPr>
            <a:spLocks noChangeShapeType="1"/>
          </p:cNvSpPr>
          <p:nvPr/>
        </p:nvSpPr>
        <p:spPr bwMode="auto">
          <a:xfrm rot="-1221509">
            <a:off x="3322638" y="3152775"/>
            <a:ext cx="5440362" cy="4906963"/>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4" name="Line 4"/>
          <p:cNvSpPr>
            <a:spLocks noChangeShapeType="1"/>
          </p:cNvSpPr>
          <p:nvPr/>
        </p:nvSpPr>
        <p:spPr bwMode="auto">
          <a:xfrm>
            <a:off x="7678738" y="2105025"/>
            <a:ext cx="0" cy="5151438"/>
          </a:xfrm>
          <a:prstGeom prst="line">
            <a:avLst/>
          </a:prstGeom>
          <a:noFill/>
          <a:ln w="187325">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5" name="Line 26"/>
          <p:cNvSpPr>
            <a:spLocks noChangeShapeType="1"/>
          </p:cNvSpPr>
          <p:nvPr/>
        </p:nvSpPr>
        <p:spPr bwMode="auto">
          <a:xfrm rot="-1221509">
            <a:off x="2936875" y="1608138"/>
            <a:ext cx="5440363" cy="4906962"/>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726" name="Picture 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6738" y="3840163"/>
            <a:ext cx="13049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30727" name="Line 5"/>
          <p:cNvSpPr>
            <a:spLocks noChangeShapeType="1"/>
          </p:cNvSpPr>
          <p:nvPr/>
        </p:nvSpPr>
        <p:spPr bwMode="auto">
          <a:xfrm>
            <a:off x="5748338" y="3106738"/>
            <a:ext cx="3468687" cy="0"/>
          </a:xfrm>
          <a:prstGeom prst="line">
            <a:avLst/>
          </a:prstGeom>
          <a:noFill/>
          <a:ln w="1016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8" name="AutoShape 39"/>
          <p:cNvSpPr>
            <a:spLocks noChangeArrowheads="1"/>
          </p:cNvSpPr>
          <p:nvPr/>
        </p:nvSpPr>
        <p:spPr bwMode="auto">
          <a:xfrm rot="25092">
            <a:off x="598488" y="4638675"/>
            <a:ext cx="3924300" cy="269875"/>
          </a:xfrm>
          <a:prstGeom prst="flowChartTerminator">
            <a:avLst/>
          </a:prstGeom>
          <a:solidFill>
            <a:schemeClr val="bg1"/>
          </a:solidFill>
          <a:ln w="31750">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0729" name="AutoShape 40"/>
          <p:cNvSpPr>
            <a:spLocks noChangeArrowheads="1"/>
          </p:cNvSpPr>
          <p:nvPr/>
        </p:nvSpPr>
        <p:spPr bwMode="auto">
          <a:xfrm rot="2662821">
            <a:off x="220663" y="5565775"/>
            <a:ext cx="3021012" cy="334963"/>
          </a:xfrm>
          <a:prstGeom prst="flowChartTerminator">
            <a:avLst/>
          </a:prstGeom>
          <a:solidFill>
            <a:schemeClr val="bg1"/>
          </a:solidFill>
          <a:ln w="31750">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0730" name="Rectangle 43"/>
          <p:cNvSpPr>
            <a:spLocks noChangeArrowheads="1"/>
          </p:cNvSpPr>
          <p:nvPr/>
        </p:nvSpPr>
        <p:spPr bwMode="auto">
          <a:xfrm>
            <a:off x="4454525" y="4456113"/>
            <a:ext cx="536575" cy="796925"/>
          </a:xfrm>
          <a:prstGeom prst="rect">
            <a:avLst/>
          </a:prstGeom>
          <a:solidFill>
            <a:schemeClr val="bg1"/>
          </a:solidFill>
          <a:ln w="31750">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0731" name="Rectangle 45"/>
          <p:cNvSpPr>
            <a:spLocks noChangeArrowheads="1"/>
          </p:cNvSpPr>
          <p:nvPr/>
        </p:nvSpPr>
        <p:spPr bwMode="auto">
          <a:xfrm>
            <a:off x="4586288" y="4543425"/>
            <a:ext cx="290512" cy="360363"/>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0732" name="Line 48"/>
          <p:cNvSpPr>
            <a:spLocks noChangeShapeType="1"/>
          </p:cNvSpPr>
          <p:nvPr/>
        </p:nvSpPr>
        <p:spPr bwMode="auto">
          <a:xfrm flipV="1">
            <a:off x="5907088" y="2235200"/>
            <a:ext cx="1785937" cy="871538"/>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3" name="Rectangle 54"/>
          <p:cNvSpPr>
            <a:spLocks noChangeArrowheads="1"/>
          </p:cNvSpPr>
          <p:nvPr/>
        </p:nvSpPr>
        <p:spPr bwMode="auto">
          <a:xfrm>
            <a:off x="1538288" y="6734175"/>
            <a:ext cx="2336800" cy="246063"/>
          </a:xfrm>
          <a:prstGeom prst="rect">
            <a:avLst/>
          </a:prstGeom>
          <a:solidFill>
            <a:srgbClr val="FFFFFF"/>
          </a:solidFill>
          <a:ln w="31750">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0734" name="Rectangle 57"/>
          <p:cNvSpPr>
            <a:spLocks noGrp="1" noChangeArrowheads="1"/>
          </p:cNvSpPr>
          <p:nvPr>
            <p:ph type="title"/>
          </p:nvPr>
        </p:nvSpPr>
        <p:spPr/>
        <p:txBody>
          <a:bodyPr/>
          <a:lstStyle/>
          <a:p>
            <a:pPr eaLnBrk="1" hangingPunct="1"/>
            <a:r>
              <a:rPr lang="en-US" altLang="en-US"/>
              <a:t>Insulated Aerial Lift</a:t>
            </a:r>
          </a:p>
        </p:txBody>
      </p:sp>
      <p:sp>
        <p:nvSpPr>
          <p:cNvPr id="481344" name="AutoShape 64"/>
          <p:cNvSpPr>
            <a:spLocks noChangeArrowheads="1"/>
          </p:cNvSpPr>
          <p:nvPr/>
        </p:nvSpPr>
        <p:spPr bwMode="auto">
          <a:xfrm rot="-6191118">
            <a:off x="5039519" y="3072607"/>
            <a:ext cx="466725" cy="909637"/>
          </a:xfrm>
          <a:prstGeom prst="lightningBolt">
            <a:avLst/>
          </a:prstGeom>
          <a:solidFill>
            <a:srgbClr val="FFFF00"/>
          </a:solidFill>
          <a:ln w="19050">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481345" name="AutoShape 65"/>
          <p:cNvSpPr>
            <a:spLocks noChangeArrowheads="1"/>
          </p:cNvSpPr>
          <p:nvPr/>
        </p:nvSpPr>
        <p:spPr bwMode="auto">
          <a:xfrm rot="-3659631">
            <a:off x="6540500" y="3540125"/>
            <a:ext cx="581025" cy="1343025"/>
          </a:xfrm>
          <a:prstGeom prst="lightningBolt">
            <a:avLst/>
          </a:prstGeom>
          <a:solidFill>
            <a:srgbClr val="FFFF00"/>
          </a:solidFill>
          <a:ln w="19050">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481346" name="Line 66"/>
          <p:cNvSpPr>
            <a:spLocks noChangeShapeType="1"/>
          </p:cNvSpPr>
          <p:nvPr/>
        </p:nvSpPr>
        <p:spPr bwMode="auto">
          <a:xfrm>
            <a:off x="7519988" y="4673600"/>
            <a:ext cx="404812" cy="0"/>
          </a:xfrm>
          <a:prstGeom prst="line">
            <a:avLst/>
          </a:prstGeom>
          <a:noFill/>
          <a:ln w="6350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47" name="Arc 67"/>
          <p:cNvSpPr>
            <a:spLocks/>
          </p:cNvSpPr>
          <p:nvPr/>
        </p:nvSpPr>
        <p:spPr bwMode="auto">
          <a:xfrm rot="8319313">
            <a:off x="6278563" y="3824288"/>
            <a:ext cx="914400" cy="1333500"/>
          </a:xfrm>
          <a:custGeom>
            <a:avLst/>
            <a:gdLst>
              <a:gd name="T0" fmla="*/ 0 w 21600"/>
              <a:gd name="T1" fmla="*/ 0 h 31426"/>
              <a:gd name="T2" fmla="*/ 2147483647 w 21600"/>
              <a:gd name="T3" fmla="*/ 2147483647 h 31426"/>
              <a:gd name="T4" fmla="*/ 0 w 21600"/>
              <a:gd name="T5" fmla="*/ 2147483647 h 31426"/>
              <a:gd name="T6" fmla="*/ 0 60000 65536"/>
              <a:gd name="T7" fmla="*/ 0 60000 65536"/>
              <a:gd name="T8" fmla="*/ 0 60000 65536"/>
              <a:gd name="T9" fmla="*/ 0 w 21600"/>
              <a:gd name="T10" fmla="*/ 0 h 31426"/>
              <a:gd name="T11" fmla="*/ 21600 w 21600"/>
              <a:gd name="T12" fmla="*/ 31426 h 31426"/>
            </a:gdLst>
            <a:ahLst/>
            <a:cxnLst>
              <a:cxn ang="T6">
                <a:pos x="T0" y="T1"/>
              </a:cxn>
              <a:cxn ang="T7">
                <a:pos x="T2" y="T3"/>
              </a:cxn>
              <a:cxn ang="T8">
                <a:pos x="T4" y="T5"/>
              </a:cxn>
            </a:cxnLst>
            <a:rect l="T9" t="T10" r="T11" b="T12"/>
            <a:pathLst>
              <a:path w="21600" h="31426" fill="none" extrusionOk="0">
                <a:moveTo>
                  <a:pt x="-1" y="0"/>
                </a:moveTo>
                <a:cubicBezTo>
                  <a:pt x="11929" y="0"/>
                  <a:pt x="21600" y="9670"/>
                  <a:pt x="21600" y="21600"/>
                </a:cubicBezTo>
                <a:cubicBezTo>
                  <a:pt x="21600" y="25016"/>
                  <a:pt x="20789" y="28383"/>
                  <a:pt x="19235" y="31426"/>
                </a:cubicBezTo>
              </a:path>
              <a:path w="21600" h="31426" stroke="0" extrusionOk="0">
                <a:moveTo>
                  <a:pt x="-1" y="0"/>
                </a:moveTo>
                <a:cubicBezTo>
                  <a:pt x="11929" y="0"/>
                  <a:pt x="21600" y="9670"/>
                  <a:pt x="21600" y="21600"/>
                </a:cubicBezTo>
                <a:cubicBezTo>
                  <a:pt x="21600" y="25016"/>
                  <a:pt x="20789" y="28383"/>
                  <a:pt x="19235" y="31426"/>
                </a:cubicBezTo>
                <a:lnTo>
                  <a:pt x="0" y="21600"/>
                </a:lnTo>
                <a:lnTo>
                  <a:pt x="-1" y="0"/>
                </a:lnTo>
                <a:close/>
              </a:path>
            </a:pathLst>
          </a:custGeom>
          <a:noFill/>
          <a:ln w="31750">
            <a:solidFill>
              <a:schemeClr val="tx1"/>
            </a:solidFill>
            <a:round/>
            <a:headEn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39" name="Line 68"/>
          <p:cNvSpPr>
            <a:spLocks noChangeShapeType="1"/>
          </p:cNvSpPr>
          <p:nvPr/>
        </p:nvSpPr>
        <p:spPr bwMode="auto">
          <a:xfrm rot="-1221509">
            <a:off x="6791325" y="1284288"/>
            <a:ext cx="2617788" cy="2327275"/>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Arc 69"/>
          <p:cNvSpPr>
            <a:spLocks/>
          </p:cNvSpPr>
          <p:nvPr/>
        </p:nvSpPr>
        <p:spPr bwMode="auto">
          <a:xfrm rot="5526771">
            <a:off x="4276726" y="1127125"/>
            <a:ext cx="1555750" cy="2860675"/>
          </a:xfrm>
          <a:custGeom>
            <a:avLst/>
            <a:gdLst>
              <a:gd name="T0" fmla="*/ 0 w 21910"/>
              <a:gd name="T1" fmla="*/ 2147483647 h 27761"/>
              <a:gd name="T2" fmla="*/ 2147483647 w 21910"/>
              <a:gd name="T3" fmla="*/ 2147483647 h 27761"/>
              <a:gd name="T4" fmla="*/ 2147483647 w 21910"/>
              <a:gd name="T5" fmla="*/ 2147483647 h 27761"/>
              <a:gd name="T6" fmla="*/ 0 60000 65536"/>
              <a:gd name="T7" fmla="*/ 0 60000 65536"/>
              <a:gd name="T8" fmla="*/ 0 60000 65536"/>
              <a:gd name="T9" fmla="*/ 0 w 21910"/>
              <a:gd name="T10" fmla="*/ 0 h 27761"/>
              <a:gd name="T11" fmla="*/ 21910 w 21910"/>
              <a:gd name="T12" fmla="*/ 27761 h 27761"/>
            </a:gdLst>
            <a:ahLst/>
            <a:cxnLst>
              <a:cxn ang="T6">
                <a:pos x="T0" y="T1"/>
              </a:cxn>
              <a:cxn ang="T7">
                <a:pos x="T2" y="T3"/>
              </a:cxn>
              <a:cxn ang="T8">
                <a:pos x="T4" y="T5"/>
              </a:cxn>
            </a:cxnLst>
            <a:rect l="T9" t="T10" r="T11" b="T12"/>
            <a:pathLst>
              <a:path w="21910" h="27761" fill="none" extrusionOk="0">
                <a:moveTo>
                  <a:pt x="0" y="2"/>
                </a:moveTo>
                <a:cubicBezTo>
                  <a:pt x="103" y="0"/>
                  <a:pt x="206" y="-1"/>
                  <a:pt x="310" y="0"/>
                </a:cubicBezTo>
                <a:cubicBezTo>
                  <a:pt x="12239" y="0"/>
                  <a:pt x="21910" y="9670"/>
                  <a:pt x="21910" y="21600"/>
                </a:cubicBezTo>
                <a:cubicBezTo>
                  <a:pt x="21910" y="23686"/>
                  <a:pt x="21607" y="25761"/>
                  <a:pt x="21012" y="27760"/>
                </a:cubicBezTo>
              </a:path>
              <a:path w="21910" h="27761" stroke="0" extrusionOk="0">
                <a:moveTo>
                  <a:pt x="0" y="2"/>
                </a:moveTo>
                <a:cubicBezTo>
                  <a:pt x="103" y="0"/>
                  <a:pt x="206" y="-1"/>
                  <a:pt x="310" y="0"/>
                </a:cubicBezTo>
                <a:cubicBezTo>
                  <a:pt x="12239" y="0"/>
                  <a:pt x="21910" y="9670"/>
                  <a:pt x="21910" y="21600"/>
                </a:cubicBezTo>
                <a:cubicBezTo>
                  <a:pt x="21910" y="23686"/>
                  <a:pt x="21607" y="25761"/>
                  <a:pt x="21012" y="27760"/>
                </a:cubicBezTo>
                <a:lnTo>
                  <a:pt x="310" y="21600"/>
                </a:lnTo>
                <a:lnTo>
                  <a:pt x="0" y="2"/>
                </a:lnTo>
                <a:close/>
              </a:path>
            </a:pathLst>
          </a:custGeom>
          <a:noFill/>
          <a:ln w="317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0741" name="Picture 72" descr="ISI-TW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56275" y="3089275"/>
            <a:ext cx="3429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Line 73"/>
          <p:cNvSpPr>
            <a:spLocks noChangeShapeType="1"/>
          </p:cNvSpPr>
          <p:nvPr/>
        </p:nvSpPr>
        <p:spPr bwMode="auto">
          <a:xfrm>
            <a:off x="5697538" y="5857875"/>
            <a:ext cx="3700462" cy="0"/>
          </a:xfrm>
          <a:prstGeom prst="line">
            <a:avLst/>
          </a:prstGeom>
          <a:noFill/>
          <a:ln w="1016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3" name="Line 74"/>
          <p:cNvSpPr>
            <a:spLocks noChangeShapeType="1"/>
          </p:cNvSpPr>
          <p:nvPr/>
        </p:nvSpPr>
        <p:spPr bwMode="auto">
          <a:xfrm flipV="1">
            <a:off x="5870575" y="4972050"/>
            <a:ext cx="1857375" cy="871538"/>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4" name="Line 75"/>
          <p:cNvSpPr>
            <a:spLocks noChangeShapeType="1"/>
          </p:cNvSpPr>
          <p:nvPr/>
        </p:nvSpPr>
        <p:spPr bwMode="auto">
          <a:xfrm flipH="1" flipV="1">
            <a:off x="7677150" y="4994275"/>
            <a:ext cx="1597025" cy="855663"/>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0745" name="Picture 76" descr="ISI-TW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4050" y="5854700"/>
            <a:ext cx="3429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77" descr="ISI-TW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9538" y="5826125"/>
            <a:ext cx="3429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Line 78"/>
          <p:cNvSpPr>
            <a:spLocks noChangeShapeType="1"/>
          </p:cNvSpPr>
          <p:nvPr/>
        </p:nvSpPr>
        <p:spPr bwMode="auto">
          <a:xfrm rot="-1221509">
            <a:off x="2589213" y="4325938"/>
            <a:ext cx="4738687" cy="4259262"/>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8" name="Arc 80"/>
          <p:cNvSpPr>
            <a:spLocks/>
          </p:cNvSpPr>
          <p:nvPr/>
        </p:nvSpPr>
        <p:spPr bwMode="auto">
          <a:xfrm rot="5526771">
            <a:off x="3919537" y="4067176"/>
            <a:ext cx="1533525" cy="2311400"/>
          </a:xfrm>
          <a:custGeom>
            <a:avLst/>
            <a:gdLst>
              <a:gd name="T0" fmla="*/ 2147483647 w 21600"/>
              <a:gd name="T1" fmla="*/ 0 h 22434"/>
              <a:gd name="T2" fmla="*/ 2147483647 w 21600"/>
              <a:gd name="T3" fmla="*/ 2147483647 h 22434"/>
              <a:gd name="T4" fmla="*/ 0 w 21600"/>
              <a:gd name="T5" fmla="*/ 2147483647 h 22434"/>
              <a:gd name="T6" fmla="*/ 0 60000 65536"/>
              <a:gd name="T7" fmla="*/ 0 60000 65536"/>
              <a:gd name="T8" fmla="*/ 0 60000 65536"/>
              <a:gd name="T9" fmla="*/ 0 w 21600"/>
              <a:gd name="T10" fmla="*/ 0 h 22434"/>
              <a:gd name="T11" fmla="*/ 21600 w 21600"/>
              <a:gd name="T12" fmla="*/ 22434 h 22434"/>
            </a:gdLst>
            <a:ahLst/>
            <a:cxnLst>
              <a:cxn ang="T6">
                <a:pos x="T0" y="T1"/>
              </a:cxn>
              <a:cxn ang="T7">
                <a:pos x="T2" y="T3"/>
              </a:cxn>
              <a:cxn ang="T8">
                <a:pos x="T4" y="T5"/>
              </a:cxn>
            </a:cxnLst>
            <a:rect l="T9" t="T10" r="T11" b="T12"/>
            <a:pathLst>
              <a:path w="21600" h="22434" fill="none" extrusionOk="0">
                <a:moveTo>
                  <a:pt x="14203" y="0"/>
                </a:moveTo>
                <a:cubicBezTo>
                  <a:pt x="18903" y="4101"/>
                  <a:pt x="21600" y="10035"/>
                  <a:pt x="21600" y="16273"/>
                </a:cubicBezTo>
                <a:cubicBezTo>
                  <a:pt x="21600" y="18359"/>
                  <a:pt x="21297" y="20434"/>
                  <a:pt x="20702" y="22433"/>
                </a:cubicBezTo>
              </a:path>
              <a:path w="21600" h="22434" stroke="0" extrusionOk="0">
                <a:moveTo>
                  <a:pt x="14203" y="0"/>
                </a:moveTo>
                <a:cubicBezTo>
                  <a:pt x="18903" y="4101"/>
                  <a:pt x="21600" y="10035"/>
                  <a:pt x="21600" y="16273"/>
                </a:cubicBezTo>
                <a:cubicBezTo>
                  <a:pt x="21600" y="18359"/>
                  <a:pt x="21297" y="20434"/>
                  <a:pt x="20702" y="22433"/>
                </a:cubicBezTo>
                <a:lnTo>
                  <a:pt x="0" y="16273"/>
                </a:lnTo>
                <a:lnTo>
                  <a:pt x="14203" y="0"/>
                </a:lnTo>
                <a:close/>
              </a:path>
            </a:pathLst>
          </a:custGeom>
          <a:noFill/>
          <a:ln w="317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62" name="Oval 82"/>
          <p:cNvSpPr>
            <a:spLocks noChangeArrowheads="1"/>
          </p:cNvSpPr>
          <p:nvPr/>
        </p:nvSpPr>
        <p:spPr bwMode="auto">
          <a:xfrm rot="-5400000">
            <a:off x="3979069" y="2993232"/>
            <a:ext cx="1487487" cy="2609850"/>
          </a:xfrm>
          <a:prstGeom prst="ellipse">
            <a:avLst/>
          </a:prstGeom>
          <a:solidFill>
            <a:srgbClr val="008000">
              <a:alpha val="25098"/>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cxnSp>
        <p:nvCxnSpPr>
          <p:cNvPr id="30750" name="Straight Connector 2"/>
          <p:cNvCxnSpPr>
            <a:cxnSpLocks noChangeShapeType="1"/>
          </p:cNvCxnSpPr>
          <p:nvPr/>
        </p:nvCxnSpPr>
        <p:spPr bwMode="auto">
          <a:xfrm flipV="1">
            <a:off x="4686300" y="3857625"/>
            <a:ext cx="271463" cy="11271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0" name="Chord 9"/>
          <p:cNvSpPr/>
          <p:nvPr/>
        </p:nvSpPr>
        <p:spPr bwMode="auto">
          <a:xfrm rot="3875675">
            <a:off x="4752181" y="3820319"/>
            <a:ext cx="169863" cy="187325"/>
          </a:xfrm>
          <a:prstGeom prst="chord">
            <a:avLst>
              <a:gd name="adj1" fmla="val 6137753"/>
              <a:gd name="adj2" fmla="val 16110663"/>
            </a:avLst>
          </a:prstGeom>
          <a:solidFill>
            <a:srgbClr val="FFFF00"/>
          </a:solidFill>
          <a:ln w="12700" cap="flat" cmpd="sng" algn="ctr">
            <a:solidFill>
              <a:schemeClr val="tx1"/>
            </a:solidFill>
            <a:prstDash val="solid"/>
            <a:round/>
            <a:headEnd type="none" w="med" len="med"/>
            <a:tailEnd type="none" w="med" len="med"/>
          </a:ln>
          <a:effectLst/>
        </p:spPr>
        <p:txBody>
          <a:bodyPr anchor="ctr"/>
          <a:lstStyle/>
          <a:p>
            <a:pPr marL="1273175" indent="-254000" algn="ctr" defTabSz="1019175">
              <a:spcBef>
                <a:spcPct val="20000"/>
              </a:spcBef>
              <a:buClr>
                <a:schemeClr val="tx1"/>
              </a:buClr>
              <a:buSzPct val="150000"/>
              <a:defRPr/>
            </a:pPr>
            <a:endParaRPr lang="en-US" dirty="0">
              <a:latin typeface="Arial" charset="0"/>
              <a:cs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500">
                                          <p:stCondLst>
                                            <p:cond delay="0"/>
                                          </p:stCondLst>
                                        </p:cTn>
                                        <p:tgtEl>
                                          <p:spTgt spid="48134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481344"/>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par>
                          <p:cTn id="7" fill="hold" nodeType="afterGroup">
                            <p:stCondLst>
                              <p:cond delay="500"/>
                            </p:stCondLst>
                            <p:childTnLst>
                              <p:par>
                                <p:cTn id="8" presetID="11" presetClass="entr" presetSubtype="0" fill="hold" grpId="0" nodeType="afterEffect">
                                  <p:stCondLst>
                                    <p:cond delay="0"/>
                                  </p:stCondLst>
                                  <p:childTnLst>
                                    <p:set>
                                      <p:cBhvr>
                                        <p:cTn id="9" dur="500">
                                          <p:stCondLst>
                                            <p:cond delay="0"/>
                                          </p:stCondLst>
                                        </p:cTn>
                                        <p:tgtEl>
                                          <p:spTgt spid="481345"/>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481345"/>
                                        </p:tgtEl>
                                        <p:attrNameLst>
                                          <p:attrName>style.visibility</p:attrName>
                                        </p:attrNameLst>
                                      </p:cBhvr>
                                      <p:to>
                                        <p:strVal val="hidden"/>
                                      </p:to>
                                    </p:set>
                                    <p:audio>
                                      <p:cMediaNode>
                                        <p:cTn display="0" masterRel="sameClick">
                                          <p:stCondLst>
                                            <p:cond evt="begin" delay="0">
                                              <p:tn val="8"/>
                                            </p:cond>
                                          </p:stCondLst>
                                          <p:endCondLst>
                                            <p:cond evt="onStopAudio" delay="0">
                                              <p:tgtEl>
                                                <p:sldTgt/>
                                              </p:tgtEl>
                                            </p:cond>
                                          </p:endCondLst>
                                        </p:cTn>
                                        <p:tgtEl>
                                          <p:sndTgt r:embed="rId3" name="voltage.wav"/>
                                        </p:tgtEl>
                                      </p:cMediaNode>
                                    </p:audio>
                                  </p:sub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81362"/>
                                        </p:tgtEl>
                                        <p:attrNameLst>
                                          <p:attrName>style.visibility</p:attrName>
                                        </p:attrNameLst>
                                      </p:cBhvr>
                                      <p:to>
                                        <p:strVal val="visible"/>
                                      </p:to>
                                    </p:set>
                                    <p:animEffect transition="in" filter="dissolve">
                                      <p:cBhvr>
                                        <p:cTn id="13" dur="500"/>
                                        <p:tgtEl>
                                          <p:spTgt spid="481362"/>
                                        </p:tgtEl>
                                      </p:cBhvr>
                                    </p:animEffect>
                                  </p:childTnLst>
                                  <p:subTnLst>
                                    <p:set>
                                      <p:cBhvr override="childStyle">
                                        <p:cTn dur="1" fill="hold" display="0" masterRel="nextClick" afterEffect="1"/>
                                        <p:tgtEl>
                                          <p:spTgt spid="481362"/>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81346"/>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481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4" grpId="0" animBg="1"/>
      <p:bldP spid="481345" grpId="0" animBg="1"/>
      <p:bldP spid="481346" grpId="0" animBg="1"/>
      <p:bldP spid="481347" grpId="0" animBg="1"/>
      <p:bldP spid="48136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4"/>
          <p:cNvSpPr>
            <a:spLocks noGrp="1" noChangeArrowheads="1"/>
          </p:cNvSpPr>
          <p:nvPr>
            <p:ph type="title"/>
          </p:nvPr>
        </p:nvSpPr>
        <p:spPr/>
        <p:txBody>
          <a:bodyPr/>
          <a:lstStyle/>
          <a:p>
            <a:pPr eaLnBrk="1" hangingPunct="1"/>
            <a:r>
              <a:rPr lang="en-US" altLang="en-US"/>
              <a:t>Parallel Ground Sets</a:t>
            </a:r>
          </a:p>
        </p:txBody>
      </p:sp>
      <p:sp>
        <p:nvSpPr>
          <p:cNvPr id="31747" name="Rectangle 56"/>
          <p:cNvSpPr>
            <a:spLocks noGrp="1" noChangeArrowheads="1"/>
          </p:cNvSpPr>
          <p:nvPr>
            <p:ph type="body" sz="half" idx="1"/>
          </p:nvPr>
        </p:nvSpPr>
        <p:spPr>
          <a:xfrm>
            <a:off x="838200" y="2159000"/>
            <a:ext cx="3400425" cy="4576763"/>
          </a:xfrm>
        </p:spPr>
        <p:txBody>
          <a:bodyPr/>
          <a:lstStyle/>
          <a:p>
            <a:pPr eaLnBrk="1" hangingPunct="1"/>
            <a:r>
              <a:rPr lang="en-US" altLang="en-US" sz="3000"/>
              <a:t>Determine the current carrying capacity of a single ground</a:t>
            </a:r>
          </a:p>
          <a:p>
            <a:pPr eaLnBrk="1" hangingPunct="1"/>
            <a:r>
              <a:rPr lang="en-US" altLang="en-US" sz="3000"/>
              <a:t>Multiply by 2</a:t>
            </a:r>
          </a:p>
          <a:p>
            <a:pPr lvl="1" eaLnBrk="1" hangingPunct="1"/>
            <a:r>
              <a:rPr lang="en-US" altLang="en-US" sz="2500"/>
              <a:t>Reduce by 10% if restrained</a:t>
            </a:r>
          </a:p>
          <a:p>
            <a:pPr lvl="1" eaLnBrk="1" hangingPunct="1"/>
            <a:r>
              <a:rPr lang="en-US" altLang="en-US" sz="2500"/>
              <a:t>Reduce by 20% if unrestrained</a:t>
            </a:r>
          </a:p>
        </p:txBody>
      </p:sp>
      <p:sp>
        <p:nvSpPr>
          <p:cNvPr id="31748" name="Line 60"/>
          <p:cNvSpPr>
            <a:spLocks noChangeShapeType="1"/>
          </p:cNvSpPr>
          <p:nvPr/>
        </p:nvSpPr>
        <p:spPr bwMode="auto">
          <a:xfrm rot="-1221509">
            <a:off x="5216525" y="3321050"/>
            <a:ext cx="3540125" cy="3678238"/>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9" name="Line 61"/>
          <p:cNvSpPr>
            <a:spLocks noChangeShapeType="1"/>
          </p:cNvSpPr>
          <p:nvPr/>
        </p:nvSpPr>
        <p:spPr bwMode="auto">
          <a:xfrm flipH="1">
            <a:off x="8035925" y="2535238"/>
            <a:ext cx="15875" cy="4443412"/>
          </a:xfrm>
          <a:prstGeom prst="line">
            <a:avLst/>
          </a:prstGeom>
          <a:noFill/>
          <a:ln w="187325">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0" name="Line 62"/>
          <p:cNvSpPr>
            <a:spLocks noChangeShapeType="1"/>
          </p:cNvSpPr>
          <p:nvPr/>
        </p:nvSpPr>
        <p:spPr bwMode="auto">
          <a:xfrm rot="-1221509">
            <a:off x="4965700" y="2163763"/>
            <a:ext cx="3540125" cy="3678237"/>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1" name="Line 63"/>
          <p:cNvSpPr>
            <a:spLocks noChangeShapeType="1"/>
          </p:cNvSpPr>
          <p:nvPr/>
        </p:nvSpPr>
        <p:spPr bwMode="auto">
          <a:xfrm>
            <a:off x="6794500" y="3286125"/>
            <a:ext cx="2257425" cy="0"/>
          </a:xfrm>
          <a:prstGeom prst="line">
            <a:avLst/>
          </a:prstGeom>
          <a:noFill/>
          <a:ln w="1016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2" name="Line 64"/>
          <p:cNvSpPr>
            <a:spLocks noChangeShapeType="1"/>
          </p:cNvSpPr>
          <p:nvPr/>
        </p:nvSpPr>
        <p:spPr bwMode="auto">
          <a:xfrm flipV="1">
            <a:off x="6897688" y="2633663"/>
            <a:ext cx="1162050" cy="652462"/>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3" name="Line 65"/>
          <p:cNvSpPr>
            <a:spLocks noChangeShapeType="1"/>
          </p:cNvSpPr>
          <p:nvPr/>
        </p:nvSpPr>
        <p:spPr bwMode="auto">
          <a:xfrm rot="-1221509">
            <a:off x="7056438" y="1655763"/>
            <a:ext cx="2073275" cy="2084387"/>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4" name="Arc 66"/>
          <p:cNvSpPr>
            <a:spLocks/>
          </p:cNvSpPr>
          <p:nvPr/>
        </p:nvSpPr>
        <p:spPr bwMode="auto">
          <a:xfrm rot="5526771">
            <a:off x="5599906" y="1870869"/>
            <a:ext cx="1165225" cy="1862138"/>
          </a:xfrm>
          <a:custGeom>
            <a:avLst/>
            <a:gdLst>
              <a:gd name="T0" fmla="*/ 0 w 21910"/>
              <a:gd name="T1" fmla="*/ 2147483647 h 27761"/>
              <a:gd name="T2" fmla="*/ 2147483647 w 21910"/>
              <a:gd name="T3" fmla="*/ 2147483647 h 27761"/>
              <a:gd name="T4" fmla="*/ 2147483647 w 21910"/>
              <a:gd name="T5" fmla="*/ 2147483647 h 27761"/>
              <a:gd name="T6" fmla="*/ 0 60000 65536"/>
              <a:gd name="T7" fmla="*/ 0 60000 65536"/>
              <a:gd name="T8" fmla="*/ 0 60000 65536"/>
              <a:gd name="T9" fmla="*/ 0 w 21910"/>
              <a:gd name="T10" fmla="*/ 0 h 27761"/>
              <a:gd name="T11" fmla="*/ 21910 w 21910"/>
              <a:gd name="T12" fmla="*/ 27761 h 27761"/>
            </a:gdLst>
            <a:ahLst/>
            <a:cxnLst>
              <a:cxn ang="T6">
                <a:pos x="T0" y="T1"/>
              </a:cxn>
              <a:cxn ang="T7">
                <a:pos x="T2" y="T3"/>
              </a:cxn>
              <a:cxn ang="T8">
                <a:pos x="T4" y="T5"/>
              </a:cxn>
            </a:cxnLst>
            <a:rect l="T9" t="T10" r="T11" b="T12"/>
            <a:pathLst>
              <a:path w="21910" h="27761" fill="none" extrusionOk="0">
                <a:moveTo>
                  <a:pt x="0" y="2"/>
                </a:moveTo>
                <a:cubicBezTo>
                  <a:pt x="103" y="0"/>
                  <a:pt x="206" y="-1"/>
                  <a:pt x="310" y="0"/>
                </a:cubicBezTo>
                <a:cubicBezTo>
                  <a:pt x="12239" y="0"/>
                  <a:pt x="21910" y="9670"/>
                  <a:pt x="21910" y="21600"/>
                </a:cubicBezTo>
                <a:cubicBezTo>
                  <a:pt x="21910" y="23686"/>
                  <a:pt x="21607" y="25761"/>
                  <a:pt x="21012" y="27760"/>
                </a:cubicBezTo>
              </a:path>
              <a:path w="21910" h="27761" stroke="0" extrusionOk="0">
                <a:moveTo>
                  <a:pt x="0" y="2"/>
                </a:moveTo>
                <a:cubicBezTo>
                  <a:pt x="103" y="0"/>
                  <a:pt x="206" y="-1"/>
                  <a:pt x="310" y="0"/>
                </a:cubicBezTo>
                <a:cubicBezTo>
                  <a:pt x="12239" y="0"/>
                  <a:pt x="21910" y="9670"/>
                  <a:pt x="21910" y="21600"/>
                </a:cubicBezTo>
                <a:cubicBezTo>
                  <a:pt x="21910" y="23686"/>
                  <a:pt x="21607" y="25761"/>
                  <a:pt x="21012" y="27760"/>
                </a:cubicBezTo>
                <a:lnTo>
                  <a:pt x="310" y="21600"/>
                </a:lnTo>
                <a:lnTo>
                  <a:pt x="0" y="2"/>
                </a:lnTo>
                <a:close/>
              </a:path>
            </a:pathLst>
          </a:custGeom>
          <a:noFill/>
          <a:ln w="317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1755" name="Picture 67" descr="ISI-TW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9263" y="3273425"/>
            <a:ext cx="22383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Line 68"/>
          <p:cNvSpPr>
            <a:spLocks noChangeShapeType="1"/>
          </p:cNvSpPr>
          <p:nvPr/>
        </p:nvSpPr>
        <p:spPr bwMode="auto">
          <a:xfrm>
            <a:off x="6761163" y="5348288"/>
            <a:ext cx="2408237" cy="0"/>
          </a:xfrm>
          <a:prstGeom prst="line">
            <a:avLst/>
          </a:prstGeom>
          <a:noFill/>
          <a:ln w="1016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7" name="Line 69"/>
          <p:cNvSpPr>
            <a:spLocks noChangeShapeType="1"/>
          </p:cNvSpPr>
          <p:nvPr/>
        </p:nvSpPr>
        <p:spPr bwMode="auto">
          <a:xfrm flipV="1">
            <a:off x="6873875" y="4684713"/>
            <a:ext cx="1209675" cy="654050"/>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8" name="Line 70"/>
          <p:cNvSpPr>
            <a:spLocks noChangeShapeType="1"/>
          </p:cNvSpPr>
          <p:nvPr/>
        </p:nvSpPr>
        <p:spPr bwMode="auto">
          <a:xfrm flipH="1" flipV="1">
            <a:off x="8050213" y="4702175"/>
            <a:ext cx="1039812" cy="641350"/>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1759" name="Picture 71" descr="ISI-TW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4975" y="5346700"/>
            <a:ext cx="2238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72" descr="ISI-TW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0638" y="5324475"/>
            <a:ext cx="22383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Line 73"/>
          <p:cNvSpPr>
            <a:spLocks noChangeShapeType="1"/>
          </p:cNvSpPr>
          <p:nvPr/>
        </p:nvSpPr>
        <p:spPr bwMode="auto">
          <a:xfrm rot="-1221509">
            <a:off x="4738688" y="4200525"/>
            <a:ext cx="3084512" cy="3192463"/>
          </a:xfrm>
          <a:prstGeom prst="line">
            <a:avLst/>
          </a:prstGeom>
          <a:noFill/>
          <a:ln w="3175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2" name="Arc 74"/>
          <p:cNvSpPr>
            <a:spLocks/>
          </p:cNvSpPr>
          <p:nvPr/>
        </p:nvSpPr>
        <p:spPr bwMode="auto">
          <a:xfrm rot="5526771">
            <a:off x="5368925" y="4048125"/>
            <a:ext cx="1149350" cy="1504950"/>
          </a:xfrm>
          <a:custGeom>
            <a:avLst/>
            <a:gdLst>
              <a:gd name="T0" fmla="*/ 2147483647 w 21600"/>
              <a:gd name="T1" fmla="*/ 0 h 22434"/>
              <a:gd name="T2" fmla="*/ 2147483647 w 21600"/>
              <a:gd name="T3" fmla="*/ 2147483647 h 22434"/>
              <a:gd name="T4" fmla="*/ 0 w 21600"/>
              <a:gd name="T5" fmla="*/ 2147483647 h 22434"/>
              <a:gd name="T6" fmla="*/ 0 60000 65536"/>
              <a:gd name="T7" fmla="*/ 0 60000 65536"/>
              <a:gd name="T8" fmla="*/ 0 60000 65536"/>
              <a:gd name="T9" fmla="*/ 0 w 21600"/>
              <a:gd name="T10" fmla="*/ 0 h 22434"/>
              <a:gd name="T11" fmla="*/ 21600 w 21600"/>
              <a:gd name="T12" fmla="*/ 22434 h 22434"/>
            </a:gdLst>
            <a:ahLst/>
            <a:cxnLst>
              <a:cxn ang="T6">
                <a:pos x="T0" y="T1"/>
              </a:cxn>
              <a:cxn ang="T7">
                <a:pos x="T2" y="T3"/>
              </a:cxn>
              <a:cxn ang="T8">
                <a:pos x="T4" y="T5"/>
              </a:cxn>
            </a:cxnLst>
            <a:rect l="T9" t="T10" r="T11" b="T12"/>
            <a:pathLst>
              <a:path w="21600" h="22434" fill="none" extrusionOk="0">
                <a:moveTo>
                  <a:pt x="14203" y="0"/>
                </a:moveTo>
                <a:cubicBezTo>
                  <a:pt x="18903" y="4101"/>
                  <a:pt x="21600" y="10035"/>
                  <a:pt x="21600" y="16273"/>
                </a:cubicBezTo>
                <a:cubicBezTo>
                  <a:pt x="21600" y="18359"/>
                  <a:pt x="21297" y="20434"/>
                  <a:pt x="20702" y="22433"/>
                </a:cubicBezTo>
              </a:path>
              <a:path w="21600" h="22434" stroke="0" extrusionOk="0">
                <a:moveTo>
                  <a:pt x="14203" y="0"/>
                </a:moveTo>
                <a:cubicBezTo>
                  <a:pt x="18903" y="4101"/>
                  <a:pt x="21600" y="10035"/>
                  <a:pt x="21600" y="16273"/>
                </a:cubicBezTo>
                <a:cubicBezTo>
                  <a:pt x="21600" y="18359"/>
                  <a:pt x="21297" y="20434"/>
                  <a:pt x="20702" y="22433"/>
                </a:cubicBezTo>
                <a:lnTo>
                  <a:pt x="0" y="16273"/>
                </a:lnTo>
                <a:lnTo>
                  <a:pt x="14203" y="0"/>
                </a:lnTo>
                <a:close/>
              </a:path>
            </a:pathLst>
          </a:custGeom>
          <a:noFill/>
          <a:ln w="317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63" name="Line 75"/>
          <p:cNvSpPr>
            <a:spLocks noChangeShapeType="1"/>
          </p:cNvSpPr>
          <p:nvPr/>
        </p:nvSpPr>
        <p:spPr bwMode="auto">
          <a:xfrm flipH="1">
            <a:off x="4922838" y="3170238"/>
            <a:ext cx="55562" cy="1990725"/>
          </a:xfrm>
          <a:prstGeom prst="line">
            <a:avLst/>
          </a:prstGeom>
          <a:noFill/>
          <a:ln w="317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64" name="Arc 76"/>
          <p:cNvSpPr>
            <a:spLocks/>
          </p:cNvSpPr>
          <p:nvPr/>
        </p:nvSpPr>
        <p:spPr bwMode="auto">
          <a:xfrm rot="5526771">
            <a:off x="5211763" y="3962400"/>
            <a:ext cx="1149350" cy="1504950"/>
          </a:xfrm>
          <a:custGeom>
            <a:avLst/>
            <a:gdLst>
              <a:gd name="T0" fmla="*/ 2147483647 w 21600"/>
              <a:gd name="T1" fmla="*/ 0 h 22434"/>
              <a:gd name="T2" fmla="*/ 2147483647 w 21600"/>
              <a:gd name="T3" fmla="*/ 2147483647 h 22434"/>
              <a:gd name="T4" fmla="*/ 0 w 21600"/>
              <a:gd name="T5" fmla="*/ 2147483647 h 22434"/>
              <a:gd name="T6" fmla="*/ 0 60000 65536"/>
              <a:gd name="T7" fmla="*/ 0 60000 65536"/>
              <a:gd name="T8" fmla="*/ 0 60000 65536"/>
              <a:gd name="T9" fmla="*/ 0 w 21600"/>
              <a:gd name="T10" fmla="*/ 0 h 22434"/>
              <a:gd name="T11" fmla="*/ 21600 w 21600"/>
              <a:gd name="T12" fmla="*/ 22434 h 22434"/>
            </a:gdLst>
            <a:ahLst/>
            <a:cxnLst>
              <a:cxn ang="T6">
                <a:pos x="T0" y="T1"/>
              </a:cxn>
              <a:cxn ang="T7">
                <a:pos x="T2" y="T3"/>
              </a:cxn>
              <a:cxn ang="T8">
                <a:pos x="T4" y="T5"/>
              </a:cxn>
            </a:cxnLst>
            <a:rect l="T9" t="T10" r="T11" b="T12"/>
            <a:pathLst>
              <a:path w="21600" h="22434" fill="none" extrusionOk="0">
                <a:moveTo>
                  <a:pt x="14203" y="0"/>
                </a:moveTo>
                <a:cubicBezTo>
                  <a:pt x="18903" y="4101"/>
                  <a:pt x="21600" y="10035"/>
                  <a:pt x="21600" y="16273"/>
                </a:cubicBezTo>
                <a:cubicBezTo>
                  <a:pt x="21600" y="18359"/>
                  <a:pt x="21297" y="20434"/>
                  <a:pt x="20702" y="22433"/>
                </a:cubicBezTo>
              </a:path>
              <a:path w="21600" h="22434" stroke="0" extrusionOk="0">
                <a:moveTo>
                  <a:pt x="14203" y="0"/>
                </a:moveTo>
                <a:cubicBezTo>
                  <a:pt x="18903" y="4101"/>
                  <a:pt x="21600" y="10035"/>
                  <a:pt x="21600" y="16273"/>
                </a:cubicBezTo>
                <a:cubicBezTo>
                  <a:pt x="21600" y="18359"/>
                  <a:pt x="21297" y="20434"/>
                  <a:pt x="20702" y="22433"/>
                </a:cubicBezTo>
                <a:lnTo>
                  <a:pt x="0" y="16273"/>
                </a:lnTo>
                <a:lnTo>
                  <a:pt x="14203" y="0"/>
                </a:lnTo>
                <a:close/>
              </a:path>
            </a:pathLst>
          </a:custGeom>
          <a:noFill/>
          <a:ln w="317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65" name="Arc 77"/>
          <p:cNvSpPr>
            <a:spLocks/>
          </p:cNvSpPr>
          <p:nvPr/>
        </p:nvSpPr>
        <p:spPr bwMode="auto">
          <a:xfrm rot="5526771">
            <a:off x="5445125" y="1789113"/>
            <a:ext cx="1166813" cy="1862137"/>
          </a:xfrm>
          <a:custGeom>
            <a:avLst/>
            <a:gdLst>
              <a:gd name="T0" fmla="*/ 0 w 21910"/>
              <a:gd name="T1" fmla="*/ 2147483647 h 27761"/>
              <a:gd name="T2" fmla="*/ 2147483647 w 21910"/>
              <a:gd name="T3" fmla="*/ 2147483647 h 27761"/>
              <a:gd name="T4" fmla="*/ 2147483647 w 21910"/>
              <a:gd name="T5" fmla="*/ 2147483647 h 27761"/>
              <a:gd name="T6" fmla="*/ 0 60000 65536"/>
              <a:gd name="T7" fmla="*/ 0 60000 65536"/>
              <a:gd name="T8" fmla="*/ 0 60000 65536"/>
              <a:gd name="T9" fmla="*/ 0 w 21910"/>
              <a:gd name="T10" fmla="*/ 0 h 27761"/>
              <a:gd name="T11" fmla="*/ 21910 w 21910"/>
              <a:gd name="T12" fmla="*/ 27761 h 27761"/>
            </a:gdLst>
            <a:ahLst/>
            <a:cxnLst>
              <a:cxn ang="T6">
                <a:pos x="T0" y="T1"/>
              </a:cxn>
              <a:cxn ang="T7">
                <a:pos x="T2" y="T3"/>
              </a:cxn>
              <a:cxn ang="T8">
                <a:pos x="T4" y="T5"/>
              </a:cxn>
            </a:cxnLst>
            <a:rect l="T9" t="T10" r="T11" b="T12"/>
            <a:pathLst>
              <a:path w="21910" h="27761" fill="none" extrusionOk="0">
                <a:moveTo>
                  <a:pt x="0" y="2"/>
                </a:moveTo>
                <a:cubicBezTo>
                  <a:pt x="103" y="0"/>
                  <a:pt x="206" y="-1"/>
                  <a:pt x="310" y="0"/>
                </a:cubicBezTo>
                <a:cubicBezTo>
                  <a:pt x="12239" y="0"/>
                  <a:pt x="21910" y="9670"/>
                  <a:pt x="21910" y="21600"/>
                </a:cubicBezTo>
                <a:cubicBezTo>
                  <a:pt x="21910" y="23686"/>
                  <a:pt x="21607" y="25761"/>
                  <a:pt x="21012" y="27760"/>
                </a:cubicBezTo>
              </a:path>
              <a:path w="21910" h="27761" stroke="0" extrusionOk="0">
                <a:moveTo>
                  <a:pt x="0" y="2"/>
                </a:moveTo>
                <a:cubicBezTo>
                  <a:pt x="103" y="0"/>
                  <a:pt x="206" y="-1"/>
                  <a:pt x="310" y="0"/>
                </a:cubicBezTo>
                <a:cubicBezTo>
                  <a:pt x="12239" y="0"/>
                  <a:pt x="21910" y="9670"/>
                  <a:pt x="21910" y="21600"/>
                </a:cubicBezTo>
                <a:cubicBezTo>
                  <a:pt x="21910" y="23686"/>
                  <a:pt x="21607" y="25761"/>
                  <a:pt x="21012" y="27760"/>
                </a:cubicBezTo>
                <a:lnTo>
                  <a:pt x="310" y="21600"/>
                </a:lnTo>
                <a:lnTo>
                  <a:pt x="0" y="2"/>
                </a:lnTo>
                <a:close/>
              </a:path>
            </a:pathLst>
          </a:custGeom>
          <a:noFill/>
          <a:ln w="31750">
            <a:solidFill>
              <a:schemeClr val="tx1"/>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66" name="Line 59"/>
          <p:cNvSpPr>
            <a:spLocks noChangeShapeType="1"/>
          </p:cNvSpPr>
          <p:nvPr/>
        </p:nvSpPr>
        <p:spPr bwMode="auto">
          <a:xfrm flipH="1">
            <a:off x="4789488" y="3111500"/>
            <a:ext cx="55562" cy="1992313"/>
          </a:xfrm>
          <a:prstGeom prst="line">
            <a:avLst/>
          </a:prstGeom>
          <a:noFill/>
          <a:ln w="317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reeform 25"/>
          <p:cNvSpPr>
            <a:spLocks/>
          </p:cNvSpPr>
          <p:nvPr/>
        </p:nvSpPr>
        <p:spPr bwMode="auto">
          <a:xfrm>
            <a:off x="406400" y="6719888"/>
            <a:ext cx="9405938" cy="434975"/>
          </a:xfrm>
          <a:custGeom>
            <a:avLst/>
            <a:gdLst>
              <a:gd name="T0" fmla="*/ 2147483647 w 5925"/>
              <a:gd name="T1" fmla="*/ 2147483647 h 393"/>
              <a:gd name="T2" fmla="*/ 2147483647 w 5925"/>
              <a:gd name="T3" fmla="*/ 2147483647 h 393"/>
              <a:gd name="T4" fmla="*/ 2147483647 w 5925"/>
              <a:gd name="T5" fmla="*/ 2147483647 h 393"/>
              <a:gd name="T6" fmla="*/ 2147483647 w 5925"/>
              <a:gd name="T7" fmla="*/ 2147483647 h 393"/>
              <a:gd name="T8" fmla="*/ 2147483647 w 5925"/>
              <a:gd name="T9" fmla="*/ 2147483647 h 393"/>
              <a:gd name="T10" fmla="*/ 2147483647 w 5925"/>
              <a:gd name="T11" fmla="*/ 2147483647 h 393"/>
              <a:gd name="T12" fmla="*/ 2147483647 w 5925"/>
              <a:gd name="T13" fmla="*/ 2147483647 h 393"/>
              <a:gd name="T14" fmla="*/ 2147483647 w 5925"/>
              <a:gd name="T15" fmla="*/ 2147483647 h 393"/>
              <a:gd name="T16" fmla="*/ 2147483647 w 5925"/>
              <a:gd name="T17" fmla="*/ 0 h 393"/>
              <a:gd name="T18" fmla="*/ 2147483647 w 5925"/>
              <a:gd name="T19" fmla="*/ 2147483647 h 393"/>
              <a:gd name="T20" fmla="*/ 2147483647 w 5925"/>
              <a:gd name="T21" fmla="*/ 2147483647 h 393"/>
              <a:gd name="T22" fmla="*/ 2147483647 w 5925"/>
              <a:gd name="T23" fmla="*/ 2147483647 h 393"/>
              <a:gd name="T24" fmla="*/ 2147483647 w 5925"/>
              <a:gd name="T25" fmla="*/ 2147483647 h 393"/>
              <a:gd name="T26" fmla="*/ 2147483647 w 5925"/>
              <a:gd name="T27" fmla="*/ 2147483647 h 393"/>
              <a:gd name="T28" fmla="*/ 2147483647 w 5925"/>
              <a:gd name="T29" fmla="*/ 2147483647 h 393"/>
              <a:gd name="T30" fmla="*/ 2147483647 w 5925"/>
              <a:gd name="T31" fmla="*/ 2147483647 h 393"/>
              <a:gd name="T32" fmla="*/ 2147483647 w 5925"/>
              <a:gd name="T33" fmla="*/ 2147483647 h 393"/>
              <a:gd name="T34" fmla="*/ 2147483647 w 5925"/>
              <a:gd name="T35" fmla="*/ 2147483647 h 393"/>
              <a:gd name="T36" fmla="*/ 2147483647 w 5925"/>
              <a:gd name="T37" fmla="*/ 2147483647 h 393"/>
              <a:gd name="T38" fmla="*/ 0 w 5925"/>
              <a:gd name="T39" fmla="*/ 2147483647 h 393"/>
              <a:gd name="T40" fmla="*/ 2147483647 w 5925"/>
              <a:gd name="T41" fmla="*/ 2147483647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25"/>
              <a:gd name="T64" fmla="*/ 0 h 393"/>
              <a:gd name="T65" fmla="*/ 5925 w 5925"/>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25" h="393">
                <a:moveTo>
                  <a:pt x="55" y="174"/>
                </a:moveTo>
                <a:cubicBezTo>
                  <a:pt x="220" y="151"/>
                  <a:pt x="381" y="151"/>
                  <a:pt x="549" y="146"/>
                </a:cubicBezTo>
                <a:cubicBezTo>
                  <a:pt x="597" y="138"/>
                  <a:pt x="647" y="138"/>
                  <a:pt x="695" y="128"/>
                </a:cubicBezTo>
                <a:cubicBezTo>
                  <a:pt x="708" y="125"/>
                  <a:pt x="718" y="114"/>
                  <a:pt x="731" y="110"/>
                </a:cubicBezTo>
                <a:cubicBezTo>
                  <a:pt x="746" y="105"/>
                  <a:pt x="762" y="104"/>
                  <a:pt x="777" y="101"/>
                </a:cubicBezTo>
                <a:cubicBezTo>
                  <a:pt x="878" y="24"/>
                  <a:pt x="967" y="37"/>
                  <a:pt x="1097" y="37"/>
                </a:cubicBezTo>
                <a:cubicBezTo>
                  <a:pt x="1276" y="117"/>
                  <a:pt x="1161" y="82"/>
                  <a:pt x="1454" y="82"/>
                </a:cubicBezTo>
                <a:lnTo>
                  <a:pt x="2441" y="64"/>
                </a:lnTo>
                <a:lnTo>
                  <a:pt x="3173" y="0"/>
                </a:lnTo>
                <a:cubicBezTo>
                  <a:pt x="3251" y="10"/>
                  <a:pt x="3316" y="16"/>
                  <a:pt x="3374" y="73"/>
                </a:cubicBezTo>
                <a:cubicBezTo>
                  <a:pt x="3380" y="85"/>
                  <a:pt x="3382" y="100"/>
                  <a:pt x="3392" y="110"/>
                </a:cubicBezTo>
                <a:cubicBezTo>
                  <a:pt x="3418" y="136"/>
                  <a:pt x="3477" y="159"/>
                  <a:pt x="3511" y="174"/>
                </a:cubicBezTo>
                <a:cubicBezTo>
                  <a:pt x="3529" y="182"/>
                  <a:pt x="3566" y="192"/>
                  <a:pt x="3566" y="192"/>
                </a:cubicBezTo>
                <a:cubicBezTo>
                  <a:pt x="3601" y="247"/>
                  <a:pt x="3625" y="228"/>
                  <a:pt x="3694" y="220"/>
                </a:cubicBezTo>
                <a:cubicBezTo>
                  <a:pt x="3731" y="210"/>
                  <a:pt x="3768" y="200"/>
                  <a:pt x="3803" y="183"/>
                </a:cubicBezTo>
                <a:lnTo>
                  <a:pt x="5925" y="192"/>
                </a:lnTo>
                <a:lnTo>
                  <a:pt x="4535" y="265"/>
                </a:lnTo>
                <a:lnTo>
                  <a:pt x="2743" y="393"/>
                </a:lnTo>
                <a:lnTo>
                  <a:pt x="567" y="348"/>
                </a:lnTo>
                <a:lnTo>
                  <a:pt x="0" y="165"/>
                </a:lnTo>
                <a:lnTo>
                  <a:pt x="55" y="174"/>
                </a:lnTo>
                <a:close/>
              </a:path>
            </a:pathLst>
          </a:custGeom>
          <a:solidFill>
            <a:srgbClr val="339966"/>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p>
            <a:endParaRPr lang="en-US"/>
          </a:p>
        </p:txBody>
      </p:sp>
      <p:pic>
        <p:nvPicPr>
          <p:cNvPr id="32771" name="Picture 22" descr="j007862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99263" y="488950"/>
            <a:ext cx="204311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8627" name="Rectangle 3"/>
          <p:cNvSpPr>
            <a:spLocks noGrp="1" noChangeArrowheads="1"/>
          </p:cNvSpPr>
          <p:nvPr>
            <p:ph type="body" sz="half" idx="1"/>
          </p:nvPr>
        </p:nvSpPr>
        <p:spPr>
          <a:xfrm>
            <a:off x="458788" y="2095500"/>
            <a:ext cx="4162425" cy="4576763"/>
          </a:xfrm>
        </p:spPr>
        <p:txBody>
          <a:bodyPr/>
          <a:lstStyle/>
          <a:p>
            <a:pPr eaLnBrk="1" hangingPunct="1">
              <a:lnSpc>
                <a:spcPct val="90000"/>
              </a:lnSpc>
            </a:pPr>
            <a:r>
              <a:rPr lang="en-US" altLang="en-US" sz="3200"/>
              <a:t>Grounding a vehicle will not protect workers that may contact the vehicle if the vehicle becomes energized</a:t>
            </a:r>
          </a:p>
        </p:txBody>
      </p:sp>
      <p:pic>
        <p:nvPicPr>
          <p:cNvPr id="32773" name="Picture 11" descr="j007871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8288" y="4302125"/>
            <a:ext cx="226377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Line 4"/>
          <p:cNvSpPr>
            <a:spLocks noChangeShapeType="1"/>
          </p:cNvSpPr>
          <p:nvPr/>
        </p:nvSpPr>
        <p:spPr bwMode="auto">
          <a:xfrm>
            <a:off x="6197600" y="4978400"/>
            <a:ext cx="3441700" cy="0"/>
          </a:xfrm>
          <a:prstGeom prst="line">
            <a:avLst/>
          </a:prstGeom>
          <a:noFill/>
          <a:ln w="133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5" name="Line 5"/>
          <p:cNvSpPr>
            <a:spLocks noChangeShapeType="1"/>
          </p:cNvSpPr>
          <p:nvPr/>
        </p:nvSpPr>
        <p:spPr bwMode="auto">
          <a:xfrm>
            <a:off x="6205538" y="5435600"/>
            <a:ext cx="3513137" cy="0"/>
          </a:xfrm>
          <a:prstGeom prst="line">
            <a:avLst/>
          </a:prstGeom>
          <a:noFill/>
          <a:ln w="133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76" name="AutoShape 7"/>
          <p:cNvSpPr>
            <a:spLocks noChangeArrowheads="1"/>
          </p:cNvSpPr>
          <p:nvPr/>
        </p:nvSpPr>
        <p:spPr bwMode="auto">
          <a:xfrm>
            <a:off x="6415088" y="5691188"/>
            <a:ext cx="522287" cy="1406525"/>
          </a:xfrm>
          <a:prstGeom prst="roundRect">
            <a:avLst>
              <a:gd name="adj" fmla="val 16667"/>
            </a:avLst>
          </a:prstGeom>
          <a:solidFill>
            <a:srgbClr val="00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2777" name="AutoShape 8"/>
          <p:cNvSpPr>
            <a:spLocks noChangeArrowheads="1"/>
          </p:cNvSpPr>
          <p:nvPr/>
        </p:nvSpPr>
        <p:spPr bwMode="auto">
          <a:xfrm>
            <a:off x="7061200" y="5670550"/>
            <a:ext cx="522288" cy="1422400"/>
          </a:xfrm>
          <a:prstGeom prst="roundRect">
            <a:avLst>
              <a:gd name="adj" fmla="val 16667"/>
            </a:avLst>
          </a:prstGeom>
          <a:solidFill>
            <a:srgbClr val="000000"/>
          </a:solidFill>
          <a:ln>
            <a:noFill/>
          </a:ln>
          <a:extLst>
            <a:ext uri="{91240B29-F687-4F45-9708-019B960494DF}">
              <a14:hiddenLine xmlns:a14="http://schemas.microsoft.com/office/drawing/2010/main" w="31750">
                <a:solidFill>
                  <a:srgbClr val="000000"/>
                </a:solidFill>
                <a:round/>
                <a:headEnd/>
                <a:tailEnd/>
              </a14:hiddenLine>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2778" name="Rectangle 9"/>
          <p:cNvSpPr>
            <a:spLocks noChangeArrowheads="1"/>
          </p:cNvSpPr>
          <p:nvPr/>
        </p:nvSpPr>
        <p:spPr bwMode="auto">
          <a:xfrm>
            <a:off x="6299200" y="5470525"/>
            <a:ext cx="1379538" cy="1122363"/>
          </a:xfrm>
          <a:prstGeom prst="rect">
            <a:avLst/>
          </a:prstGeom>
          <a:solidFill>
            <a:srgbClr val="000000"/>
          </a:solidFill>
          <a:ln w="31750">
            <a:solidFill>
              <a:schemeClr val="tx1"/>
            </a:solidFill>
            <a:miter lim="800000"/>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2779" name="Line 10"/>
          <p:cNvSpPr>
            <a:spLocks noChangeShapeType="1"/>
          </p:cNvSpPr>
          <p:nvPr/>
        </p:nvSpPr>
        <p:spPr bwMode="auto">
          <a:xfrm>
            <a:off x="6313488" y="5021263"/>
            <a:ext cx="0" cy="3492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0" name="Oval 11"/>
          <p:cNvSpPr>
            <a:spLocks noChangeArrowheads="1"/>
          </p:cNvSpPr>
          <p:nvPr/>
        </p:nvSpPr>
        <p:spPr bwMode="auto">
          <a:xfrm>
            <a:off x="6429375" y="5092700"/>
            <a:ext cx="276225" cy="204788"/>
          </a:xfrm>
          <a:prstGeom prst="ellipse">
            <a:avLst/>
          </a:prstGeom>
          <a:solidFill>
            <a:srgbClr val="FF0000"/>
          </a:solidFill>
          <a:ln w="31750">
            <a:solidFill>
              <a:schemeClr val="bg2"/>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2781" name="Oval 12"/>
          <p:cNvSpPr>
            <a:spLocks noChangeArrowheads="1"/>
          </p:cNvSpPr>
          <p:nvPr/>
        </p:nvSpPr>
        <p:spPr bwMode="auto">
          <a:xfrm>
            <a:off x="6784975" y="5100638"/>
            <a:ext cx="276225" cy="203200"/>
          </a:xfrm>
          <a:prstGeom prst="ellipse">
            <a:avLst/>
          </a:prstGeom>
          <a:solidFill>
            <a:srgbClr val="FF0000"/>
          </a:solidFill>
          <a:ln w="31750">
            <a:solidFill>
              <a:schemeClr val="bg2"/>
            </a:solidFill>
            <a:round/>
            <a:headEnd/>
            <a:tailEnd/>
          </a:ln>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2782" name="Rectangle 14"/>
          <p:cNvSpPr>
            <a:spLocks noChangeArrowheads="1"/>
          </p:cNvSpPr>
          <p:nvPr/>
        </p:nvSpPr>
        <p:spPr bwMode="auto">
          <a:xfrm>
            <a:off x="7561263" y="4005263"/>
            <a:ext cx="1812925" cy="973137"/>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sp>
        <p:nvSpPr>
          <p:cNvPr id="32783" name="Line 17"/>
          <p:cNvSpPr>
            <a:spLocks noChangeShapeType="1"/>
          </p:cNvSpPr>
          <p:nvPr/>
        </p:nvSpPr>
        <p:spPr bwMode="auto">
          <a:xfrm flipV="1">
            <a:off x="7780338" y="3817938"/>
            <a:ext cx="0" cy="1873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4" name="Line 18"/>
          <p:cNvSpPr>
            <a:spLocks noChangeShapeType="1"/>
          </p:cNvSpPr>
          <p:nvPr/>
        </p:nvSpPr>
        <p:spPr bwMode="auto">
          <a:xfrm flipV="1">
            <a:off x="9107488" y="3840163"/>
            <a:ext cx="0" cy="18891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19"/>
          <p:cNvSpPr>
            <a:spLocks noChangeShapeType="1"/>
          </p:cNvSpPr>
          <p:nvPr/>
        </p:nvSpPr>
        <p:spPr bwMode="auto">
          <a:xfrm>
            <a:off x="6908800" y="6299200"/>
            <a:ext cx="914400" cy="0"/>
          </a:xfrm>
          <a:prstGeom prst="line">
            <a:avLst/>
          </a:prstGeom>
          <a:noFill/>
          <a:ln w="165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6" name="Rectangle 13"/>
          <p:cNvSpPr>
            <a:spLocks noChangeArrowheads="1"/>
          </p:cNvSpPr>
          <p:nvPr/>
        </p:nvSpPr>
        <p:spPr bwMode="auto">
          <a:xfrm>
            <a:off x="7821613" y="5470525"/>
            <a:ext cx="1595437" cy="94297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endParaRPr lang="en-US" altLang="en-US" sz="4000">
              <a:solidFill>
                <a:schemeClr val="bg1"/>
              </a:solidFill>
            </a:endParaRPr>
          </a:p>
        </p:txBody>
      </p:sp>
      <p:pic>
        <p:nvPicPr>
          <p:cNvPr id="32787" name="Picture 20"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3513" y="2782888"/>
            <a:ext cx="12446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8" name="Line 21"/>
          <p:cNvSpPr>
            <a:spLocks noChangeShapeType="1"/>
          </p:cNvSpPr>
          <p:nvPr/>
        </p:nvSpPr>
        <p:spPr bwMode="auto">
          <a:xfrm>
            <a:off x="7083425" y="2074863"/>
            <a:ext cx="2597150" cy="1587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9" name="Rectangle 15"/>
          <p:cNvSpPr>
            <a:spLocks noChangeArrowheads="1"/>
          </p:cNvSpPr>
          <p:nvPr/>
        </p:nvSpPr>
        <p:spPr bwMode="auto">
          <a:xfrm>
            <a:off x="7213600" y="2076450"/>
            <a:ext cx="2365375" cy="1727200"/>
          </a:xfrm>
          <a:prstGeom prst="rect">
            <a:avLst/>
          </a:prstGeom>
          <a:solidFill>
            <a:schemeClr val="bg1"/>
          </a:solidFill>
          <a:ln w="31750">
            <a:solidFill>
              <a:schemeClr val="tx1"/>
            </a:solidFill>
            <a:miter lim="800000"/>
            <a:headEnd/>
            <a:tailEnd/>
          </a:ln>
        </p:spPr>
        <p:txBody>
          <a:bodyPr wrap="none" lIns="91429" tIns="45715" rIns="91429" bIns="45715" anchor="ctr"/>
          <a:lstStyle>
            <a:lvl1pPr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700" b="0" i="0">
              <a:solidFill>
                <a:schemeClr val="bg2"/>
              </a:solidFill>
              <a:latin typeface="AvantGarde Bk BT" pitchFamily="34" charset="0"/>
            </a:endParaRPr>
          </a:p>
        </p:txBody>
      </p:sp>
      <p:sp>
        <p:nvSpPr>
          <p:cNvPr id="32790" name="Line 26"/>
          <p:cNvSpPr>
            <a:spLocks noChangeShapeType="1"/>
          </p:cNvSpPr>
          <p:nvPr/>
        </p:nvSpPr>
        <p:spPr bwMode="auto">
          <a:xfrm flipH="1" flipV="1">
            <a:off x="5514975" y="5659438"/>
            <a:ext cx="247650" cy="146685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1" name="Line 27"/>
          <p:cNvSpPr>
            <a:spLocks noChangeShapeType="1"/>
          </p:cNvSpPr>
          <p:nvPr/>
        </p:nvSpPr>
        <p:spPr bwMode="auto">
          <a:xfrm flipV="1">
            <a:off x="5356225" y="5659438"/>
            <a:ext cx="319088" cy="7302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2" name="Arc 28"/>
          <p:cNvSpPr>
            <a:spLocks/>
          </p:cNvSpPr>
          <p:nvPr/>
        </p:nvSpPr>
        <p:spPr bwMode="auto">
          <a:xfrm rot="7208483">
            <a:off x="5518944" y="5536406"/>
            <a:ext cx="790575" cy="3349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93" name="Rectangle 29"/>
          <p:cNvSpPr>
            <a:spLocks noGrp="1" noChangeArrowheads="1"/>
          </p:cNvSpPr>
          <p:nvPr>
            <p:ph type="title"/>
          </p:nvPr>
        </p:nvSpPr>
        <p:spPr/>
        <p:txBody>
          <a:bodyPr/>
          <a:lstStyle/>
          <a:p>
            <a:pPr eaLnBrk="1" hangingPunct="1"/>
            <a:r>
              <a:rPr lang="en-US" altLang="en-US"/>
              <a:t>Barricade</a:t>
            </a:r>
          </a:p>
        </p:txBody>
      </p:sp>
      <p:pic>
        <p:nvPicPr>
          <p:cNvPr id="32794"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4325" y="2474913"/>
            <a:ext cx="990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ot;No&quot; Symbol 1"/>
          <p:cNvSpPr/>
          <p:nvPr/>
        </p:nvSpPr>
        <p:spPr bwMode="auto">
          <a:xfrm>
            <a:off x="5314950" y="4187825"/>
            <a:ext cx="1592263" cy="1471613"/>
          </a:xfrm>
          <a:prstGeom prst="noSmoking">
            <a:avLst>
              <a:gd name="adj" fmla="val 16735"/>
            </a:avLst>
          </a:prstGeom>
          <a:solidFill>
            <a:srgbClr val="FF0000"/>
          </a:solidFill>
          <a:ln w="12700" cap="flat" cmpd="sng" algn="ctr">
            <a:noFill/>
            <a:prstDash val="solid"/>
            <a:round/>
            <a:headEnd type="none" w="med" len="med"/>
            <a:tailEnd type="none" w="med" len="med"/>
          </a:ln>
          <a:effectLst/>
        </p:spPr>
        <p:txBody>
          <a:bodyPr anchor="ctr"/>
          <a:lstStyle/>
          <a:p>
            <a:pPr marL="1273175" indent="-254000" algn="ctr" defTabSz="1019175">
              <a:spcBef>
                <a:spcPct val="20000"/>
              </a:spcBef>
              <a:buClr>
                <a:schemeClr val="tx1"/>
              </a:buClr>
              <a:buSzPct val="150000"/>
              <a:defRPr/>
            </a:pPr>
            <a:endParaRPr lang="en-US">
              <a:latin typeface="Arial" charset="0"/>
              <a:cs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anim calcmode="lin" valueType="num">
                                      <p:cBhvr additive="base">
                                        <p:cTn id="7" dur="500" fill="hold"/>
                                        <p:tgtEl>
                                          <p:spTgt spid="538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8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eaLnBrk="1" hangingPunct="1"/>
            <a:r>
              <a:rPr lang="en-US" altLang="en-US"/>
              <a:t>Recap</a:t>
            </a: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Safety Fundamental</a:t>
            </a:r>
          </a:p>
        </p:txBody>
      </p:sp>
      <p:pic>
        <p:nvPicPr>
          <p:cNvPr id="34819"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0" y="2493963"/>
            <a:ext cx="9663113"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Rectangle 1"/>
          <p:cNvSpPr>
            <a:spLocks noChangeArrowheads="1"/>
          </p:cNvSpPr>
          <p:nvPr/>
        </p:nvSpPr>
        <p:spPr bwMode="auto">
          <a:xfrm>
            <a:off x="6503988" y="2157413"/>
            <a:ext cx="27971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anchor="ctr"/>
          <a:lstStyle>
            <a:lvl1pPr marL="17463" indent="-17463"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4000" b="0" i="0"/>
              <a:t>Voltage</a:t>
            </a:r>
          </a:p>
        </p:txBody>
      </p:sp>
      <p:sp>
        <p:nvSpPr>
          <p:cNvPr id="34821" name="Rectangle 8"/>
          <p:cNvSpPr>
            <a:spLocks noChangeArrowheads="1"/>
          </p:cNvSpPr>
          <p:nvPr/>
        </p:nvSpPr>
        <p:spPr bwMode="auto">
          <a:xfrm>
            <a:off x="82550" y="2157413"/>
            <a:ext cx="27971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anchor="ctr"/>
          <a:lstStyle>
            <a:lvl1pPr marL="17463" indent="-17463"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4000" b="0" i="0"/>
              <a:t>Voltage</a:t>
            </a:r>
          </a:p>
        </p:txBody>
      </p:sp>
      <p:pic>
        <p:nvPicPr>
          <p:cNvPr id="156675"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0950" y="3060700"/>
            <a:ext cx="2713038" cy="271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3" name="Rectangle 7"/>
          <p:cNvSpPr>
            <a:spLocks noChangeArrowheads="1"/>
          </p:cNvSpPr>
          <p:nvPr/>
        </p:nvSpPr>
        <p:spPr bwMode="auto">
          <a:xfrm>
            <a:off x="2947988" y="6437313"/>
            <a:ext cx="45862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anchor="ctr"/>
          <a:lstStyle>
            <a:lvl1pPr marL="17463" indent="-17463" defTabSz="1019175" eaLnBrk="0" hangingPunct="0">
              <a:spcBef>
                <a:spcPct val="20000"/>
              </a:spcBef>
              <a:buClr>
                <a:schemeClr val="bg2"/>
              </a:buClr>
              <a:buSzPct val="70000"/>
              <a:buFont typeface="Wingdings" panose="05000000000000000000" pitchFamily="2" charset="2"/>
              <a:buChar char="l"/>
              <a:defRPr sz="3500">
                <a:solidFill>
                  <a:schemeClr val="tx1"/>
                </a:solidFill>
                <a:latin typeface="Arial" panose="020B0604020202020204" pitchFamily="34" charset="0"/>
              </a:defRPr>
            </a:lvl1pPr>
            <a:lvl2pPr marL="742950" indent="-285750" defTabSz="1019175" eaLnBrk="0" hangingPunct="0">
              <a:spcBef>
                <a:spcPct val="20000"/>
              </a:spcBef>
              <a:buClr>
                <a:schemeClr val="accent1"/>
              </a:buClr>
              <a:buSzPct val="150000"/>
              <a:buChar char="•"/>
              <a:defRPr sz="2900">
                <a:solidFill>
                  <a:schemeClr val="tx1"/>
                </a:solidFill>
                <a:latin typeface="Arial" panose="020B0604020202020204" pitchFamily="34" charset="0"/>
              </a:defRPr>
            </a:lvl2pPr>
            <a:lvl3pPr marL="1143000" indent="-228600" defTabSz="1019175" eaLnBrk="0" hangingPunct="0">
              <a:spcBef>
                <a:spcPct val="20000"/>
              </a:spcBef>
              <a:buClr>
                <a:schemeClr val="tx1"/>
              </a:buClr>
              <a:buSzPct val="150000"/>
              <a:buChar char="•"/>
              <a:defRPr sz="2500">
                <a:solidFill>
                  <a:schemeClr val="tx1"/>
                </a:solidFill>
                <a:latin typeface="Arial" panose="020B0604020202020204" pitchFamily="34" charset="0"/>
              </a:defRPr>
            </a:lvl3pPr>
            <a:lvl4pPr marL="1600200" indent="-228600" defTabSz="1019175" eaLnBrk="0" hangingPunct="0">
              <a:spcBef>
                <a:spcPct val="20000"/>
              </a:spcBef>
              <a:buClr>
                <a:schemeClr val="tx2"/>
              </a:buClr>
              <a:buSzPct val="150000"/>
              <a:buChar char="•"/>
              <a:defRPr sz="2200">
                <a:solidFill>
                  <a:schemeClr val="tx1"/>
                </a:solidFill>
                <a:latin typeface="Arial" panose="020B0604020202020204" pitchFamily="34" charset="0"/>
              </a:defRPr>
            </a:lvl4pPr>
            <a:lvl5pPr marL="2057400" indent="-228600" defTabSz="1019175" eaLnBrk="0" hangingPunct="0">
              <a:spcBef>
                <a:spcPct val="20000"/>
              </a:spcBef>
              <a:buClr>
                <a:schemeClr val="folHlink"/>
              </a:buClr>
              <a:buSzPct val="150000"/>
              <a:buChar char="•"/>
              <a:defRPr sz="2200">
                <a:solidFill>
                  <a:schemeClr val="tx1"/>
                </a:solidFill>
                <a:latin typeface="Arial" panose="020B0604020202020204" pitchFamily="34" charset="0"/>
              </a:defRPr>
            </a:lvl5pPr>
            <a:lvl6pPr marL="25146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6pPr>
            <a:lvl7pPr marL="29718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7pPr>
            <a:lvl8pPr marL="34290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8pPr>
            <a:lvl9pPr marL="3886200" indent="-228600" defTabSz="1019175" eaLnBrk="0" fontAlgn="base" hangingPunct="0">
              <a:spcBef>
                <a:spcPct val="20000"/>
              </a:spcBef>
              <a:spcAft>
                <a:spcPct val="0"/>
              </a:spcAft>
              <a:buClr>
                <a:schemeClr val="folHlink"/>
              </a:buClr>
              <a:buSzPct val="150000"/>
              <a:buChar char="•"/>
              <a:defRPr sz="2200">
                <a:solidFill>
                  <a:schemeClr val="tx1"/>
                </a:solidFill>
                <a:latin typeface="Arial" panose="020B0604020202020204" pitchFamily="34" charset="0"/>
              </a:defRPr>
            </a:lvl9pPr>
          </a:lstStyle>
          <a:p>
            <a:pPr algn="ctr" eaLnBrk="1" hangingPunct="1">
              <a:buClr>
                <a:schemeClr val="tx1"/>
              </a:buClr>
              <a:buSzPct val="150000"/>
              <a:buFontTx/>
              <a:buNone/>
            </a:pPr>
            <a:r>
              <a:rPr lang="en-US" altLang="en-US" sz="4000" b="0" i="0"/>
              <a:t>Lower Potential</a:t>
            </a:r>
          </a:p>
        </p:txBody>
      </p:sp>
      <p:pic>
        <p:nvPicPr>
          <p:cNvPr id="156676"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49956">
            <a:off x="2889250" y="4017963"/>
            <a:ext cx="1104900" cy="158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49956">
            <a:off x="6113463" y="3919538"/>
            <a:ext cx="1103312" cy="158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66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par>
                                <p:cTn id="7" presetID="1" presetClass="entr" presetSubtype="0" fill="hold" nodeType="withEffect">
                                  <p:stCondLst>
                                    <p:cond delay="0"/>
                                  </p:stCondLst>
                                  <p:childTnLst>
                                    <p:set>
                                      <p:cBhvr>
                                        <p:cTn id="8" dur="1" fill="hold">
                                          <p:stCondLst>
                                            <p:cond delay="0"/>
                                          </p:stCondLst>
                                        </p:cTn>
                                        <p:tgtEl>
                                          <p:spTgt spid="156675"/>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voltage.wav"/>
                                        </p:tgtEl>
                                      </p:cMediaNode>
                                    </p:audio>
                                  </p:sub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82588" y="368300"/>
            <a:ext cx="9251950" cy="6646863"/>
          </a:xfrm>
          <a:prstGeom prst="roundRect">
            <a:avLst>
              <a:gd name="adj" fmla="val 10527"/>
            </a:avLst>
          </a:prstGeom>
          <a:solidFill>
            <a:srgbClr val="002060"/>
          </a:solidFill>
          <a:ln w="12700" cap="flat" cmpd="sng" algn="ctr">
            <a:solidFill>
              <a:schemeClr val="tx1"/>
            </a:solidFill>
            <a:prstDash val="solid"/>
            <a:round/>
            <a:headEnd type="none" w="med" len="med"/>
            <a:tailEnd type="none" w="med" len="med"/>
          </a:ln>
          <a:effectLst/>
        </p:spPr>
        <p:txBody>
          <a:bodyPr lIns="0" tIns="0" rIns="0" bIns="0"/>
          <a:lstStyle/>
          <a:p>
            <a:pPr marL="17463" indent="-17463" algn="ctr" defTabSz="1019175">
              <a:lnSpc>
                <a:spcPct val="200000"/>
              </a:lnSpc>
              <a:spcBef>
                <a:spcPct val="20000"/>
              </a:spcBef>
              <a:buClr>
                <a:schemeClr val="tx1"/>
              </a:buClr>
              <a:buSzPct val="150000"/>
              <a:defRPr/>
            </a:pPr>
            <a:r>
              <a:rPr lang="en-US" sz="4800" i="0" dirty="0">
                <a:latin typeface="Arial" charset="0"/>
                <a:cs typeface="Arial" charset="0"/>
              </a:rPr>
              <a:t>Key Safety Fundamental</a:t>
            </a:r>
          </a:p>
          <a:p>
            <a:pPr marL="17463" indent="-17463" algn="ctr" defTabSz="1019175">
              <a:spcBef>
                <a:spcPct val="20000"/>
              </a:spcBef>
              <a:buClr>
                <a:schemeClr val="tx1"/>
              </a:buClr>
              <a:buSzPct val="150000"/>
              <a:defRPr/>
            </a:pPr>
            <a:r>
              <a:rPr lang="en-US" sz="3600" i="0" dirty="0">
                <a:latin typeface="Arial" charset="0"/>
                <a:cs typeface="Arial" charset="0"/>
              </a:rPr>
              <a:t>To avoid hazardous differences in electrical potential: </a:t>
            </a:r>
          </a:p>
          <a:p>
            <a:pPr marL="571500" indent="-571500" algn="ctr" defTabSz="1019175">
              <a:lnSpc>
                <a:spcPct val="150000"/>
              </a:lnSpc>
              <a:spcBef>
                <a:spcPct val="20000"/>
              </a:spcBef>
              <a:buClr>
                <a:schemeClr val="bg1"/>
              </a:buClr>
              <a:buSzPct val="90000"/>
              <a:buFont typeface="Wingdings" panose="05000000000000000000" pitchFamily="2" charset="2"/>
              <a:buChar char="Ø"/>
              <a:defRPr/>
            </a:pPr>
            <a:r>
              <a:rPr lang="en-US" sz="3600" i="0" dirty="0">
                <a:latin typeface="Arial" charset="0"/>
                <a:cs typeface="Arial" charset="0"/>
              </a:rPr>
              <a:t>Insulate yourself from the hazard</a:t>
            </a:r>
          </a:p>
          <a:p>
            <a:pPr marL="571500" indent="-571500" algn="ctr" defTabSz="1019175">
              <a:lnSpc>
                <a:spcPct val="150000"/>
              </a:lnSpc>
              <a:spcBef>
                <a:spcPct val="20000"/>
              </a:spcBef>
              <a:buClr>
                <a:schemeClr val="bg1"/>
              </a:buClr>
              <a:buSzPct val="90000"/>
              <a:buFont typeface="Wingdings" panose="05000000000000000000" pitchFamily="2" charset="2"/>
              <a:buChar char="Ø"/>
              <a:defRPr/>
            </a:pPr>
            <a:r>
              <a:rPr lang="en-US" sz="3600" i="0" dirty="0">
                <a:latin typeface="Arial" charset="0"/>
                <a:cs typeface="Arial" charset="0"/>
              </a:rPr>
              <a:t>Isolate yourself from the hazard</a:t>
            </a:r>
          </a:p>
          <a:p>
            <a:pPr marL="571500" indent="-571500" algn="ctr" defTabSz="1019175">
              <a:lnSpc>
                <a:spcPct val="150000"/>
              </a:lnSpc>
              <a:spcBef>
                <a:spcPct val="20000"/>
              </a:spcBef>
              <a:buClr>
                <a:schemeClr val="bg1"/>
              </a:buClr>
              <a:buSzPct val="90000"/>
              <a:buFont typeface="Wingdings" panose="05000000000000000000" pitchFamily="2" charset="2"/>
              <a:buChar char="Ø"/>
              <a:defRPr/>
            </a:pPr>
            <a:r>
              <a:rPr lang="en-US" sz="3600" i="0" dirty="0">
                <a:solidFill>
                  <a:srgbClr val="FFFF00"/>
                </a:solidFill>
                <a:latin typeface="Arial" charset="0"/>
                <a:cs typeface="Arial" charset="0"/>
              </a:rPr>
              <a:t>Work in a Equal Potential zone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Effects of Electrical Contact </a:t>
            </a:r>
          </a:p>
        </p:txBody>
      </p:sp>
      <p:sp>
        <p:nvSpPr>
          <p:cNvPr id="5123" name="Rectangle 3"/>
          <p:cNvSpPr>
            <a:spLocks noGrp="1" noChangeArrowheads="1"/>
          </p:cNvSpPr>
          <p:nvPr>
            <p:ph type="body" sz="half" idx="1"/>
          </p:nvPr>
        </p:nvSpPr>
        <p:spPr>
          <a:xfrm>
            <a:off x="838200" y="2301875"/>
            <a:ext cx="4302125" cy="4433888"/>
          </a:xfrm>
        </p:spPr>
        <p:txBody>
          <a:bodyPr/>
          <a:lstStyle/>
          <a:p>
            <a:pPr eaLnBrk="1" hangingPunct="1"/>
            <a:r>
              <a:rPr lang="en-US" altLang="en-US" sz="3200"/>
              <a:t>Shock Trauma</a:t>
            </a:r>
          </a:p>
          <a:p>
            <a:pPr eaLnBrk="1" hangingPunct="1"/>
            <a:r>
              <a:rPr lang="en-US" altLang="en-US" sz="3200"/>
              <a:t>Burns</a:t>
            </a:r>
          </a:p>
          <a:p>
            <a:pPr eaLnBrk="1" hangingPunct="1"/>
            <a:r>
              <a:rPr lang="en-US" altLang="en-US" sz="3200"/>
              <a:t>Loss of limbs</a:t>
            </a:r>
          </a:p>
          <a:p>
            <a:pPr eaLnBrk="1" hangingPunct="1"/>
            <a:r>
              <a:rPr lang="en-US" altLang="en-US" sz="3200"/>
              <a:t>Internal injuries</a:t>
            </a:r>
          </a:p>
          <a:p>
            <a:pPr eaLnBrk="1" hangingPunct="1"/>
            <a:r>
              <a:rPr lang="en-US" altLang="en-US" sz="3200"/>
              <a:t>Psychological Trauma</a:t>
            </a:r>
          </a:p>
          <a:p>
            <a:pPr eaLnBrk="1" hangingPunct="1"/>
            <a:r>
              <a:rPr lang="en-US" altLang="en-US" sz="3200"/>
              <a:t>Loss of livelihood</a:t>
            </a:r>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496" y="2427891"/>
            <a:ext cx="4272455" cy="3815254"/>
          </a:xfrm>
          <a:prstGeom prst="rect">
            <a:avLst/>
          </a:prstGeom>
          <a:ln>
            <a:noFill/>
          </a:ln>
          <a:effectLst>
            <a:softEdge rad="112500"/>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Contact Events by General Activity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6768276"/>
              </p:ext>
            </p:extLst>
          </p:nvPr>
        </p:nvGraphicFramePr>
        <p:xfrm>
          <a:off x="1696522" y="2565913"/>
          <a:ext cx="6262489" cy="3259677"/>
        </p:xfrm>
        <a:graphic>
          <a:graphicData uri="http://schemas.openxmlformats.org/drawingml/2006/table">
            <a:tbl>
              <a:tblPr firstRow="1" firstCol="1" bandRow="1">
                <a:tableStyleId>{5C22544A-7EE6-4342-B048-85BDC9FD1C3A}</a:tableStyleId>
              </a:tblPr>
              <a:tblGrid>
                <a:gridCol w="1361727">
                  <a:extLst>
                    <a:ext uri="{9D8B030D-6E8A-4147-A177-3AD203B41FA5}">
                      <a16:colId xmlns:a16="http://schemas.microsoft.com/office/drawing/2014/main" val="1846728723"/>
                    </a:ext>
                  </a:extLst>
                </a:gridCol>
                <a:gridCol w="3209501">
                  <a:extLst>
                    <a:ext uri="{9D8B030D-6E8A-4147-A177-3AD203B41FA5}">
                      <a16:colId xmlns:a16="http://schemas.microsoft.com/office/drawing/2014/main" val="1425030045"/>
                    </a:ext>
                  </a:extLst>
                </a:gridCol>
                <a:gridCol w="459632">
                  <a:extLst>
                    <a:ext uri="{9D8B030D-6E8A-4147-A177-3AD203B41FA5}">
                      <a16:colId xmlns:a16="http://schemas.microsoft.com/office/drawing/2014/main" val="2543677365"/>
                    </a:ext>
                  </a:extLst>
                </a:gridCol>
                <a:gridCol w="486708">
                  <a:extLst>
                    <a:ext uri="{9D8B030D-6E8A-4147-A177-3AD203B41FA5}">
                      <a16:colId xmlns:a16="http://schemas.microsoft.com/office/drawing/2014/main" val="1119589112"/>
                    </a:ext>
                  </a:extLst>
                </a:gridCol>
                <a:gridCol w="744921">
                  <a:extLst>
                    <a:ext uri="{9D8B030D-6E8A-4147-A177-3AD203B41FA5}">
                      <a16:colId xmlns:a16="http://schemas.microsoft.com/office/drawing/2014/main" val="3286697897"/>
                    </a:ext>
                  </a:extLst>
                </a:gridCol>
              </a:tblGrid>
              <a:tr h="352397">
                <a:tc>
                  <a:txBody>
                    <a:bodyPr/>
                    <a:lstStyle/>
                    <a:p>
                      <a:pPr marL="0" marR="0" indent="-228600">
                        <a:spcBef>
                          <a:spcPts val="0"/>
                        </a:spcBef>
                        <a:spcAft>
                          <a:spcPts val="0"/>
                        </a:spcAft>
                      </a:pPr>
                      <a:r>
                        <a:rPr lang="en-US" sz="1100">
                          <a:effectLst/>
                        </a:rPr>
                        <a:t>Injury    Classification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dirty="0">
                          <a:effectLst/>
                        </a:rPr>
                        <a:t>General Activity</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r">
                        <a:spcBef>
                          <a:spcPts val="0"/>
                        </a:spcBef>
                        <a:spcAft>
                          <a:spcPts val="0"/>
                        </a:spcAft>
                      </a:pPr>
                      <a:r>
                        <a:rPr lang="en-US" sz="900" dirty="0">
                          <a:effectLst/>
                        </a:rPr>
                        <a:t>2018</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r">
                        <a:spcBef>
                          <a:spcPts val="0"/>
                        </a:spcBef>
                        <a:spcAft>
                          <a:spcPts val="0"/>
                        </a:spcAft>
                      </a:pPr>
                      <a:r>
                        <a:rPr lang="en-US" sz="900" dirty="0">
                          <a:effectLst/>
                        </a:rPr>
                        <a:t>2017</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Grand Total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0715079"/>
                  </a:ext>
                </a:extLst>
              </a:tr>
              <a:tr h="200226">
                <a:tc>
                  <a:txBody>
                    <a:bodyPr/>
                    <a:lstStyle/>
                    <a:p>
                      <a:pPr marL="0" marR="0" indent="-228600">
                        <a:spcBef>
                          <a:spcPts val="0"/>
                        </a:spcBef>
                        <a:spcAft>
                          <a:spcPts val="0"/>
                        </a:spcAft>
                      </a:pPr>
                      <a:r>
                        <a:rPr lang="en-US" sz="1100">
                          <a:effectLst/>
                        </a:rPr>
                        <a:t>Electric Contact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Aerial Work</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09324034"/>
                  </a:ext>
                </a:extLst>
              </a:tr>
              <a:tr h="200226">
                <a:tc>
                  <a:txBody>
                    <a:bodyPr/>
                    <a:lstStyle/>
                    <a:p>
                      <a:pPr marL="0" marR="0" indent="-228600">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Conductors Installing/Removing (*1)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27502558"/>
                  </a:ext>
                </a:extLst>
              </a:tr>
              <a:tr h="200226">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Digging/Excavation Manual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18896695"/>
                  </a:ext>
                </a:extLst>
              </a:tr>
              <a:tr h="200226">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Equipment Assembly/Disassembly</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98066739"/>
                  </a:ext>
                </a:extLst>
              </a:tr>
              <a:tr h="200226">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Grounds Installing Removing (*1)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47632026"/>
                  </a:ext>
                </a:extLst>
              </a:tr>
              <a:tr h="200226">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Materials Handling Manual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42357292"/>
                  </a:ext>
                </a:extLst>
              </a:tr>
              <a:tr h="200226">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Operating Vehicle/Equipment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33684020"/>
                  </a:ext>
                </a:extLst>
              </a:tr>
              <a:tr h="200226">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Other/Unknown/Blank</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57503866"/>
                  </a:ext>
                </a:extLst>
              </a:tr>
              <a:tr h="352397">
                <a:tc>
                  <a:txBody>
                    <a:bodyPr/>
                    <a:lstStyle/>
                    <a:p>
                      <a:pPr marL="0" marR="0" indent="-228600">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Pole/Tower/Structure -Assembly/Disassembly (*1)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1642134"/>
                  </a:ext>
                </a:extLst>
              </a:tr>
              <a:tr h="200226">
                <a:tc>
                  <a:txBody>
                    <a:bodyPr/>
                    <a:lstStyle/>
                    <a:p>
                      <a:pPr marL="0" marR="0" indent="-228600">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Standing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52526046"/>
                  </a:ext>
                </a:extLst>
              </a:tr>
              <a:tr h="200226">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Unknown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68285449"/>
                  </a:ext>
                </a:extLst>
              </a:tr>
              <a:tr h="200226">
                <a:tc>
                  <a:txBody>
                    <a:bodyPr/>
                    <a:lstStyle/>
                    <a:p>
                      <a:pPr marL="0" marR="0" indent="-228600">
                        <a:spcBef>
                          <a:spcPts val="0"/>
                        </a:spcBef>
                        <a:spcAft>
                          <a:spcPts val="0"/>
                        </a:spcAft>
                      </a:pPr>
                      <a:r>
                        <a:rPr lang="en-US" sz="1100">
                          <a:effectLst/>
                        </a:rPr>
                        <a:t>Grand Total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34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8271133"/>
                  </a:ext>
                </a:extLst>
              </a:tr>
              <a:tr h="352397">
                <a:tc>
                  <a:txBody>
                    <a:bodyPr/>
                    <a:lstStyle/>
                    <a:p>
                      <a:pPr marL="0" marR="0" indent="-228600">
                        <a:spcBef>
                          <a:spcPts val="0"/>
                        </a:spcBef>
                        <a:spcAft>
                          <a:spcPts val="0"/>
                        </a:spcAft>
                      </a:pPr>
                      <a:r>
                        <a:rPr lang="en-US" sz="1100">
                          <a:effectLst/>
                        </a:rPr>
                        <a:t>* Fatal events 2018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05595411"/>
                  </a:ext>
                </a:extLst>
              </a:tr>
            </a:tbl>
          </a:graphicData>
        </a:graphic>
      </p:graphicFrame>
    </p:spTree>
    <p:extLst>
      <p:ext uri="{BB962C8B-B14F-4D97-AF65-F5344CB8AC3E}">
        <p14:creationId xmlns:p14="http://schemas.microsoft.com/office/powerpoint/2010/main" val="8039313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Contact Statistics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1402627"/>
              </p:ext>
            </p:extLst>
          </p:nvPr>
        </p:nvGraphicFramePr>
        <p:xfrm>
          <a:off x="1856790" y="2631232"/>
          <a:ext cx="6074229" cy="2985794"/>
        </p:xfrm>
        <a:graphic>
          <a:graphicData uri="http://schemas.openxmlformats.org/drawingml/2006/table">
            <a:tbl>
              <a:tblPr firstRow="1" firstCol="1" bandRow="1">
                <a:tableStyleId>{5C22544A-7EE6-4342-B048-85BDC9FD1C3A}</a:tableStyleId>
              </a:tblPr>
              <a:tblGrid>
                <a:gridCol w="2809329">
                  <a:extLst>
                    <a:ext uri="{9D8B030D-6E8A-4147-A177-3AD203B41FA5}">
                      <a16:colId xmlns:a16="http://schemas.microsoft.com/office/drawing/2014/main" val="512100608"/>
                    </a:ext>
                  </a:extLst>
                </a:gridCol>
                <a:gridCol w="816225">
                  <a:extLst>
                    <a:ext uri="{9D8B030D-6E8A-4147-A177-3AD203B41FA5}">
                      <a16:colId xmlns:a16="http://schemas.microsoft.com/office/drawing/2014/main" val="3688988426"/>
                    </a:ext>
                  </a:extLst>
                </a:gridCol>
                <a:gridCol w="816225">
                  <a:extLst>
                    <a:ext uri="{9D8B030D-6E8A-4147-A177-3AD203B41FA5}">
                      <a16:colId xmlns:a16="http://schemas.microsoft.com/office/drawing/2014/main" val="1383682812"/>
                    </a:ext>
                  </a:extLst>
                </a:gridCol>
                <a:gridCol w="816225">
                  <a:extLst>
                    <a:ext uri="{9D8B030D-6E8A-4147-A177-3AD203B41FA5}">
                      <a16:colId xmlns:a16="http://schemas.microsoft.com/office/drawing/2014/main" val="10023790"/>
                    </a:ext>
                  </a:extLst>
                </a:gridCol>
                <a:gridCol w="816225">
                  <a:extLst>
                    <a:ext uri="{9D8B030D-6E8A-4147-A177-3AD203B41FA5}">
                      <a16:colId xmlns:a16="http://schemas.microsoft.com/office/drawing/2014/main" val="1416590190"/>
                    </a:ext>
                  </a:extLst>
                </a:gridCol>
              </a:tblGrid>
              <a:tr h="322540">
                <a:tc>
                  <a:txBody>
                    <a:bodyPr/>
                    <a:lstStyle/>
                    <a:p>
                      <a:pPr marL="0" marR="0" indent="-228600" algn="ctr">
                        <a:spcBef>
                          <a:spcPts val="0"/>
                        </a:spcBef>
                        <a:spcAft>
                          <a:spcPts val="0"/>
                        </a:spcAft>
                      </a:pPr>
                      <a:r>
                        <a:rPr lang="en-US" sz="1000">
                          <a:effectLst/>
                        </a:rPr>
                        <a:t>Injury    Classification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2018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2017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2016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2015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9378943"/>
                  </a:ext>
                </a:extLst>
              </a:tr>
              <a:tr h="307181">
                <a:tc>
                  <a:txBody>
                    <a:bodyPr/>
                    <a:lstStyle/>
                    <a:p>
                      <a:pPr marL="0" marR="0" indent="-228600" algn="ctr">
                        <a:spcBef>
                          <a:spcPts val="0"/>
                        </a:spcBef>
                        <a:spcAft>
                          <a:spcPts val="0"/>
                        </a:spcAft>
                      </a:pPr>
                      <a:r>
                        <a:rPr lang="en-US" sz="1100">
                          <a:effectLst/>
                        </a:rPr>
                        <a:t>Electric Contact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71563037"/>
                  </a:ext>
                </a:extLst>
              </a:tr>
              <a:tr h="322540">
                <a:tc>
                  <a:txBody>
                    <a:bodyPr/>
                    <a:lstStyle/>
                    <a:p>
                      <a:pPr marL="0" marR="0" indent="-228600" algn="ctr">
                        <a:spcBef>
                          <a:spcPts val="0"/>
                        </a:spcBef>
                        <a:spcAft>
                          <a:spcPts val="0"/>
                        </a:spcAft>
                      </a:pPr>
                      <a:r>
                        <a:rPr lang="en-US" sz="1100">
                          <a:effectLst/>
                        </a:rPr>
                        <a:t>Struck By (*1)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dirty="0">
                          <a:effectLst/>
                        </a:rPr>
                        <a:t>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10734379"/>
                  </a:ext>
                </a:extLst>
              </a:tr>
              <a:tr h="322540">
                <a:tc>
                  <a:txBody>
                    <a:bodyPr/>
                    <a:lstStyle/>
                    <a:p>
                      <a:pPr marL="0" marR="0" indent="-228600" algn="ctr">
                        <a:spcBef>
                          <a:spcPts val="0"/>
                        </a:spcBef>
                        <a:spcAft>
                          <a:spcPts val="0"/>
                        </a:spcAft>
                      </a:pPr>
                      <a:r>
                        <a:rPr lang="en-US" sz="1100">
                          <a:effectLst/>
                        </a:rPr>
                        <a:t>Fall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70218211"/>
                  </a:ext>
                </a:extLst>
              </a:tr>
              <a:tr h="322540">
                <a:tc>
                  <a:txBody>
                    <a:bodyPr/>
                    <a:lstStyle/>
                    <a:p>
                      <a:pPr marL="0" marR="0" indent="-228600" algn="ctr">
                        <a:spcBef>
                          <a:spcPts val="0"/>
                        </a:spcBef>
                        <a:spcAft>
                          <a:spcPts val="0"/>
                        </a:spcAft>
                      </a:pPr>
                      <a:r>
                        <a:rPr lang="en-US" sz="1100">
                          <a:effectLst/>
                        </a:rPr>
                        <a:t>Misc/Other  (*2)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indent="-228600"/>
                      <a:endParaRPr lang="en-US" sz="1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6392983"/>
                  </a:ext>
                </a:extLst>
              </a:tr>
              <a:tr h="322540">
                <a:tc>
                  <a:txBody>
                    <a:bodyPr/>
                    <a:lstStyle/>
                    <a:p>
                      <a:pPr marL="0" marR="0" indent="-228600" algn="ctr">
                        <a:spcBef>
                          <a:spcPts val="0"/>
                        </a:spcBef>
                        <a:spcAft>
                          <a:spcPts val="0"/>
                        </a:spcAft>
                      </a:pPr>
                      <a:r>
                        <a:rPr lang="en-US" sz="1100">
                          <a:effectLst/>
                        </a:rPr>
                        <a:t>Caught Between (*1)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87947973"/>
                  </a:ext>
                </a:extLst>
              </a:tr>
              <a:tr h="322540">
                <a:tc>
                  <a:txBody>
                    <a:bodyPr/>
                    <a:lstStyle/>
                    <a:p>
                      <a:pPr marL="0" marR="0" indent="-228600" algn="ctr">
                        <a:spcBef>
                          <a:spcPts val="0"/>
                        </a:spcBef>
                        <a:spcAft>
                          <a:spcPts val="0"/>
                        </a:spcAft>
                      </a:pPr>
                      <a:r>
                        <a:rPr lang="en-US" sz="1100">
                          <a:effectLst/>
                        </a:rPr>
                        <a:t>Motor Vehicle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31385881"/>
                  </a:ext>
                </a:extLst>
              </a:tr>
              <a:tr h="247791">
                <a:tc>
                  <a:txBody>
                    <a:bodyPr/>
                    <a:lstStyle/>
                    <a:p>
                      <a:pPr marL="0" marR="0" indent="-228600" algn="ctr">
                        <a:spcBef>
                          <a:spcPts val="0"/>
                        </a:spcBef>
                        <a:spcAft>
                          <a:spcPts val="0"/>
                        </a:spcAft>
                      </a:pPr>
                      <a:r>
                        <a:rPr lang="en-US" sz="1000">
                          <a:effectLst/>
                        </a:rPr>
                        <a:t>Grand Total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609838"/>
                  </a:ext>
                </a:extLst>
              </a:tr>
              <a:tr h="247791">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483633"/>
                  </a:ext>
                </a:extLst>
              </a:tr>
              <a:tr h="247791">
                <a:tc>
                  <a:txBody>
                    <a:bodyPr/>
                    <a:lstStyle/>
                    <a:p>
                      <a:pPr marL="0" marR="0" indent="-228600" algn="ctr">
                        <a:spcBef>
                          <a:spcPts val="0"/>
                        </a:spcBef>
                        <a:spcAft>
                          <a:spcPts val="0"/>
                        </a:spcAft>
                      </a:pPr>
                      <a:r>
                        <a:rPr lang="en-US" sz="1000">
                          <a:effectLst/>
                        </a:rPr>
                        <a:t>*2018 – Helicopter Events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0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209648"/>
                  </a:ext>
                </a:extLst>
              </a:tr>
            </a:tbl>
          </a:graphicData>
        </a:graphic>
      </p:graphicFrame>
    </p:spTree>
    <p:extLst>
      <p:ext uri="{BB962C8B-B14F-4D97-AF65-F5344CB8AC3E}">
        <p14:creationId xmlns:p14="http://schemas.microsoft.com/office/powerpoint/2010/main" val="38888816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Contact and Arc Flash Events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7098262"/>
              </p:ext>
            </p:extLst>
          </p:nvPr>
        </p:nvGraphicFramePr>
        <p:xfrm>
          <a:off x="1250302" y="3004458"/>
          <a:ext cx="7333862" cy="2957802"/>
        </p:xfrm>
        <a:graphic>
          <a:graphicData uri="http://schemas.openxmlformats.org/drawingml/2006/table">
            <a:tbl>
              <a:tblPr firstRow="1" firstCol="1" bandRow="1">
                <a:tableStyleId>{5C22544A-7EE6-4342-B048-85BDC9FD1C3A}</a:tableStyleId>
              </a:tblPr>
              <a:tblGrid>
                <a:gridCol w="1657522">
                  <a:extLst>
                    <a:ext uri="{9D8B030D-6E8A-4147-A177-3AD203B41FA5}">
                      <a16:colId xmlns:a16="http://schemas.microsoft.com/office/drawing/2014/main" val="215399540"/>
                    </a:ext>
                  </a:extLst>
                </a:gridCol>
                <a:gridCol w="553789">
                  <a:extLst>
                    <a:ext uri="{9D8B030D-6E8A-4147-A177-3AD203B41FA5}">
                      <a16:colId xmlns:a16="http://schemas.microsoft.com/office/drawing/2014/main" val="193749593"/>
                    </a:ext>
                  </a:extLst>
                </a:gridCol>
                <a:gridCol w="553789">
                  <a:extLst>
                    <a:ext uri="{9D8B030D-6E8A-4147-A177-3AD203B41FA5}">
                      <a16:colId xmlns:a16="http://schemas.microsoft.com/office/drawing/2014/main" val="1117513670"/>
                    </a:ext>
                  </a:extLst>
                </a:gridCol>
                <a:gridCol w="623013">
                  <a:extLst>
                    <a:ext uri="{9D8B030D-6E8A-4147-A177-3AD203B41FA5}">
                      <a16:colId xmlns:a16="http://schemas.microsoft.com/office/drawing/2014/main" val="2609660454"/>
                    </a:ext>
                  </a:extLst>
                </a:gridCol>
                <a:gridCol w="692236">
                  <a:extLst>
                    <a:ext uri="{9D8B030D-6E8A-4147-A177-3AD203B41FA5}">
                      <a16:colId xmlns:a16="http://schemas.microsoft.com/office/drawing/2014/main" val="3391435567"/>
                    </a:ext>
                  </a:extLst>
                </a:gridCol>
                <a:gridCol w="1107579">
                  <a:extLst>
                    <a:ext uri="{9D8B030D-6E8A-4147-A177-3AD203B41FA5}">
                      <a16:colId xmlns:a16="http://schemas.microsoft.com/office/drawing/2014/main" val="4089284991"/>
                    </a:ext>
                  </a:extLst>
                </a:gridCol>
                <a:gridCol w="553789">
                  <a:extLst>
                    <a:ext uri="{9D8B030D-6E8A-4147-A177-3AD203B41FA5}">
                      <a16:colId xmlns:a16="http://schemas.microsoft.com/office/drawing/2014/main" val="2830399439"/>
                    </a:ext>
                  </a:extLst>
                </a:gridCol>
                <a:gridCol w="761460">
                  <a:extLst>
                    <a:ext uri="{9D8B030D-6E8A-4147-A177-3AD203B41FA5}">
                      <a16:colId xmlns:a16="http://schemas.microsoft.com/office/drawing/2014/main" val="1266282042"/>
                    </a:ext>
                  </a:extLst>
                </a:gridCol>
                <a:gridCol w="830685">
                  <a:extLst>
                    <a:ext uri="{9D8B030D-6E8A-4147-A177-3AD203B41FA5}">
                      <a16:colId xmlns:a16="http://schemas.microsoft.com/office/drawing/2014/main" val="53061181"/>
                    </a:ext>
                  </a:extLst>
                </a:gridCol>
              </a:tblGrid>
              <a:tr h="513507">
                <a:tc gridSpan="6">
                  <a:txBody>
                    <a:bodyPr/>
                    <a:lstStyle/>
                    <a:p>
                      <a:pPr marL="0" marR="0" indent="-228600" algn="ctr">
                        <a:spcBef>
                          <a:spcPts val="0"/>
                        </a:spcBef>
                        <a:spcAft>
                          <a:spcPts val="0"/>
                        </a:spcAft>
                      </a:pPr>
                      <a:r>
                        <a:rPr lang="en-US" sz="1100" dirty="0">
                          <a:effectLst/>
                        </a:rPr>
                        <a:t>OSHA Recordable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228600" algn="ctr">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indent="-228600" algn="ctr">
                        <a:spcBef>
                          <a:spcPts val="0"/>
                        </a:spcBef>
                        <a:spcAft>
                          <a:spcPts val="0"/>
                        </a:spcAft>
                      </a:pPr>
                      <a:r>
                        <a:rPr lang="en-US" sz="1100">
                          <a:effectLst/>
                        </a:rPr>
                        <a:t>SIF Events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016475782"/>
                  </a:ext>
                </a:extLst>
              </a:tr>
              <a:tr h="903774">
                <a:tc>
                  <a:txBody>
                    <a:bodyPr/>
                    <a:lstStyle/>
                    <a:p>
                      <a:pPr marL="0" marR="0" indent="-228600">
                        <a:spcBef>
                          <a:spcPts val="0"/>
                        </a:spcBef>
                        <a:spcAft>
                          <a:spcPts val="0"/>
                        </a:spcAft>
                      </a:pPr>
                      <a:r>
                        <a:rPr lang="en-US" sz="1100">
                          <a:effectLst/>
                        </a:rPr>
                        <a:t> Injury Classification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2018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2017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2016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2015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Grand Total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100">
                          <a:effectLst/>
                        </a:rPr>
                        <a:t>2018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2017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079660"/>
                  </a:ext>
                </a:extLst>
              </a:tr>
              <a:tr h="513507">
                <a:tc>
                  <a:txBody>
                    <a:bodyPr/>
                    <a:lstStyle/>
                    <a:p>
                      <a:pPr marL="0" marR="0" indent="-228600">
                        <a:spcBef>
                          <a:spcPts val="0"/>
                        </a:spcBef>
                        <a:spcAft>
                          <a:spcPts val="0"/>
                        </a:spcAft>
                      </a:pPr>
                      <a:r>
                        <a:rPr lang="en-US" sz="1100">
                          <a:effectLst/>
                        </a:rPr>
                        <a:t>Electric Contact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71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100">
                          <a:effectLst/>
                        </a:rPr>
                        <a:t>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7850033"/>
                  </a:ext>
                </a:extLst>
              </a:tr>
              <a:tr h="513507">
                <a:tc>
                  <a:txBody>
                    <a:bodyPr/>
                    <a:lstStyle/>
                    <a:p>
                      <a:pPr marL="0" marR="0" indent="-228600">
                        <a:spcBef>
                          <a:spcPts val="0"/>
                        </a:spcBef>
                        <a:spcAft>
                          <a:spcPts val="0"/>
                        </a:spcAft>
                      </a:pPr>
                      <a:r>
                        <a:rPr lang="en-US" sz="1100">
                          <a:effectLst/>
                        </a:rPr>
                        <a:t>Arc Flash</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71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100">
                          <a:effectLst/>
                        </a:rPr>
                        <a:t>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4225745"/>
                  </a:ext>
                </a:extLst>
              </a:tr>
              <a:tr h="513507">
                <a:tc>
                  <a:txBody>
                    <a:bodyPr/>
                    <a:lstStyle/>
                    <a:p>
                      <a:pPr marL="0" marR="0" indent="-228600">
                        <a:spcBef>
                          <a:spcPts val="0"/>
                        </a:spcBef>
                        <a:spcAft>
                          <a:spcPts val="0"/>
                        </a:spcAft>
                      </a:pPr>
                      <a:r>
                        <a:rPr lang="en-US" sz="1100">
                          <a:effectLst/>
                        </a:rPr>
                        <a:t>Grand Total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35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26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38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43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ctr">
                        <a:spcBef>
                          <a:spcPts val="0"/>
                        </a:spcBef>
                        <a:spcAft>
                          <a:spcPts val="0"/>
                        </a:spcAft>
                      </a:pPr>
                      <a:r>
                        <a:rPr lang="en-US" sz="1100">
                          <a:effectLst/>
                        </a:rPr>
                        <a:t>142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indent="-228600" algn="r">
                        <a:spcBef>
                          <a:spcPts val="0"/>
                        </a:spcBef>
                        <a:spcAft>
                          <a:spcPts val="0"/>
                        </a:spcAft>
                      </a:pPr>
                      <a:r>
                        <a:rPr lang="en-US" sz="11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100">
                          <a:effectLst/>
                        </a:rPr>
                        <a:t>14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228600" algn="ctr">
                        <a:spcBef>
                          <a:spcPts val="0"/>
                        </a:spcBef>
                        <a:spcAft>
                          <a:spcPts val="0"/>
                        </a:spcAft>
                      </a:pPr>
                      <a:r>
                        <a:rPr lang="en-US" sz="1100" dirty="0">
                          <a:effectLst/>
                        </a:rPr>
                        <a:t>10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7034376"/>
                  </a:ext>
                </a:extLst>
              </a:tr>
            </a:tbl>
          </a:graphicData>
        </a:graphic>
      </p:graphicFrame>
    </p:spTree>
    <p:extLst>
      <p:ext uri="{BB962C8B-B14F-4D97-AF65-F5344CB8AC3E}">
        <p14:creationId xmlns:p14="http://schemas.microsoft.com/office/powerpoint/2010/main" val="25985786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altLang="en-US" sz="4000"/>
              <a:t>How a circuit  can become unintentionally energized?</a:t>
            </a:r>
          </a:p>
        </p:txBody>
      </p:sp>
      <p:sp>
        <p:nvSpPr>
          <p:cNvPr id="6147" name="Rectangle 5"/>
          <p:cNvSpPr>
            <a:spLocks noGrp="1" noChangeArrowheads="1"/>
          </p:cNvSpPr>
          <p:nvPr>
            <p:ph type="body" idx="1"/>
          </p:nvPr>
        </p:nvSpPr>
        <p:spPr>
          <a:xfrm>
            <a:off x="1173163" y="2319338"/>
            <a:ext cx="5164137" cy="4660900"/>
          </a:xfrm>
        </p:spPr>
        <p:txBody>
          <a:bodyPr/>
          <a:lstStyle/>
          <a:p>
            <a:pPr eaLnBrk="1" hangingPunct="1">
              <a:lnSpc>
                <a:spcPct val="90000"/>
              </a:lnSpc>
              <a:spcBef>
                <a:spcPct val="45000"/>
              </a:spcBef>
              <a:spcAft>
                <a:spcPct val="45000"/>
              </a:spcAft>
            </a:pPr>
            <a:r>
              <a:rPr lang="en-US" altLang="en-US" sz="2700"/>
              <a:t>Switching </a:t>
            </a:r>
          </a:p>
          <a:p>
            <a:pPr eaLnBrk="1" hangingPunct="1">
              <a:lnSpc>
                <a:spcPct val="90000"/>
              </a:lnSpc>
              <a:spcBef>
                <a:spcPct val="45000"/>
              </a:spcBef>
              <a:spcAft>
                <a:spcPct val="45000"/>
              </a:spcAft>
            </a:pPr>
            <a:r>
              <a:rPr lang="en-US" altLang="en-US" sz="2700"/>
              <a:t>Induction</a:t>
            </a:r>
          </a:p>
          <a:p>
            <a:pPr eaLnBrk="1" hangingPunct="1">
              <a:lnSpc>
                <a:spcPct val="90000"/>
              </a:lnSpc>
              <a:spcBef>
                <a:spcPct val="45000"/>
              </a:spcBef>
              <a:spcAft>
                <a:spcPct val="45000"/>
              </a:spcAft>
            </a:pPr>
            <a:r>
              <a:rPr lang="en-US" altLang="en-US" sz="2700"/>
              <a:t>Back-feed </a:t>
            </a:r>
          </a:p>
          <a:p>
            <a:pPr eaLnBrk="1" hangingPunct="1">
              <a:lnSpc>
                <a:spcPct val="90000"/>
              </a:lnSpc>
              <a:spcBef>
                <a:spcPct val="45000"/>
              </a:spcBef>
              <a:spcAft>
                <a:spcPct val="45000"/>
              </a:spcAft>
            </a:pPr>
            <a:r>
              <a:rPr lang="en-US" altLang="en-US" sz="2700"/>
              <a:t>Lightning strikes</a:t>
            </a:r>
          </a:p>
          <a:p>
            <a:pPr eaLnBrk="1" hangingPunct="1">
              <a:lnSpc>
                <a:spcPct val="90000"/>
              </a:lnSpc>
              <a:spcBef>
                <a:spcPct val="45000"/>
              </a:spcBef>
              <a:spcAft>
                <a:spcPct val="45000"/>
              </a:spcAft>
            </a:pPr>
            <a:r>
              <a:rPr lang="en-US" altLang="en-US" sz="2700"/>
              <a:t>Vehicle Accidents</a:t>
            </a:r>
          </a:p>
          <a:p>
            <a:pPr eaLnBrk="1" hangingPunct="1">
              <a:lnSpc>
                <a:spcPct val="90000"/>
              </a:lnSpc>
              <a:spcBef>
                <a:spcPct val="45000"/>
              </a:spcBef>
              <a:spcAft>
                <a:spcPct val="45000"/>
              </a:spcAft>
            </a:pPr>
            <a:r>
              <a:rPr lang="en-US" altLang="en-US" sz="2700"/>
              <a:t>Equipment Failure</a:t>
            </a:r>
          </a:p>
          <a:p>
            <a:pPr eaLnBrk="1" hangingPunct="1">
              <a:lnSpc>
                <a:spcPct val="90000"/>
              </a:lnSpc>
              <a:spcBef>
                <a:spcPct val="50000"/>
              </a:spcBef>
              <a:spcAft>
                <a:spcPct val="50000"/>
              </a:spcAft>
            </a:pPr>
            <a:endParaRPr lang="en-US" altLang="en-US" sz="2700"/>
          </a:p>
        </p:txBody>
      </p:sp>
      <p:pic>
        <p:nvPicPr>
          <p:cNvPr id="22533" name="Picture 5"/>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29803" y="1954922"/>
            <a:ext cx="8168970" cy="5005551"/>
          </a:xfrm>
          <a:prstGeom prst="rect">
            <a:avLst/>
          </a:prstGeom>
          <a:ln>
            <a:noFill/>
          </a:ln>
          <a:effectLst>
            <a:softEdge rad="112500"/>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82588" y="368300"/>
            <a:ext cx="9251950" cy="6646863"/>
          </a:xfrm>
          <a:prstGeom prst="roundRect">
            <a:avLst>
              <a:gd name="adj" fmla="val 10527"/>
            </a:avLst>
          </a:prstGeom>
          <a:solidFill>
            <a:srgbClr val="002060"/>
          </a:solidFill>
          <a:ln w="12700" cap="flat" cmpd="sng" algn="ctr">
            <a:solidFill>
              <a:schemeClr val="tx1"/>
            </a:solidFill>
            <a:prstDash val="solid"/>
            <a:round/>
            <a:headEnd type="none" w="med" len="med"/>
            <a:tailEnd type="none" w="med" len="med"/>
          </a:ln>
          <a:effectLst/>
        </p:spPr>
        <p:txBody>
          <a:bodyPr lIns="0" tIns="0" rIns="0" bIns="0"/>
          <a:lstStyle/>
          <a:p>
            <a:pPr marL="17463" indent="-17463" algn="ctr" defTabSz="1019175">
              <a:lnSpc>
                <a:spcPct val="200000"/>
              </a:lnSpc>
              <a:spcBef>
                <a:spcPct val="20000"/>
              </a:spcBef>
              <a:buClr>
                <a:schemeClr val="tx1"/>
              </a:buClr>
              <a:buSzPct val="150000"/>
              <a:defRPr/>
            </a:pPr>
            <a:r>
              <a:rPr lang="en-US" sz="4800" i="0" dirty="0">
                <a:latin typeface="Arial" charset="0"/>
                <a:cs typeface="Arial" charset="0"/>
              </a:rPr>
              <a:t>Key Safety Fundamental</a:t>
            </a:r>
          </a:p>
          <a:p>
            <a:pPr marL="17463" indent="-17463" algn="ctr" defTabSz="1019175">
              <a:spcBef>
                <a:spcPct val="20000"/>
              </a:spcBef>
              <a:buClr>
                <a:schemeClr val="tx1"/>
              </a:buClr>
              <a:buSzPct val="150000"/>
              <a:defRPr/>
            </a:pPr>
            <a:r>
              <a:rPr lang="en-US" sz="3600" i="0" dirty="0">
                <a:latin typeface="Arial" charset="0"/>
                <a:cs typeface="Arial" charset="0"/>
              </a:rPr>
              <a:t>To avoid hazardous differences in electrical potential: </a:t>
            </a:r>
          </a:p>
          <a:p>
            <a:pPr marL="571500" indent="-571500" algn="ctr" defTabSz="1019175">
              <a:lnSpc>
                <a:spcPct val="150000"/>
              </a:lnSpc>
              <a:spcBef>
                <a:spcPct val="20000"/>
              </a:spcBef>
              <a:buClr>
                <a:schemeClr val="bg1"/>
              </a:buClr>
              <a:buSzPct val="90000"/>
              <a:buFont typeface="Wingdings" panose="05000000000000000000" pitchFamily="2" charset="2"/>
              <a:buChar char="Ø"/>
              <a:defRPr/>
            </a:pPr>
            <a:r>
              <a:rPr lang="en-US" sz="3600" i="0" dirty="0">
                <a:latin typeface="Arial" charset="0"/>
                <a:cs typeface="Arial" charset="0"/>
              </a:rPr>
              <a:t>Insulate yourself from the hazard</a:t>
            </a:r>
          </a:p>
          <a:p>
            <a:pPr marL="571500" indent="-571500" algn="ctr" defTabSz="1019175">
              <a:lnSpc>
                <a:spcPct val="150000"/>
              </a:lnSpc>
              <a:spcBef>
                <a:spcPct val="20000"/>
              </a:spcBef>
              <a:buClr>
                <a:schemeClr val="bg1"/>
              </a:buClr>
              <a:buSzPct val="90000"/>
              <a:buFont typeface="Wingdings" panose="05000000000000000000" pitchFamily="2" charset="2"/>
              <a:buChar char="Ø"/>
              <a:defRPr/>
            </a:pPr>
            <a:r>
              <a:rPr lang="en-US" sz="3600" i="0" dirty="0">
                <a:latin typeface="Arial" charset="0"/>
                <a:cs typeface="Arial" charset="0"/>
              </a:rPr>
              <a:t>Isolate yourself from the hazard</a:t>
            </a:r>
          </a:p>
          <a:p>
            <a:pPr marL="571500" indent="-571500" algn="ctr" defTabSz="1019175">
              <a:lnSpc>
                <a:spcPct val="150000"/>
              </a:lnSpc>
              <a:spcBef>
                <a:spcPct val="20000"/>
              </a:spcBef>
              <a:buClr>
                <a:schemeClr val="bg1"/>
              </a:buClr>
              <a:buSzPct val="90000"/>
              <a:buFont typeface="Wingdings" panose="05000000000000000000" pitchFamily="2" charset="2"/>
              <a:buChar char="Ø"/>
              <a:defRPr/>
            </a:pPr>
            <a:r>
              <a:rPr lang="en-US" sz="3600" i="0" dirty="0">
                <a:solidFill>
                  <a:srgbClr val="FFFF00"/>
                </a:solidFill>
                <a:latin typeface="Arial" charset="0"/>
                <a:cs typeface="Arial" charset="0"/>
              </a:rPr>
              <a:t>Work in a Equal Potential zone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3175" marR="0" indent="-254000" algn="ctr" defTabSz="1019175" rtl="0" eaLnBrk="1" fontAlgn="base" latinLnBrk="0" hangingPunct="1">
          <a:lnSpc>
            <a:spcPct val="100000"/>
          </a:lnSpc>
          <a:spcBef>
            <a:spcPct val="20000"/>
          </a:spcBef>
          <a:spcAft>
            <a:spcPct val="0"/>
          </a:spcAft>
          <a:buClr>
            <a:schemeClr val="tx1"/>
          </a:buClr>
          <a:buSzPct val="150000"/>
          <a:buFontTx/>
          <a:buNone/>
          <a:tabLst/>
          <a:defRPr kumimoji="0" lang="en-US" sz="4000" b="1"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FFFF00"/>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3175" marR="0" indent="-254000" algn="ctr" defTabSz="1019175" rtl="0" eaLnBrk="1" fontAlgn="base" latinLnBrk="0" hangingPunct="1">
          <a:lnSpc>
            <a:spcPct val="100000"/>
          </a:lnSpc>
          <a:spcBef>
            <a:spcPct val="20000"/>
          </a:spcBef>
          <a:spcAft>
            <a:spcPct val="0"/>
          </a:spcAft>
          <a:buClr>
            <a:schemeClr val="tx1"/>
          </a:buClr>
          <a:buSzPct val="150000"/>
          <a:buFontTx/>
          <a:buNone/>
          <a:tabLst/>
          <a:defRPr kumimoji="0" lang="en-US" sz="4000" b="1" i="1" u="none" strike="noStrike" cap="none" normalizeH="0" baseline="0" smtClean="0">
            <a:ln>
              <a:noFill/>
            </a:ln>
            <a:solidFill>
              <a:schemeClr val="bg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FE61062502B849A7917C5F20A8ED78" ma:contentTypeVersion="13" ma:contentTypeDescription="Create a new document." ma:contentTypeScope="" ma:versionID="d63108ab989a901bc29e8c62e67996ce">
  <xsd:schema xmlns:xsd="http://www.w3.org/2001/XMLSchema" xmlns:xs="http://www.w3.org/2001/XMLSchema" xmlns:p="http://schemas.microsoft.com/office/2006/metadata/properties" xmlns:ns3="a6517849-2a40-4fed-b246-7b7714d09f9e" xmlns:ns4="b20e729e-7de0-4fcd-89c1-cda59cccd37b" targetNamespace="http://schemas.microsoft.com/office/2006/metadata/properties" ma:root="true" ma:fieldsID="f68127fc242b0e587a7968f573d1ddcd" ns3:_="" ns4:_="">
    <xsd:import namespace="a6517849-2a40-4fed-b246-7b7714d09f9e"/>
    <xsd:import namespace="b20e729e-7de0-4fcd-89c1-cda59cccd3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7849-2a40-4fed-b246-7b7714d09f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0e729e-7de0-4fcd-89c1-cda59cccd37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CAD1D1-ADA8-4F7A-A5D1-2454F2ADC278}">
  <ds:schemaRefs>
    <ds:schemaRef ds:uri="http://schemas.microsoft.com/sharepoint/v3/contenttype/forms"/>
  </ds:schemaRefs>
</ds:datastoreItem>
</file>

<file path=customXml/itemProps2.xml><?xml version="1.0" encoding="utf-8"?>
<ds:datastoreItem xmlns:ds="http://schemas.openxmlformats.org/officeDocument/2006/customXml" ds:itemID="{4F06509E-BAF2-4477-855A-4DEAA471F7BA}">
  <ds:schemaRefs>
    <ds:schemaRef ds:uri="a6517849-2a40-4fed-b246-7b7714d09f9e"/>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b20e729e-7de0-4fcd-89c1-cda59cccd37b"/>
    <ds:schemaRef ds:uri="http://www.w3.org/XML/1998/namespace"/>
    <ds:schemaRef ds:uri="http://purl.org/dc/dcmitype/"/>
  </ds:schemaRefs>
</ds:datastoreItem>
</file>

<file path=customXml/itemProps3.xml><?xml version="1.0" encoding="utf-8"?>
<ds:datastoreItem xmlns:ds="http://schemas.openxmlformats.org/officeDocument/2006/customXml" ds:itemID="{49BA6936-261D-4A99-8A50-523BC1662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7849-2a40-4fed-b246-7b7714d09f9e"/>
    <ds:schemaRef ds:uri="b20e729e-7de0-4fcd-89c1-cda59cccd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17081</TotalTime>
  <Words>3362</Words>
  <Application>Microsoft Office PowerPoint</Application>
  <PresentationFormat>Custom</PresentationFormat>
  <Paragraphs>373</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AvantGarde Bk BT</vt:lpstr>
      <vt:lpstr>Calibri</vt:lpstr>
      <vt:lpstr>Cooper Black</vt:lpstr>
      <vt:lpstr>Times New Roman</vt:lpstr>
      <vt:lpstr>Wingdings</vt:lpstr>
      <vt:lpstr>Studio</vt:lpstr>
      <vt:lpstr>Grounding &amp; Bonding Continuing Education First Quarter 2020 </vt:lpstr>
      <vt:lpstr>Module Objectives</vt:lpstr>
      <vt:lpstr>PowerPoint Presentation</vt:lpstr>
      <vt:lpstr>Effects of Electrical Contact </vt:lpstr>
      <vt:lpstr>Electrical Contact Events by General Activity</vt:lpstr>
      <vt:lpstr>Electrical Contact Statistics</vt:lpstr>
      <vt:lpstr>Electrical Contact and Arc Flash Events</vt:lpstr>
      <vt:lpstr>How a circuit  can become unintentionally energized?</vt:lpstr>
      <vt:lpstr>PowerPoint Presentation</vt:lpstr>
      <vt:lpstr>Safety Fundamental</vt:lpstr>
      <vt:lpstr>Installing and Removing Grounds</vt:lpstr>
      <vt:lpstr>Installing Grounds</vt:lpstr>
      <vt:lpstr>Removing Grounds</vt:lpstr>
      <vt:lpstr>Equipment Selection</vt:lpstr>
      <vt:lpstr>OSHA Standard</vt:lpstr>
      <vt:lpstr>Maximum Fault Current Capability for Grounding Cables</vt:lpstr>
      <vt:lpstr>Applications</vt:lpstr>
      <vt:lpstr>Safe Work Practices</vt:lpstr>
      <vt:lpstr>Distribution-Neutral on Pole</vt:lpstr>
      <vt:lpstr>More Than One Span Away</vt:lpstr>
      <vt:lpstr>Primary Conductors Broken and on the Ground</vt:lpstr>
      <vt:lpstr>Transmission Lines with Distribution Underbuilt</vt:lpstr>
      <vt:lpstr>Grounding for Lattice Towers</vt:lpstr>
      <vt:lpstr>Dead End Structures</vt:lpstr>
      <vt:lpstr> With Shield Wire</vt:lpstr>
      <vt:lpstr> No Shield Wire</vt:lpstr>
      <vt:lpstr>Component Parts</vt:lpstr>
      <vt:lpstr>Component Parts</vt:lpstr>
      <vt:lpstr> Equipment Grounding</vt:lpstr>
      <vt:lpstr>Bonding  Non-Insulated Aerial Lift</vt:lpstr>
      <vt:lpstr>PowerPoint Presentation</vt:lpstr>
      <vt:lpstr>Insulated Aerial Lift</vt:lpstr>
      <vt:lpstr>Parallel Ground Sets</vt:lpstr>
      <vt:lpstr>Barricade</vt:lpstr>
      <vt:lpstr>Recap</vt:lpstr>
      <vt:lpstr>Safety Fundamental</vt:lpstr>
      <vt:lpstr>PowerPoint Presentation</vt:lpstr>
    </vt:vector>
  </TitlesOfParts>
  <Company>OSP Task team 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Protective Grounding &amp; Bonding</dc:title>
  <dc:subject>T&amp;D 10 Hour</dc:subject>
  <dc:creator>OSP Task Team 2</dc:creator>
  <dc:description>v2.03.06</dc:description>
  <cp:lastModifiedBy>Joshua Ballard</cp:lastModifiedBy>
  <cp:revision>743</cp:revision>
  <cp:lastPrinted>2000-02-03T19:15:08Z</cp:lastPrinted>
  <dcterms:created xsi:type="dcterms:W3CDTF">1998-03-18T16:28:49Z</dcterms:created>
  <dcterms:modified xsi:type="dcterms:W3CDTF">2019-11-21T21:34:07Z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0x010100B7FE61062502B849A7917C5F20A8ED78</vt:lpwstr>
  </property>
</Properties>
</file>