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9"/>
  </p:notesMasterIdLst>
  <p:handoutMasterIdLst>
    <p:handoutMasterId r:id="rId40"/>
  </p:handoutMasterIdLst>
  <p:sldIdLst>
    <p:sldId id="256" r:id="rId5"/>
    <p:sldId id="784" r:id="rId6"/>
    <p:sldId id="768" r:id="rId7"/>
    <p:sldId id="793" r:id="rId8"/>
    <p:sldId id="486" r:id="rId9"/>
    <p:sldId id="727" r:id="rId10"/>
    <p:sldId id="794" r:id="rId11"/>
    <p:sldId id="765" r:id="rId12"/>
    <p:sldId id="731" r:id="rId13"/>
    <p:sldId id="795" r:id="rId14"/>
    <p:sldId id="778" r:id="rId15"/>
    <p:sldId id="773" r:id="rId16"/>
    <p:sldId id="772" r:id="rId17"/>
    <p:sldId id="735" r:id="rId18"/>
    <p:sldId id="775" r:id="rId19"/>
    <p:sldId id="740" r:id="rId20"/>
    <p:sldId id="774" r:id="rId21"/>
    <p:sldId id="797" r:id="rId22"/>
    <p:sldId id="796" r:id="rId23"/>
    <p:sldId id="745" r:id="rId24"/>
    <p:sldId id="798" r:id="rId25"/>
    <p:sldId id="799" r:id="rId26"/>
    <p:sldId id="790" r:id="rId27"/>
    <p:sldId id="777" r:id="rId28"/>
    <p:sldId id="766" r:id="rId29"/>
    <p:sldId id="767" r:id="rId30"/>
    <p:sldId id="792" r:id="rId31"/>
    <p:sldId id="783" r:id="rId32"/>
    <p:sldId id="742" r:id="rId33"/>
    <p:sldId id="743" r:id="rId34"/>
    <p:sldId id="801" r:id="rId35"/>
    <p:sldId id="802" r:id="rId36"/>
    <p:sldId id="800" r:id="rId37"/>
    <p:sldId id="803" r:id="rId38"/>
  </p:sldIdLst>
  <p:sldSz cx="9144000" cy="6858000" type="screen4x3"/>
  <p:notesSz cx="6858000" cy="9312275"/>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FC18"/>
    <a:srgbClr val="992201"/>
    <a:srgbClr val="00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31" autoAdjust="0"/>
    <p:restoredTop sz="87567" autoAdjust="0"/>
  </p:normalViewPr>
  <p:slideViewPr>
    <p:cSldViewPr>
      <p:cViewPr>
        <p:scale>
          <a:sx n="80" d="100"/>
          <a:sy n="80" d="100"/>
        </p:scale>
        <p:origin x="-2460" y="-480"/>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3216"/>
    </p:cViewPr>
  </p:sorterViewPr>
  <p:notesViewPr>
    <p:cSldViewPr>
      <p:cViewPr>
        <p:scale>
          <a:sx n="120" d="100"/>
          <a:sy n="120" d="100"/>
        </p:scale>
        <p:origin x="-3030" y="2016"/>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dirty="0" smtClean="0"/>
              <a:t>2017 Fall Injury Results</a:t>
            </a:r>
            <a:endParaRPr lang="en-US" dirty="0"/>
          </a:p>
        </c:rich>
      </c:tx>
      <c:layout/>
      <c:overlay val="0"/>
      <c:spPr>
        <a:noFill/>
        <a:ln>
          <a:noFill/>
        </a:ln>
        <a:effectLst/>
      </c:spPr>
    </c:title>
    <c:autoTitleDeleted val="0"/>
    <c:plotArea>
      <c:layout/>
      <c:pieChart>
        <c:varyColors val="1"/>
        <c:ser>
          <c:idx val="0"/>
          <c:order val="0"/>
          <c:tx>
            <c:strRef>
              <c:f>Sheet1!$B$1</c:f>
              <c:strCache>
                <c:ptCount val="1"/>
                <c:pt idx="0">
                  <c:v>2017 Falls by Injury Type</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416D-4454-9FC0-88D98571A71C}"/>
              </c:ext>
            </c:extLst>
          </c:dPt>
          <c:dPt>
            <c:idx val="1"/>
            <c:bubble3D val="0"/>
            <c:spPr>
              <a:solidFill>
                <a:schemeClr val="accent2"/>
              </a:solidFill>
              <a:ln w="19050">
                <a:noFill/>
              </a:ln>
              <a:effectLst/>
            </c:spPr>
            <c:extLst xmlns:c16r2="http://schemas.microsoft.com/office/drawing/2015/06/chart">
              <c:ext xmlns:c16="http://schemas.microsoft.com/office/drawing/2014/chart" uri="{C3380CC4-5D6E-409C-BE32-E72D297353CC}">
                <c16:uniqueId val="{00000003-416D-4454-9FC0-88D98571A71C}"/>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16D-4454-9FC0-88D98571A71C}"/>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416D-4454-9FC0-88D98571A71C}"/>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416D-4454-9FC0-88D98571A71C}"/>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416D-4454-9FC0-88D98571A71C}"/>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416D-4454-9FC0-88D98571A71C}"/>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416D-4454-9FC0-88D98571A71C}"/>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416D-4454-9FC0-88D98571A71C}"/>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416D-4454-9FC0-88D98571A71C}"/>
              </c:ext>
            </c:extLst>
          </c:dPt>
          <c:dLbls>
            <c:dLbl>
              <c:idx val="0"/>
              <c:layout>
                <c:manualLayout>
                  <c:x val="-4.6822289902441437E-2"/>
                  <c:y val="-6.1553669427685176E-3"/>
                </c:manualLayout>
              </c:layout>
              <c:showLegendKey val="0"/>
              <c:showVal val="1"/>
              <c:showCatName val="1"/>
              <c:showSerName val="0"/>
              <c:showPercent val="0"/>
              <c:showBubbleSize val="0"/>
            </c:dLbl>
            <c:dLbl>
              <c:idx val="1"/>
              <c:layout>
                <c:manualLayout>
                  <c:x val="3.3239191455234761E-2"/>
                  <c:y val="-1.4045431821022372E-2"/>
                </c:manualLayout>
              </c:layou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16D-4454-9FC0-88D98571A71C}"/>
                </c:ext>
              </c:extLst>
            </c:dLbl>
            <c:dLbl>
              <c:idx val="2"/>
              <c:layout>
                <c:manualLayout>
                  <c:x val="2.7910290694795226E-2"/>
                  <c:y val="-2.9874731567644953E-2"/>
                </c:manualLayout>
              </c:layout>
              <c:showLegendKey val="0"/>
              <c:showVal val="1"/>
              <c:showCatName val="1"/>
              <c:showSerName val="0"/>
              <c:showPercent val="0"/>
              <c:showBubbleSize val="0"/>
            </c:dLbl>
            <c:dLbl>
              <c:idx val="3"/>
              <c:layout>
                <c:manualLayout>
                  <c:x val="6.0244020205021544E-2"/>
                  <c:y val="-1.0001874765654293E-2"/>
                </c:manualLayout>
              </c:layou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16D-4454-9FC0-88D98571A71C}"/>
                </c:ext>
              </c:extLst>
            </c:dLbl>
            <c:dLbl>
              <c:idx val="4"/>
              <c:layout>
                <c:manualLayout>
                  <c:x val="2.1718045857475363E-2"/>
                  <c:y val="1.9802638306575315E-2"/>
                </c:manualLayout>
              </c:layout>
              <c:showLegendKey val="0"/>
              <c:showVal val="1"/>
              <c:showCatName val="1"/>
              <c:showSerName val="0"/>
              <c:showPercent val="0"/>
              <c:showBubbleSize val="0"/>
            </c:dLbl>
            <c:dLbl>
              <c:idx val="5"/>
              <c:layout>
                <c:manualLayout>
                  <c:x val="-3.9546006041697619E-2"/>
                  <c:y val="3.7376691549919898E-2"/>
                </c:manualLayout>
              </c:layout>
              <c:showLegendKey val="0"/>
              <c:showVal val="1"/>
              <c:showCatName val="1"/>
              <c:showSerName val="0"/>
              <c:showPercent val="0"/>
              <c:showBubbleSize val="0"/>
            </c:dLbl>
            <c:dLbl>
              <c:idx val="6"/>
              <c:layout>
                <c:manualLayout>
                  <c:x val="-5.1033031248452432E-2"/>
                  <c:y val="6.7696083444114942E-4"/>
                </c:manualLayout>
              </c:layout>
              <c:showLegendKey val="0"/>
              <c:showVal val="1"/>
              <c:showCatName val="1"/>
              <c:showSerName val="0"/>
              <c:showPercent val="0"/>
              <c:showBubbleSize val="0"/>
            </c:dLbl>
            <c:dLbl>
              <c:idx val="7"/>
              <c:layout>
                <c:manualLayout>
                  <c:x val="-3.2261975065616795E-2"/>
                  <c:y val="-1.2689122193059201E-2"/>
                </c:manualLayout>
              </c:layout>
              <c:showLegendKey val="0"/>
              <c:showVal val="1"/>
              <c:showCatName val="1"/>
              <c:showSerName val="0"/>
              <c:showPercent val="0"/>
              <c:showBubbleSize val="0"/>
            </c:dLbl>
            <c:dLbl>
              <c:idx val="8"/>
              <c:layout>
                <c:manualLayout>
                  <c:x val="-3.5483285943423738E-2"/>
                  <c:y val="-6.7321897262842142E-2"/>
                </c:manualLayout>
              </c:layou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416D-4454-9FC0-88D98571A71C}"/>
                </c:ext>
              </c:extLst>
            </c:dLbl>
            <c:dLbl>
              <c:idx val="9"/>
              <c:layout>
                <c:manualLayout>
                  <c:x val="-6.2739683581219008E-2"/>
                  <c:y val="9.1607299087614041E-3"/>
                </c:manualLayout>
              </c:layou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416D-4454-9FC0-88D98571A71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Sheet1!$A$2:$A$11</c:f>
              <c:strCache>
                <c:ptCount val="10"/>
                <c:pt idx="0">
                  <c:v>Concussion</c:v>
                </c:pt>
                <c:pt idx="1">
                  <c:v>Contusion</c:v>
                </c:pt>
                <c:pt idx="2">
                  <c:v>Dislocation</c:v>
                </c:pt>
                <c:pt idx="3">
                  <c:v>Fracture</c:v>
                </c:pt>
                <c:pt idx="4">
                  <c:v>Laceration</c:v>
                </c:pt>
                <c:pt idx="5">
                  <c:v>Misc/Other</c:v>
                </c:pt>
                <c:pt idx="6">
                  <c:v>Multiple Injuries</c:v>
                </c:pt>
                <c:pt idx="7">
                  <c:v>Puncture</c:v>
                </c:pt>
                <c:pt idx="8">
                  <c:v>Sprain</c:v>
                </c:pt>
                <c:pt idx="9">
                  <c:v>Strain</c:v>
                </c:pt>
              </c:strCache>
            </c:strRef>
          </c:cat>
          <c:val>
            <c:numRef>
              <c:f>Sheet1!$B$2:$B$11</c:f>
              <c:numCache>
                <c:formatCode>0%</c:formatCode>
                <c:ptCount val="10"/>
                <c:pt idx="0">
                  <c:v>2.5000000000000001E-2</c:v>
                </c:pt>
                <c:pt idx="1">
                  <c:v>0.17</c:v>
                </c:pt>
                <c:pt idx="2">
                  <c:v>2.5000000000000001E-2</c:v>
                </c:pt>
                <c:pt idx="3">
                  <c:v>0.32</c:v>
                </c:pt>
                <c:pt idx="4">
                  <c:v>0.09</c:v>
                </c:pt>
                <c:pt idx="5">
                  <c:v>1.2E-2</c:v>
                </c:pt>
                <c:pt idx="6">
                  <c:v>0.05</c:v>
                </c:pt>
                <c:pt idx="7">
                  <c:v>1.2E-2</c:v>
                </c:pt>
                <c:pt idx="8">
                  <c:v>0.14000000000000001</c:v>
                </c:pt>
                <c:pt idx="9">
                  <c:v>0.16</c:v>
                </c:pt>
              </c:numCache>
            </c:numRef>
          </c:val>
          <c:extLst xmlns:c16r2="http://schemas.microsoft.com/office/drawing/2015/06/chart">
            <c:ext xmlns:c16="http://schemas.microsoft.com/office/drawing/2014/chart" uri="{C3380CC4-5D6E-409C-BE32-E72D297353CC}">
              <c16:uniqueId val="{00000014-416D-4454-9FC0-88D98571A7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dirty="0" smtClean="0"/>
              <a:t>Body Part Injured</a:t>
            </a:r>
            <a:endParaRPr lang="en-US"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2017 Falls by Injured body part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Ankle</c:v>
                </c:pt>
                <c:pt idx="1">
                  <c:v>Multiple Body Parts</c:v>
                </c:pt>
                <c:pt idx="2">
                  <c:v>Shoulder</c:v>
                </c:pt>
                <c:pt idx="3">
                  <c:v>Wrists</c:v>
                </c:pt>
                <c:pt idx="4">
                  <c:v>Knee</c:v>
                </c:pt>
                <c:pt idx="5">
                  <c:v>Lower Leg</c:v>
                </c:pt>
                <c:pt idx="6">
                  <c:v>Vertebrate</c:v>
                </c:pt>
                <c:pt idx="7">
                  <c:v>Pelvis</c:v>
                </c:pt>
                <c:pt idx="8">
                  <c:v>Lower Back</c:v>
                </c:pt>
                <c:pt idx="9">
                  <c:v>Lower Arm</c:v>
                </c:pt>
              </c:strCache>
            </c:strRef>
          </c:cat>
          <c:val>
            <c:numRef>
              <c:f>Sheet1!$B$2:$B$11</c:f>
              <c:numCache>
                <c:formatCode>General</c:formatCode>
                <c:ptCount val="10"/>
                <c:pt idx="0">
                  <c:v>11</c:v>
                </c:pt>
                <c:pt idx="1">
                  <c:v>10</c:v>
                </c:pt>
                <c:pt idx="2">
                  <c:v>7</c:v>
                </c:pt>
                <c:pt idx="3">
                  <c:v>7</c:v>
                </c:pt>
                <c:pt idx="4">
                  <c:v>6</c:v>
                </c:pt>
                <c:pt idx="5">
                  <c:v>5</c:v>
                </c:pt>
                <c:pt idx="6">
                  <c:v>4</c:v>
                </c:pt>
                <c:pt idx="7">
                  <c:v>4</c:v>
                </c:pt>
                <c:pt idx="8">
                  <c:v>4</c:v>
                </c:pt>
                <c:pt idx="9">
                  <c:v>4</c:v>
                </c:pt>
              </c:numCache>
            </c:numRef>
          </c:val>
          <c:extLst xmlns:c16r2="http://schemas.microsoft.com/office/drawing/2015/06/chart">
            <c:ext xmlns:c16="http://schemas.microsoft.com/office/drawing/2014/chart" uri="{C3380CC4-5D6E-409C-BE32-E72D297353CC}">
              <c16:uniqueId val="{00000000-A8FC-4999-A0F5-A3CF68E53F1F}"/>
            </c:ext>
          </c:extLst>
        </c:ser>
        <c:dLbls>
          <c:showLegendKey val="0"/>
          <c:showVal val="0"/>
          <c:showCatName val="0"/>
          <c:showSerName val="0"/>
          <c:showPercent val="0"/>
          <c:showBubbleSize val="0"/>
        </c:dLbls>
        <c:gapWidth val="104"/>
        <c:overlap val="21"/>
        <c:axId val="41592320"/>
        <c:axId val="41593856"/>
      </c:barChart>
      <c:catAx>
        <c:axId val="4159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1593856"/>
        <c:crosses val="autoZero"/>
        <c:auto val="1"/>
        <c:lblAlgn val="ctr"/>
        <c:lblOffset val="100"/>
        <c:noMultiLvlLbl val="0"/>
      </c:catAx>
      <c:valAx>
        <c:axId val="41593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5923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2857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3CA378-5E54-4370-AF3D-534A0420033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B139D265-C774-4CBF-9365-E308C3FBFE36}">
      <dgm:prSet phldrT="[Text]"/>
      <dgm:spPr>
        <a:solidFill>
          <a:srgbClr val="FF0000"/>
        </a:solidFill>
        <a:scene3d>
          <a:camera prst="orthographicFront"/>
          <a:lightRig rig="threePt" dir="t"/>
        </a:scene3d>
        <a:sp3d>
          <a:bevelT w="25400"/>
          <a:bevelB w="25400"/>
        </a:sp3d>
      </dgm:spPr>
      <dgm:t>
        <a:bodyPr/>
        <a:lstStyle/>
        <a:p>
          <a:r>
            <a:rPr lang="en-US" dirty="0" smtClean="0">
              <a:latin typeface="Arial Rounded MT Bold" panose="020F0704030504030204" pitchFamily="34" charset="0"/>
            </a:rPr>
            <a:t>Risk</a:t>
          </a:r>
          <a:endParaRPr lang="en-US" dirty="0">
            <a:latin typeface="Arial Rounded MT Bold" panose="020F0704030504030204" pitchFamily="34" charset="0"/>
          </a:endParaRPr>
        </a:p>
      </dgm:t>
    </dgm:pt>
    <dgm:pt modelId="{CB9096EA-1469-49CC-8DB1-769947778A98}" type="parTrans" cxnId="{FB1A0D2F-E19E-4851-807D-25EC33283347}">
      <dgm:prSet/>
      <dgm:spPr/>
      <dgm:t>
        <a:bodyPr/>
        <a:lstStyle/>
        <a:p>
          <a:endParaRPr lang="en-US"/>
        </a:p>
      </dgm:t>
    </dgm:pt>
    <dgm:pt modelId="{7AA646D5-1858-4796-BDDD-7BFF1C27FD43}" type="sibTrans" cxnId="{FB1A0D2F-E19E-4851-807D-25EC33283347}">
      <dgm:prSet/>
      <dgm:spPr/>
      <dgm:t>
        <a:bodyPr/>
        <a:lstStyle/>
        <a:p>
          <a:endParaRPr lang="en-US"/>
        </a:p>
      </dgm:t>
    </dgm:pt>
    <dgm:pt modelId="{46F76D63-206E-454F-8B27-2A13D00BC217}">
      <dgm:prSet phldrT="[Text]"/>
      <dgm:spPr>
        <a:solidFill>
          <a:srgbClr val="002060"/>
        </a:solidFill>
        <a:scene3d>
          <a:camera prst="orthographicFront"/>
          <a:lightRig rig="threePt" dir="t"/>
        </a:scene3d>
        <a:sp3d>
          <a:bevelT w="25400"/>
          <a:bevelB w="25400"/>
        </a:sp3d>
      </dgm:spPr>
      <dgm:t>
        <a:bodyPr/>
        <a:lstStyle/>
        <a:p>
          <a:r>
            <a:rPr lang="en-US" dirty="0" smtClean="0">
              <a:latin typeface="Arial Rounded MT Bold" panose="020F0704030504030204" pitchFamily="34" charset="0"/>
            </a:rPr>
            <a:t>Identify</a:t>
          </a:r>
          <a:endParaRPr lang="en-US" dirty="0">
            <a:latin typeface="Arial Rounded MT Bold" panose="020F0704030504030204" pitchFamily="34" charset="0"/>
          </a:endParaRPr>
        </a:p>
      </dgm:t>
    </dgm:pt>
    <dgm:pt modelId="{FB2679B9-142D-4B8B-8357-C1FBF960B729}" type="parTrans" cxnId="{B5429D1A-C0BA-4137-8240-7250B501D224}">
      <dgm:prSet/>
      <dgm:spPr/>
      <dgm:t>
        <a:bodyPr/>
        <a:lstStyle/>
        <a:p>
          <a:endParaRPr lang="en-US"/>
        </a:p>
      </dgm:t>
    </dgm:pt>
    <dgm:pt modelId="{96DA4AB8-2AD9-4765-A27A-C4226DD01D19}" type="sibTrans" cxnId="{B5429D1A-C0BA-4137-8240-7250B501D224}">
      <dgm:prSet/>
      <dgm:spPr>
        <a:scene3d>
          <a:camera prst="orthographicFront"/>
          <a:lightRig rig="threePt" dir="t"/>
        </a:scene3d>
        <a:sp3d>
          <a:bevelT w="25400"/>
          <a:bevelB w="25400"/>
        </a:sp3d>
      </dgm:spPr>
      <dgm:t>
        <a:bodyPr/>
        <a:lstStyle/>
        <a:p>
          <a:endParaRPr lang="en-US"/>
        </a:p>
      </dgm:t>
    </dgm:pt>
    <dgm:pt modelId="{D948A9BA-4EB6-44C6-A3DC-E65E50093F06}">
      <dgm:prSet phldrT="[Text]"/>
      <dgm:spPr>
        <a:solidFill>
          <a:srgbClr val="002060"/>
        </a:solidFill>
        <a:scene3d>
          <a:camera prst="orthographicFront"/>
          <a:lightRig rig="threePt" dir="t"/>
        </a:scene3d>
        <a:sp3d>
          <a:bevelT w="25400"/>
          <a:bevelB w="25400"/>
        </a:sp3d>
      </dgm:spPr>
      <dgm:t>
        <a:bodyPr/>
        <a:lstStyle/>
        <a:p>
          <a:r>
            <a:rPr lang="en-US" dirty="0" smtClean="0">
              <a:latin typeface="Arial Rounded MT Bold" panose="020F0704030504030204" pitchFamily="34" charset="0"/>
            </a:rPr>
            <a:t>Evaluate</a:t>
          </a:r>
          <a:endParaRPr lang="en-US" dirty="0">
            <a:latin typeface="Arial Rounded MT Bold" panose="020F0704030504030204" pitchFamily="34" charset="0"/>
          </a:endParaRPr>
        </a:p>
      </dgm:t>
    </dgm:pt>
    <dgm:pt modelId="{0A3FC09C-A08E-48C3-8804-B0CEBA00888F}" type="parTrans" cxnId="{79D38800-80EF-4F86-A680-B34D169876B9}">
      <dgm:prSet/>
      <dgm:spPr/>
      <dgm:t>
        <a:bodyPr/>
        <a:lstStyle/>
        <a:p>
          <a:endParaRPr lang="en-US"/>
        </a:p>
      </dgm:t>
    </dgm:pt>
    <dgm:pt modelId="{85125030-3114-498A-8D5B-3E09E25603E2}" type="sibTrans" cxnId="{79D38800-80EF-4F86-A680-B34D169876B9}">
      <dgm:prSet/>
      <dgm:spPr>
        <a:scene3d>
          <a:camera prst="orthographicFront"/>
          <a:lightRig rig="threePt" dir="t"/>
        </a:scene3d>
        <a:sp3d>
          <a:bevelT w="25400"/>
          <a:bevelB w="25400"/>
        </a:sp3d>
      </dgm:spPr>
      <dgm:t>
        <a:bodyPr/>
        <a:lstStyle/>
        <a:p>
          <a:endParaRPr lang="en-US"/>
        </a:p>
      </dgm:t>
    </dgm:pt>
    <dgm:pt modelId="{D08A7700-1200-4557-801D-E8C5E95D1514}">
      <dgm:prSet phldrT="[Text]"/>
      <dgm:spPr>
        <a:solidFill>
          <a:srgbClr val="002060"/>
        </a:solidFill>
        <a:scene3d>
          <a:camera prst="orthographicFront"/>
          <a:lightRig rig="threePt" dir="t"/>
        </a:scene3d>
        <a:sp3d>
          <a:bevelT w="25400"/>
          <a:bevelB w="25400"/>
        </a:sp3d>
      </dgm:spPr>
      <dgm:t>
        <a:bodyPr/>
        <a:lstStyle/>
        <a:p>
          <a:r>
            <a:rPr lang="en-US" dirty="0" smtClean="0">
              <a:latin typeface="Arial Rounded MT Bold" panose="020F0704030504030204" pitchFamily="34" charset="0"/>
            </a:rPr>
            <a:t>Control</a:t>
          </a:r>
          <a:endParaRPr lang="en-US" dirty="0">
            <a:latin typeface="Arial Rounded MT Bold" panose="020F0704030504030204" pitchFamily="34" charset="0"/>
          </a:endParaRPr>
        </a:p>
      </dgm:t>
    </dgm:pt>
    <dgm:pt modelId="{7DCF9DBF-CE05-4983-B1FD-0A7A0C0627C0}" type="parTrans" cxnId="{08468DA0-978A-40AE-84A2-58F8E1BCA0F7}">
      <dgm:prSet/>
      <dgm:spPr/>
      <dgm:t>
        <a:bodyPr/>
        <a:lstStyle/>
        <a:p>
          <a:endParaRPr lang="en-US"/>
        </a:p>
      </dgm:t>
    </dgm:pt>
    <dgm:pt modelId="{6CDA073B-7E8F-4144-9E89-1E9D3E11359F}" type="sibTrans" cxnId="{08468DA0-978A-40AE-84A2-58F8E1BCA0F7}">
      <dgm:prSet/>
      <dgm:spPr>
        <a:scene3d>
          <a:camera prst="orthographicFront"/>
          <a:lightRig rig="threePt" dir="t"/>
        </a:scene3d>
        <a:sp3d>
          <a:bevelT w="25400"/>
          <a:bevelB w="25400"/>
        </a:sp3d>
      </dgm:spPr>
      <dgm:t>
        <a:bodyPr/>
        <a:lstStyle/>
        <a:p>
          <a:endParaRPr lang="en-US"/>
        </a:p>
      </dgm:t>
    </dgm:pt>
    <dgm:pt modelId="{19D5407F-1E52-48BA-B02B-6ADE3BAA04AF}" type="pres">
      <dgm:prSet presAssocID="{803CA378-5E54-4370-AF3D-534A04200334}" presName="Name0" presStyleCnt="0">
        <dgm:presLayoutVars>
          <dgm:chMax val="1"/>
          <dgm:dir/>
          <dgm:animLvl val="ctr"/>
          <dgm:resizeHandles val="exact"/>
        </dgm:presLayoutVars>
      </dgm:prSet>
      <dgm:spPr/>
      <dgm:t>
        <a:bodyPr/>
        <a:lstStyle/>
        <a:p>
          <a:endParaRPr lang="en-US"/>
        </a:p>
      </dgm:t>
    </dgm:pt>
    <dgm:pt modelId="{7ACE59B0-91C1-4E69-A0B8-574033A0BC57}" type="pres">
      <dgm:prSet presAssocID="{B139D265-C774-4CBF-9365-E308C3FBFE36}" presName="centerShape" presStyleLbl="node0" presStyleIdx="0" presStyleCnt="1"/>
      <dgm:spPr/>
      <dgm:t>
        <a:bodyPr/>
        <a:lstStyle/>
        <a:p>
          <a:endParaRPr lang="en-US"/>
        </a:p>
      </dgm:t>
    </dgm:pt>
    <dgm:pt modelId="{ADF16172-164A-4F1A-B397-6953534CC4BF}" type="pres">
      <dgm:prSet presAssocID="{46F76D63-206E-454F-8B27-2A13D00BC217}" presName="node" presStyleLbl="node1" presStyleIdx="0" presStyleCnt="3">
        <dgm:presLayoutVars>
          <dgm:bulletEnabled val="1"/>
        </dgm:presLayoutVars>
      </dgm:prSet>
      <dgm:spPr/>
      <dgm:t>
        <a:bodyPr/>
        <a:lstStyle/>
        <a:p>
          <a:endParaRPr lang="en-US"/>
        </a:p>
      </dgm:t>
    </dgm:pt>
    <dgm:pt modelId="{458DE676-2EEB-45AB-AB0D-FBF365330E4C}" type="pres">
      <dgm:prSet presAssocID="{46F76D63-206E-454F-8B27-2A13D00BC217}" presName="dummy" presStyleCnt="0"/>
      <dgm:spPr>
        <a:scene3d>
          <a:camera prst="orthographicFront"/>
          <a:lightRig rig="threePt" dir="t"/>
        </a:scene3d>
        <a:sp3d>
          <a:bevelT w="25400"/>
          <a:bevelB w="25400"/>
        </a:sp3d>
      </dgm:spPr>
    </dgm:pt>
    <dgm:pt modelId="{826CB150-EA3D-453E-AC5D-3AA2D252E8A4}" type="pres">
      <dgm:prSet presAssocID="{96DA4AB8-2AD9-4765-A27A-C4226DD01D19}" presName="sibTrans" presStyleLbl="sibTrans2D1" presStyleIdx="0" presStyleCnt="3"/>
      <dgm:spPr/>
      <dgm:t>
        <a:bodyPr/>
        <a:lstStyle/>
        <a:p>
          <a:endParaRPr lang="en-US"/>
        </a:p>
      </dgm:t>
    </dgm:pt>
    <dgm:pt modelId="{28CACA49-2280-43B2-AA85-C7435A950376}" type="pres">
      <dgm:prSet presAssocID="{D948A9BA-4EB6-44C6-A3DC-E65E50093F06}" presName="node" presStyleLbl="node1" presStyleIdx="1" presStyleCnt="3">
        <dgm:presLayoutVars>
          <dgm:bulletEnabled val="1"/>
        </dgm:presLayoutVars>
      </dgm:prSet>
      <dgm:spPr/>
      <dgm:t>
        <a:bodyPr/>
        <a:lstStyle/>
        <a:p>
          <a:endParaRPr lang="en-US"/>
        </a:p>
      </dgm:t>
    </dgm:pt>
    <dgm:pt modelId="{88BE6078-C399-4041-B288-F71C224B6C0C}" type="pres">
      <dgm:prSet presAssocID="{D948A9BA-4EB6-44C6-A3DC-E65E50093F06}" presName="dummy" presStyleCnt="0"/>
      <dgm:spPr>
        <a:scene3d>
          <a:camera prst="orthographicFront"/>
          <a:lightRig rig="threePt" dir="t"/>
        </a:scene3d>
        <a:sp3d>
          <a:bevelT w="25400"/>
          <a:bevelB w="25400"/>
        </a:sp3d>
      </dgm:spPr>
    </dgm:pt>
    <dgm:pt modelId="{D4DBC11F-2001-4DD8-823C-1C9AA87C7811}" type="pres">
      <dgm:prSet presAssocID="{85125030-3114-498A-8D5B-3E09E25603E2}" presName="sibTrans" presStyleLbl="sibTrans2D1" presStyleIdx="1" presStyleCnt="3"/>
      <dgm:spPr/>
      <dgm:t>
        <a:bodyPr/>
        <a:lstStyle/>
        <a:p>
          <a:endParaRPr lang="en-US"/>
        </a:p>
      </dgm:t>
    </dgm:pt>
    <dgm:pt modelId="{04D9C7CC-CE60-459C-B2A4-48299216384A}" type="pres">
      <dgm:prSet presAssocID="{D08A7700-1200-4557-801D-E8C5E95D1514}" presName="node" presStyleLbl="node1" presStyleIdx="2" presStyleCnt="3">
        <dgm:presLayoutVars>
          <dgm:bulletEnabled val="1"/>
        </dgm:presLayoutVars>
      </dgm:prSet>
      <dgm:spPr/>
      <dgm:t>
        <a:bodyPr/>
        <a:lstStyle/>
        <a:p>
          <a:endParaRPr lang="en-US"/>
        </a:p>
      </dgm:t>
    </dgm:pt>
    <dgm:pt modelId="{0E98E19B-8AC8-48A0-9A4B-03479F4393CF}" type="pres">
      <dgm:prSet presAssocID="{D08A7700-1200-4557-801D-E8C5E95D1514}" presName="dummy" presStyleCnt="0"/>
      <dgm:spPr>
        <a:scene3d>
          <a:camera prst="orthographicFront"/>
          <a:lightRig rig="threePt" dir="t"/>
        </a:scene3d>
        <a:sp3d>
          <a:bevelT w="25400"/>
          <a:bevelB w="25400"/>
        </a:sp3d>
      </dgm:spPr>
    </dgm:pt>
    <dgm:pt modelId="{CBEC7D8B-E3AF-4599-9FB3-A07618FB4058}" type="pres">
      <dgm:prSet presAssocID="{6CDA073B-7E8F-4144-9E89-1E9D3E11359F}" presName="sibTrans" presStyleLbl="sibTrans2D1" presStyleIdx="2" presStyleCnt="3"/>
      <dgm:spPr/>
      <dgm:t>
        <a:bodyPr/>
        <a:lstStyle/>
        <a:p>
          <a:endParaRPr lang="en-US"/>
        </a:p>
      </dgm:t>
    </dgm:pt>
  </dgm:ptLst>
  <dgm:cxnLst>
    <dgm:cxn modelId="{D44B660A-453D-4CE2-B9C4-AA05DC4C4C6D}" type="presOf" srcId="{6CDA073B-7E8F-4144-9E89-1E9D3E11359F}" destId="{CBEC7D8B-E3AF-4599-9FB3-A07618FB4058}" srcOrd="0" destOrd="0" presId="urn:microsoft.com/office/officeart/2005/8/layout/radial6"/>
    <dgm:cxn modelId="{6B293117-C2E2-408B-8C33-35ADAA5A7102}" type="presOf" srcId="{85125030-3114-498A-8D5B-3E09E25603E2}" destId="{D4DBC11F-2001-4DD8-823C-1C9AA87C7811}" srcOrd="0" destOrd="0" presId="urn:microsoft.com/office/officeart/2005/8/layout/radial6"/>
    <dgm:cxn modelId="{08468DA0-978A-40AE-84A2-58F8E1BCA0F7}" srcId="{B139D265-C774-4CBF-9365-E308C3FBFE36}" destId="{D08A7700-1200-4557-801D-E8C5E95D1514}" srcOrd="2" destOrd="0" parTransId="{7DCF9DBF-CE05-4983-B1FD-0A7A0C0627C0}" sibTransId="{6CDA073B-7E8F-4144-9E89-1E9D3E11359F}"/>
    <dgm:cxn modelId="{FB1A0D2F-E19E-4851-807D-25EC33283347}" srcId="{803CA378-5E54-4370-AF3D-534A04200334}" destId="{B139D265-C774-4CBF-9365-E308C3FBFE36}" srcOrd="0" destOrd="0" parTransId="{CB9096EA-1469-49CC-8DB1-769947778A98}" sibTransId="{7AA646D5-1858-4796-BDDD-7BFF1C27FD43}"/>
    <dgm:cxn modelId="{23FE00B2-EBAF-4424-B290-5EEDADD1BFED}" type="presOf" srcId="{D08A7700-1200-4557-801D-E8C5E95D1514}" destId="{04D9C7CC-CE60-459C-B2A4-48299216384A}" srcOrd="0" destOrd="0" presId="urn:microsoft.com/office/officeart/2005/8/layout/radial6"/>
    <dgm:cxn modelId="{DE1F9FB0-64B8-4C5C-B812-56228BA36278}" type="presOf" srcId="{B139D265-C774-4CBF-9365-E308C3FBFE36}" destId="{7ACE59B0-91C1-4E69-A0B8-574033A0BC57}" srcOrd="0" destOrd="0" presId="urn:microsoft.com/office/officeart/2005/8/layout/radial6"/>
    <dgm:cxn modelId="{0054DD5D-3500-4D24-A18A-3A2B7D5796E1}" type="presOf" srcId="{96DA4AB8-2AD9-4765-A27A-C4226DD01D19}" destId="{826CB150-EA3D-453E-AC5D-3AA2D252E8A4}" srcOrd="0" destOrd="0" presId="urn:microsoft.com/office/officeart/2005/8/layout/radial6"/>
    <dgm:cxn modelId="{B5429D1A-C0BA-4137-8240-7250B501D224}" srcId="{B139D265-C774-4CBF-9365-E308C3FBFE36}" destId="{46F76D63-206E-454F-8B27-2A13D00BC217}" srcOrd="0" destOrd="0" parTransId="{FB2679B9-142D-4B8B-8357-C1FBF960B729}" sibTransId="{96DA4AB8-2AD9-4765-A27A-C4226DD01D19}"/>
    <dgm:cxn modelId="{B9668A5B-B857-4B66-94BC-7C9D38A64B89}" type="presOf" srcId="{803CA378-5E54-4370-AF3D-534A04200334}" destId="{19D5407F-1E52-48BA-B02B-6ADE3BAA04AF}" srcOrd="0" destOrd="0" presId="urn:microsoft.com/office/officeart/2005/8/layout/radial6"/>
    <dgm:cxn modelId="{79D38800-80EF-4F86-A680-B34D169876B9}" srcId="{B139D265-C774-4CBF-9365-E308C3FBFE36}" destId="{D948A9BA-4EB6-44C6-A3DC-E65E50093F06}" srcOrd="1" destOrd="0" parTransId="{0A3FC09C-A08E-48C3-8804-B0CEBA00888F}" sibTransId="{85125030-3114-498A-8D5B-3E09E25603E2}"/>
    <dgm:cxn modelId="{D93DD367-4274-4F4A-9187-5ABE4E70DEF6}" type="presOf" srcId="{D948A9BA-4EB6-44C6-A3DC-E65E50093F06}" destId="{28CACA49-2280-43B2-AA85-C7435A950376}" srcOrd="0" destOrd="0" presId="urn:microsoft.com/office/officeart/2005/8/layout/radial6"/>
    <dgm:cxn modelId="{92AE6216-03F7-4C0E-9406-9696E0794858}" type="presOf" srcId="{46F76D63-206E-454F-8B27-2A13D00BC217}" destId="{ADF16172-164A-4F1A-B397-6953534CC4BF}" srcOrd="0" destOrd="0" presId="urn:microsoft.com/office/officeart/2005/8/layout/radial6"/>
    <dgm:cxn modelId="{A9173AA3-CD7E-47A6-847D-E89013669CAD}" type="presParOf" srcId="{19D5407F-1E52-48BA-B02B-6ADE3BAA04AF}" destId="{7ACE59B0-91C1-4E69-A0B8-574033A0BC57}" srcOrd="0" destOrd="0" presId="urn:microsoft.com/office/officeart/2005/8/layout/radial6"/>
    <dgm:cxn modelId="{BA435EEF-8E79-4E4D-B123-D48AA7917459}" type="presParOf" srcId="{19D5407F-1E52-48BA-B02B-6ADE3BAA04AF}" destId="{ADF16172-164A-4F1A-B397-6953534CC4BF}" srcOrd="1" destOrd="0" presId="urn:microsoft.com/office/officeart/2005/8/layout/radial6"/>
    <dgm:cxn modelId="{AC85B039-8594-4E3F-BE46-5A2EC8BD14D3}" type="presParOf" srcId="{19D5407F-1E52-48BA-B02B-6ADE3BAA04AF}" destId="{458DE676-2EEB-45AB-AB0D-FBF365330E4C}" srcOrd="2" destOrd="0" presId="urn:microsoft.com/office/officeart/2005/8/layout/radial6"/>
    <dgm:cxn modelId="{E362792B-0393-4863-B93D-DFC499CF1DEE}" type="presParOf" srcId="{19D5407F-1E52-48BA-B02B-6ADE3BAA04AF}" destId="{826CB150-EA3D-453E-AC5D-3AA2D252E8A4}" srcOrd="3" destOrd="0" presId="urn:microsoft.com/office/officeart/2005/8/layout/radial6"/>
    <dgm:cxn modelId="{D4086844-5917-40F1-801C-2A3CCB8FAC0A}" type="presParOf" srcId="{19D5407F-1E52-48BA-B02B-6ADE3BAA04AF}" destId="{28CACA49-2280-43B2-AA85-C7435A950376}" srcOrd="4" destOrd="0" presId="urn:microsoft.com/office/officeart/2005/8/layout/radial6"/>
    <dgm:cxn modelId="{A3FF6565-3F3F-4328-AFD2-C4E3894450CC}" type="presParOf" srcId="{19D5407F-1E52-48BA-B02B-6ADE3BAA04AF}" destId="{88BE6078-C399-4041-B288-F71C224B6C0C}" srcOrd="5" destOrd="0" presId="urn:microsoft.com/office/officeart/2005/8/layout/radial6"/>
    <dgm:cxn modelId="{1AEEAB5F-433A-40E1-933D-6B09C81CCFBA}" type="presParOf" srcId="{19D5407F-1E52-48BA-B02B-6ADE3BAA04AF}" destId="{D4DBC11F-2001-4DD8-823C-1C9AA87C7811}" srcOrd="6" destOrd="0" presId="urn:microsoft.com/office/officeart/2005/8/layout/radial6"/>
    <dgm:cxn modelId="{A2529AB9-33FA-4418-90B4-28A6C20A7BDA}" type="presParOf" srcId="{19D5407F-1E52-48BA-B02B-6ADE3BAA04AF}" destId="{04D9C7CC-CE60-459C-B2A4-48299216384A}" srcOrd="7" destOrd="0" presId="urn:microsoft.com/office/officeart/2005/8/layout/radial6"/>
    <dgm:cxn modelId="{EA79AA95-834E-4840-9EBA-CAFEC6899285}" type="presParOf" srcId="{19D5407F-1E52-48BA-B02B-6ADE3BAA04AF}" destId="{0E98E19B-8AC8-48A0-9A4B-03479F4393CF}" srcOrd="8" destOrd="0" presId="urn:microsoft.com/office/officeart/2005/8/layout/radial6"/>
    <dgm:cxn modelId="{21FE101C-30F0-402C-8D8A-F8A01DE7CD18}" type="presParOf" srcId="{19D5407F-1E52-48BA-B02B-6ADE3BAA04AF}" destId="{CBEC7D8B-E3AF-4599-9FB3-A07618FB4058}"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C7D8B-E3AF-4599-9FB3-A07618FB4058}">
      <dsp:nvSpPr>
        <dsp:cNvPr id="0" name=""/>
        <dsp:cNvSpPr/>
      </dsp:nvSpPr>
      <dsp:spPr>
        <a:xfrm>
          <a:off x="1423926" y="427003"/>
          <a:ext cx="2852850" cy="2852850"/>
        </a:xfrm>
        <a:prstGeom prst="blockArc">
          <a:avLst>
            <a:gd name="adj1" fmla="val 9000000"/>
            <a:gd name="adj2" fmla="val 16200000"/>
            <a:gd name="adj3" fmla="val 4642"/>
          </a:avLst>
        </a:prstGeom>
        <a:solidFill>
          <a:schemeClr val="accent1">
            <a:tint val="60000"/>
            <a:hueOff val="0"/>
            <a:satOff val="0"/>
            <a:lumOff val="0"/>
            <a:alphaOff val="0"/>
          </a:schemeClr>
        </a:solidFill>
        <a:ln>
          <a:noFill/>
        </a:ln>
        <a:effectLst/>
        <a:scene3d>
          <a:camera prst="orthographicFront"/>
          <a:lightRig rig="threePt" dir="t"/>
        </a:scene3d>
        <a:sp3d>
          <a:bevelT w="25400"/>
          <a:bevelB w="25400"/>
        </a:sp3d>
      </dsp:spPr>
      <dsp:style>
        <a:lnRef idx="0">
          <a:scrgbClr r="0" g="0" b="0"/>
        </a:lnRef>
        <a:fillRef idx="1">
          <a:scrgbClr r="0" g="0" b="0"/>
        </a:fillRef>
        <a:effectRef idx="0">
          <a:scrgbClr r="0" g="0" b="0"/>
        </a:effectRef>
        <a:fontRef idx="minor">
          <a:schemeClr val="lt1"/>
        </a:fontRef>
      </dsp:style>
    </dsp:sp>
    <dsp:sp modelId="{D4DBC11F-2001-4DD8-823C-1C9AA87C7811}">
      <dsp:nvSpPr>
        <dsp:cNvPr id="0" name=""/>
        <dsp:cNvSpPr/>
      </dsp:nvSpPr>
      <dsp:spPr>
        <a:xfrm>
          <a:off x="1423926" y="427003"/>
          <a:ext cx="2852850" cy="2852850"/>
        </a:xfrm>
        <a:prstGeom prst="blockArc">
          <a:avLst>
            <a:gd name="adj1" fmla="val 1800000"/>
            <a:gd name="adj2" fmla="val 9000000"/>
            <a:gd name="adj3" fmla="val 4642"/>
          </a:avLst>
        </a:prstGeom>
        <a:solidFill>
          <a:schemeClr val="accent1">
            <a:tint val="60000"/>
            <a:hueOff val="0"/>
            <a:satOff val="0"/>
            <a:lumOff val="0"/>
            <a:alphaOff val="0"/>
          </a:schemeClr>
        </a:solidFill>
        <a:ln>
          <a:noFill/>
        </a:ln>
        <a:effectLst/>
        <a:scene3d>
          <a:camera prst="orthographicFront"/>
          <a:lightRig rig="threePt" dir="t"/>
        </a:scene3d>
        <a:sp3d>
          <a:bevelT w="25400"/>
          <a:bevelB w="25400"/>
        </a:sp3d>
      </dsp:spPr>
      <dsp:style>
        <a:lnRef idx="0">
          <a:scrgbClr r="0" g="0" b="0"/>
        </a:lnRef>
        <a:fillRef idx="1">
          <a:scrgbClr r="0" g="0" b="0"/>
        </a:fillRef>
        <a:effectRef idx="0">
          <a:scrgbClr r="0" g="0" b="0"/>
        </a:effectRef>
        <a:fontRef idx="minor">
          <a:schemeClr val="lt1"/>
        </a:fontRef>
      </dsp:style>
    </dsp:sp>
    <dsp:sp modelId="{826CB150-EA3D-453E-AC5D-3AA2D252E8A4}">
      <dsp:nvSpPr>
        <dsp:cNvPr id="0" name=""/>
        <dsp:cNvSpPr/>
      </dsp:nvSpPr>
      <dsp:spPr>
        <a:xfrm>
          <a:off x="1423926" y="427003"/>
          <a:ext cx="2852850" cy="2852850"/>
        </a:xfrm>
        <a:prstGeom prst="blockArc">
          <a:avLst>
            <a:gd name="adj1" fmla="val 16200000"/>
            <a:gd name="adj2" fmla="val 1800000"/>
            <a:gd name="adj3" fmla="val 4642"/>
          </a:avLst>
        </a:prstGeom>
        <a:solidFill>
          <a:schemeClr val="accent1">
            <a:tint val="60000"/>
            <a:hueOff val="0"/>
            <a:satOff val="0"/>
            <a:lumOff val="0"/>
            <a:alphaOff val="0"/>
          </a:schemeClr>
        </a:solidFill>
        <a:ln>
          <a:noFill/>
        </a:ln>
        <a:effectLst/>
        <a:scene3d>
          <a:camera prst="orthographicFront"/>
          <a:lightRig rig="threePt" dir="t"/>
        </a:scene3d>
        <a:sp3d>
          <a:bevelT w="25400"/>
          <a:bevelB w="25400"/>
        </a:sp3d>
      </dsp:spPr>
      <dsp:style>
        <a:lnRef idx="0">
          <a:scrgbClr r="0" g="0" b="0"/>
        </a:lnRef>
        <a:fillRef idx="1">
          <a:scrgbClr r="0" g="0" b="0"/>
        </a:fillRef>
        <a:effectRef idx="0">
          <a:scrgbClr r="0" g="0" b="0"/>
        </a:effectRef>
        <a:fontRef idx="minor">
          <a:schemeClr val="lt1"/>
        </a:fontRef>
      </dsp:style>
    </dsp:sp>
    <dsp:sp modelId="{7ACE59B0-91C1-4E69-A0B8-574033A0BC57}">
      <dsp:nvSpPr>
        <dsp:cNvPr id="0" name=""/>
        <dsp:cNvSpPr/>
      </dsp:nvSpPr>
      <dsp:spPr>
        <a:xfrm>
          <a:off x="2193434" y="1196512"/>
          <a:ext cx="1313834" cy="1313834"/>
        </a:xfrm>
        <a:prstGeom prst="ellipse">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a:bevelT w="25400"/>
          <a:bevelB w="25400"/>
        </a:sp3d>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latin typeface="Arial Rounded MT Bold" panose="020F0704030504030204" pitchFamily="34" charset="0"/>
            </a:rPr>
            <a:t>Risk</a:t>
          </a:r>
          <a:endParaRPr lang="en-US" sz="3100" kern="1200" dirty="0">
            <a:latin typeface="Arial Rounded MT Bold" panose="020F0704030504030204" pitchFamily="34" charset="0"/>
          </a:endParaRPr>
        </a:p>
      </dsp:txBody>
      <dsp:txXfrm>
        <a:off x="2385841" y="1388919"/>
        <a:ext cx="929020" cy="929020"/>
      </dsp:txXfrm>
    </dsp:sp>
    <dsp:sp modelId="{ADF16172-164A-4F1A-B397-6953534CC4BF}">
      <dsp:nvSpPr>
        <dsp:cNvPr id="0" name=""/>
        <dsp:cNvSpPr/>
      </dsp:nvSpPr>
      <dsp:spPr>
        <a:xfrm>
          <a:off x="2390510" y="270"/>
          <a:ext cx="919683" cy="919683"/>
        </a:xfrm>
        <a:prstGeom prst="ellipse">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w="25400"/>
          <a:bevelB w="25400"/>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latin typeface="Arial Rounded MT Bold" panose="020F0704030504030204" pitchFamily="34" charset="0"/>
            </a:rPr>
            <a:t>Identify</a:t>
          </a:r>
          <a:endParaRPr lang="en-US" sz="1100" kern="1200" dirty="0">
            <a:latin typeface="Arial Rounded MT Bold" panose="020F0704030504030204" pitchFamily="34" charset="0"/>
          </a:endParaRPr>
        </a:p>
      </dsp:txBody>
      <dsp:txXfrm>
        <a:off x="2525194" y="134954"/>
        <a:ext cx="650315" cy="650315"/>
      </dsp:txXfrm>
    </dsp:sp>
    <dsp:sp modelId="{28CACA49-2280-43B2-AA85-C7435A950376}">
      <dsp:nvSpPr>
        <dsp:cNvPr id="0" name=""/>
        <dsp:cNvSpPr/>
      </dsp:nvSpPr>
      <dsp:spPr>
        <a:xfrm>
          <a:off x="3597157" y="2090245"/>
          <a:ext cx="919683" cy="919683"/>
        </a:xfrm>
        <a:prstGeom prst="ellipse">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w="25400"/>
          <a:bevelB w="25400"/>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latin typeface="Arial Rounded MT Bold" panose="020F0704030504030204" pitchFamily="34" charset="0"/>
            </a:rPr>
            <a:t>Evaluate</a:t>
          </a:r>
          <a:endParaRPr lang="en-US" sz="1100" kern="1200" dirty="0">
            <a:latin typeface="Arial Rounded MT Bold" panose="020F0704030504030204" pitchFamily="34" charset="0"/>
          </a:endParaRPr>
        </a:p>
      </dsp:txBody>
      <dsp:txXfrm>
        <a:off x="3731841" y="2224929"/>
        <a:ext cx="650315" cy="650315"/>
      </dsp:txXfrm>
    </dsp:sp>
    <dsp:sp modelId="{04D9C7CC-CE60-459C-B2A4-48299216384A}">
      <dsp:nvSpPr>
        <dsp:cNvPr id="0" name=""/>
        <dsp:cNvSpPr/>
      </dsp:nvSpPr>
      <dsp:spPr>
        <a:xfrm>
          <a:off x="1183862" y="2090245"/>
          <a:ext cx="919683" cy="919683"/>
        </a:xfrm>
        <a:prstGeom prst="ellipse">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w="25400"/>
          <a:bevelB w="25400"/>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latin typeface="Arial Rounded MT Bold" panose="020F0704030504030204" pitchFamily="34" charset="0"/>
            </a:rPr>
            <a:t>Control</a:t>
          </a:r>
          <a:endParaRPr lang="en-US" sz="1100" kern="1200" dirty="0">
            <a:latin typeface="Arial Rounded MT Bold" panose="020F0704030504030204" pitchFamily="34" charset="0"/>
          </a:endParaRPr>
        </a:p>
      </dsp:txBody>
      <dsp:txXfrm>
        <a:off x="1318546" y="2224929"/>
        <a:ext cx="650315" cy="65031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defTabSz="927091">
              <a:defRPr sz="1200">
                <a:cs typeface="+mn-cs"/>
              </a:defRPr>
            </a:lvl1pPr>
          </a:lstStyle>
          <a:p>
            <a:pPr>
              <a:defRPr/>
            </a:pPr>
            <a:endParaRPr lang="en-US"/>
          </a:p>
        </p:txBody>
      </p:sp>
      <p:sp>
        <p:nvSpPr>
          <p:cNvPr id="698371" name="Rectangle 3"/>
          <p:cNvSpPr>
            <a:spLocks noGrp="1" noChangeArrowheads="1"/>
          </p:cNvSpPr>
          <p:nvPr>
            <p:ph type="dt" sz="quarter" idx="1"/>
          </p:nvPr>
        </p:nvSpPr>
        <p:spPr bwMode="auto">
          <a:xfrm>
            <a:off x="3884613" y="0"/>
            <a:ext cx="2971800" cy="466725"/>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algn="r" defTabSz="927091">
              <a:defRPr sz="1200">
                <a:cs typeface="+mn-cs"/>
              </a:defRPr>
            </a:lvl1pPr>
          </a:lstStyle>
          <a:p>
            <a:pPr>
              <a:defRPr/>
            </a:pPr>
            <a:endParaRPr lang="en-US"/>
          </a:p>
        </p:txBody>
      </p:sp>
      <p:sp>
        <p:nvSpPr>
          <p:cNvPr id="698372" name="Rectangle 4"/>
          <p:cNvSpPr>
            <a:spLocks noGrp="1" noChangeArrowheads="1"/>
          </p:cNvSpPr>
          <p:nvPr>
            <p:ph type="ftr" sz="quarter" idx="2"/>
          </p:nvPr>
        </p:nvSpPr>
        <p:spPr bwMode="auto">
          <a:xfrm>
            <a:off x="0" y="8843963"/>
            <a:ext cx="2971800" cy="466725"/>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defTabSz="927091">
              <a:defRPr sz="1200">
                <a:cs typeface="+mn-cs"/>
              </a:defRPr>
            </a:lvl1pPr>
          </a:lstStyle>
          <a:p>
            <a:pPr>
              <a:defRPr/>
            </a:pPr>
            <a:endParaRPr lang="en-US"/>
          </a:p>
        </p:txBody>
      </p:sp>
      <p:sp>
        <p:nvSpPr>
          <p:cNvPr id="698373" name="Rectangle 5"/>
          <p:cNvSpPr>
            <a:spLocks noGrp="1" noChangeArrowheads="1"/>
          </p:cNvSpPr>
          <p:nvPr>
            <p:ph type="sldNum" sz="quarter" idx="3"/>
          </p:nvPr>
        </p:nvSpPr>
        <p:spPr bwMode="auto">
          <a:xfrm>
            <a:off x="3884613" y="8843963"/>
            <a:ext cx="2971800" cy="466725"/>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algn="r" defTabSz="927091">
              <a:defRPr sz="1200">
                <a:cs typeface="+mn-cs"/>
              </a:defRPr>
            </a:lvl1pPr>
          </a:lstStyle>
          <a:p>
            <a:pPr>
              <a:defRPr/>
            </a:pPr>
            <a:fld id="{24E52DE0-5100-48D2-8C26-CD981A69F010}" type="slidenum">
              <a:rPr lang="en-US"/>
              <a:pPr>
                <a:defRPr/>
              </a:pPr>
              <a:t>‹#›</a:t>
            </a:fld>
            <a:endParaRPr lang="en-US"/>
          </a:p>
        </p:txBody>
      </p:sp>
    </p:spTree>
    <p:extLst>
      <p:ext uri="{BB962C8B-B14F-4D97-AF65-F5344CB8AC3E}">
        <p14:creationId xmlns:p14="http://schemas.microsoft.com/office/powerpoint/2010/main" val="1049871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defTabSz="927091">
              <a:defRPr sz="1200">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66725"/>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algn="r" defTabSz="927091">
              <a:defRPr sz="120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0172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424363"/>
            <a:ext cx="5486400" cy="4189412"/>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43963"/>
            <a:ext cx="2971800" cy="466725"/>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defTabSz="927091">
              <a:defRPr sz="120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843963"/>
            <a:ext cx="2971800" cy="466725"/>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algn="r" defTabSz="927091">
              <a:defRPr sz="1200">
                <a:cs typeface="+mn-cs"/>
              </a:defRPr>
            </a:lvl1pPr>
          </a:lstStyle>
          <a:p>
            <a:pPr>
              <a:defRPr/>
            </a:pPr>
            <a:fld id="{FF0B8719-2130-4E92-A665-4AD06418780A}" type="slidenum">
              <a:rPr lang="en-US"/>
              <a:pPr>
                <a:defRPr/>
              </a:pPr>
              <a:t>‹#›</a:t>
            </a:fld>
            <a:endParaRPr lang="en-US"/>
          </a:p>
        </p:txBody>
      </p:sp>
    </p:spTree>
    <p:extLst>
      <p:ext uri="{BB962C8B-B14F-4D97-AF65-F5344CB8AC3E}">
        <p14:creationId xmlns:p14="http://schemas.microsoft.com/office/powerpoint/2010/main" val="15402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pPr eaLnBrk="1" hangingPunct="1">
                <a:spcBef>
                  <a:spcPct val="0"/>
                </a:spcBef>
                <a:defRPr/>
              </a:pPr>
              <a:t>1</a:t>
            </a:fld>
            <a:endParaRPr lang="en-US" altLang="en-US" sz="11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Introduce the module. Explain that the intent of this </a:t>
            </a:r>
            <a:r>
              <a:rPr lang="en-US" sz="1100" dirty="0" smtClean="0"/>
              <a:t>course is to provide continuing </a:t>
            </a:r>
            <a:r>
              <a:rPr lang="en-US" sz="1100" dirty="0"/>
              <a:t>education </a:t>
            </a:r>
            <a:r>
              <a:rPr lang="en-US" sz="1100" dirty="0" smtClean="0"/>
              <a:t>on training topics relative to trends and leading</a:t>
            </a:r>
            <a:r>
              <a:rPr lang="en-US" sz="1100" baseline="0" dirty="0" smtClean="0"/>
              <a:t> indicators identified by the </a:t>
            </a:r>
            <a:r>
              <a:rPr lang="en-US" sz="1100" dirty="0" smtClean="0"/>
              <a:t>ET&amp;D Partnership.  Along with the partnership task teams, t</a:t>
            </a:r>
            <a:r>
              <a:rPr lang="en-US" sz="1100" b="0" i="0" kern="1200" dirty="0" smtClean="0">
                <a:solidFill>
                  <a:schemeClr val="tx1"/>
                </a:solidFill>
                <a:effectLst/>
                <a:latin typeface="Arial" charset="0"/>
                <a:ea typeface="+mn-ea"/>
                <a:cs typeface="+mn-cs"/>
              </a:rPr>
              <a:t>he Bureau of Labor Statistics identifies slips, trips and falls as the cause of 15 percent of all accidental deaths, second only to motor vehicle accidents. The National Safety Council reports that slips, trips and falls account for more than 26% of injury-related visits to the emergency room. They consistently rank among the highest frequency and severity (cost) claims.  Yet most people fail to recognize the hazard or realize that the majority of fall-related injuries occur as a result of falls from same-level walking surfaces.  Even workplaces that have a specific plan to address slip, trip and fall hazards are unable to completely eliminate these types of incidents. The reason is that slip, trip and fall prevention programs generally address the physical factors that lead to incidents. </a:t>
            </a:r>
            <a:endParaRPr lang="en-US" altLang="en-US" sz="1100" dirty="0"/>
          </a:p>
        </p:txBody>
      </p:sp>
    </p:spTree>
    <p:extLst>
      <p:ext uri="{BB962C8B-B14F-4D97-AF65-F5344CB8AC3E}">
        <p14:creationId xmlns:p14="http://schemas.microsoft.com/office/powerpoint/2010/main" val="387209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10</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smtClean="0"/>
              <a:t>Slips, Trips, and Falls are a leading cause of workplace injuries.</a:t>
            </a:r>
          </a:p>
          <a:p>
            <a:pPr lvl="1" eaLnBrk="1" hangingPunct="1">
              <a:spcBef>
                <a:spcPts val="600"/>
              </a:spcBef>
              <a:spcAft>
                <a:spcPts val="0"/>
              </a:spcAft>
              <a:buClrTx/>
              <a:buSzPct val="70000"/>
              <a:buFont typeface="+mj-lt"/>
              <a:buAutoNum type="alphaLcPeriod"/>
            </a:pPr>
            <a:r>
              <a:rPr lang="en-US" altLang="en-US" sz="1400" b="1" dirty="0" smtClean="0"/>
              <a:t>   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None/>
            </a:pPr>
            <a:endParaRPr lang="en-US" altLang="en-US" sz="1400" dirty="0" smtClean="0"/>
          </a:p>
          <a:p>
            <a:pPr marL="342900" indent="-342900" eaLnBrk="1" hangingPunct="1">
              <a:spcBef>
                <a:spcPts val="600"/>
              </a:spcBef>
              <a:spcAft>
                <a:spcPts val="0"/>
              </a:spcAft>
              <a:buClrTx/>
              <a:buFont typeface="+mj-lt"/>
              <a:buAutoNum type="arabicPeriod"/>
            </a:pPr>
            <a:r>
              <a:rPr lang="en-US" altLang="en-US" sz="1600" dirty="0" smtClean="0"/>
              <a:t>Approximately 25,000 slip, trip, and fall injuries occur daily in the United States.</a:t>
            </a:r>
          </a:p>
          <a:p>
            <a:pPr marL="685800" lvl="1" indent="-228600" eaLnBrk="1" hangingPunct="1">
              <a:spcBef>
                <a:spcPts val="600"/>
              </a:spcBef>
              <a:spcAft>
                <a:spcPts val="0"/>
              </a:spcAft>
              <a:buClrTx/>
              <a:buSzPct val="70000"/>
              <a:buFont typeface="+mj-lt"/>
              <a:buAutoNum type="alphaLcPeriod"/>
            </a:pPr>
            <a:r>
              <a:rPr lang="en-US" altLang="en-US" sz="1400" b="1"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457200" lvl="1" indent="0" eaLnBrk="1" hangingPunct="1">
              <a:spcBef>
                <a:spcPts val="600"/>
              </a:spcBef>
              <a:spcAft>
                <a:spcPts val="0"/>
              </a:spcAft>
              <a:buClrTx/>
              <a:buSzPct val="70000"/>
              <a:buFont typeface="+mj-lt"/>
              <a:buNone/>
            </a:pPr>
            <a:endParaRPr lang="en-US" altLang="en-US" sz="1400" dirty="0" smtClean="0"/>
          </a:p>
          <a:p>
            <a:pPr marL="342900" indent="-342900" eaLnBrk="1" hangingPunct="1">
              <a:spcBef>
                <a:spcPts val="600"/>
              </a:spcBef>
              <a:spcAft>
                <a:spcPts val="0"/>
              </a:spcAft>
              <a:buClrTx/>
              <a:buFont typeface="+mj-lt"/>
              <a:buAutoNum type="arabicPeriod"/>
            </a:pPr>
            <a:r>
              <a:rPr lang="en-US" sz="1600" dirty="0" smtClean="0"/>
              <a:t>Of all fall categories, falls from ground level and falls from vehicles/equipment are the most common.</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b="1" dirty="0" smtClean="0"/>
              <a:t>   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None/>
            </a:pPr>
            <a:endParaRPr lang="en-US" altLang="en-US" sz="1400" dirty="0" smtClean="0"/>
          </a:p>
          <a:p>
            <a:pPr marL="342900" indent="-342900">
              <a:spcBef>
                <a:spcPts val="600"/>
              </a:spcBef>
              <a:spcAft>
                <a:spcPts val="0"/>
              </a:spcAft>
              <a:buFont typeface="+mj-lt"/>
              <a:buAutoNum type="arabicPeriod"/>
            </a:pPr>
            <a:r>
              <a:rPr lang="en-US" sz="1600" dirty="0" smtClean="0"/>
              <a:t>Regarding ETD partnership company workers, the most frequently injured body part, due to a slip, trip, and/or fall is the ankle.</a:t>
            </a:r>
          </a:p>
          <a:p>
            <a:pPr lvl="1" eaLnBrk="1" hangingPunct="1">
              <a:spcBef>
                <a:spcPts val="600"/>
              </a:spcBef>
              <a:spcAft>
                <a:spcPts val="0"/>
              </a:spcAft>
              <a:buClrTx/>
              <a:buSzPct val="70000"/>
              <a:buFont typeface="+mj-lt"/>
              <a:buAutoNum type="alphaLcPeriod"/>
            </a:pPr>
            <a:r>
              <a:rPr lang="en-US" altLang="en-US" sz="1400" b="1" dirty="0" smtClean="0"/>
              <a:t>   True</a:t>
            </a:r>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p:txBody>
      </p:sp>
    </p:spTree>
    <p:extLst>
      <p:ext uri="{BB962C8B-B14F-4D97-AF65-F5344CB8AC3E}">
        <p14:creationId xmlns:p14="http://schemas.microsoft.com/office/powerpoint/2010/main" val="2459128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pPr eaLnBrk="1" hangingPunct="1">
                <a:spcBef>
                  <a:spcPct val="0"/>
                </a:spcBef>
                <a:defRPr/>
              </a:pPr>
              <a:t>11</a:t>
            </a:fld>
            <a:endParaRPr lang="en-US" altLang="en-US" sz="11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smtClean="0"/>
              <a:t>Explain that the following section will discuss slip, trip, and fall events that occur from ground level or same elevation.</a:t>
            </a:r>
            <a:endParaRPr lang="en-US" altLang="en-US" sz="1100" dirty="0"/>
          </a:p>
        </p:txBody>
      </p:sp>
    </p:spTree>
    <p:extLst>
      <p:ext uri="{BB962C8B-B14F-4D97-AF65-F5344CB8AC3E}">
        <p14:creationId xmlns:p14="http://schemas.microsoft.com/office/powerpoint/2010/main" val="4044221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typical job sites hazards </a:t>
            </a:r>
            <a:r>
              <a:rPr lang="en-US" dirty="0" smtClean="0"/>
              <a:t>and certain common causes of slip, trip, and fall events.  Engage the group by asking if they have seen or</a:t>
            </a:r>
            <a:r>
              <a:rPr lang="en-US" baseline="0" dirty="0" smtClean="0"/>
              <a:t> experienced any of these instances at their worksites?</a:t>
            </a:r>
            <a:r>
              <a:rPr lang="en-US" dirty="0" smtClean="0"/>
              <a:t> </a:t>
            </a:r>
            <a:endParaRPr lang="en-US" dirty="0"/>
          </a:p>
        </p:txBody>
      </p:sp>
      <p:sp>
        <p:nvSpPr>
          <p:cNvPr id="4" name="Date Placeholder 3"/>
          <p:cNvSpPr>
            <a:spLocks noGrp="1"/>
          </p:cNvSpPr>
          <p:nvPr>
            <p:ph type="dt" idx="10"/>
          </p:nvPr>
        </p:nvSpPr>
        <p:spPr/>
        <p:txBody>
          <a:bodyPr/>
          <a:lstStyle/>
          <a:p>
            <a:pPr>
              <a:defRPr/>
            </a:pPr>
            <a:r>
              <a:rPr lang="en-US"/>
              <a:t>Bruce Mansfield Plant • August 25, 2015</a:t>
            </a:r>
            <a:endParaRPr lang="en-US" dirty="0"/>
          </a:p>
        </p:txBody>
      </p:sp>
      <p:sp>
        <p:nvSpPr>
          <p:cNvPr id="5" name="Header Placeholder 4"/>
          <p:cNvSpPr>
            <a:spLocks noGrp="1"/>
          </p:cNvSpPr>
          <p:nvPr>
            <p:ph type="hdr" sz="quarter" idx="11"/>
          </p:nvPr>
        </p:nvSpPr>
        <p:spPr/>
        <p:txBody>
          <a:bodyPr/>
          <a:lstStyle/>
          <a:p>
            <a:pPr>
              <a:defRPr/>
            </a:pPr>
            <a:r>
              <a:rPr lang="en-US"/>
              <a:t>Fossil Leadership Meeting</a:t>
            </a:r>
            <a:endParaRPr lang="en-US" dirty="0"/>
          </a:p>
        </p:txBody>
      </p:sp>
      <p:sp>
        <p:nvSpPr>
          <p:cNvPr id="6" name="Slide Number Placeholder 5"/>
          <p:cNvSpPr>
            <a:spLocks noGrp="1"/>
          </p:cNvSpPr>
          <p:nvPr>
            <p:ph type="sldNum" sz="quarter" idx="12"/>
          </p:nvPr>
        </p:nvSpPr>
        <p:spPr/>
        <p:txBody>
          <a:bodyPr/>
          <a:lstStyle/>
          <a:p>
            <a:pPr>
              <a:defRPr/>
            </a:pPr>
            <a:fld id="{23FCF6C4-858D-4756-8D9A-C484079ACCBE}" type="slidenum">
              <a:rPr lang="en-US" smtClean="0"/>
              <a:pPr>
                <a:defRPr/>
              </a:pPr>
              <a:t>12</a:t>
            </a:fld>
            <a:endParaRPr lang="en-US"/>
          </a:p>
        </p:txBody>
      </p:sp>
    </p:spTree>
    <p:extLst>
      <p:ext uri="{BB962C8B-B14F-4D97-AF65-F5344CB8AC3E}">
        <p14:creationId xmlns:p14="http://schemas.microsoft.com/office/powerpoint/2010/main" val="200685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weather and terrain need to be identified and </a:t>
            </a:r>
            <a:r>
              <a:rPr lang="en-US" dirty="0" smtClean="0"/>
              <a:t>the hazards associated with</a:t>
            </a:r>
            <a:r>
              <a:rPr lang="en-US" baseline="0" dirty="0" smtClean="0"/>
              <a:t> them must be controlled to the best of our abilities </a:t>
            </a:r>
            <a:r>
              <a:rPr lang="en-US" dirty="0" smtClean="0"/>
              <a:t>prior </a:t>
            </a:r>
            <a:r>
              <a:rPr lang="en-US" b="0" u="none" dirty="0"/>
              <a:t>to and </a:t>
            </a:r>
            <a:r>
              <a:rPr lang="en-US" dirty="0"/>
              <a:t>while working.  </a:t>
            </a:r>
          </a:p>
        </p:txBody>
      </p:sp>
      <p:sp>
        <p:nvSpPr>
          <p:cNvPr id="4" name="Date Placeholder 3"/>
          <p:cNvSpPr>
            <a:spLocks noGrp="1"/>
          </p:cNvSpPr>
          <p:nvPr>
            <p:ph type="dt" idx="10"/>
          </p:nvPr>
        </p:nvSpPr>
        <p:spPr/>
        <p:txBody>
          <a:bodyPr/>
          <a:lstStyle/>
          <a:p>
            <a:pPr>
              <a:defRPr/>
            </a:pPr>
            <a:r>
              <a:rPr lang="en-US"/>
              <a:t>Bruce Mansfield Plant • August 25, 2015</a:t>
            </a:r>
            <a:endParaRPr lang="en-US" dirty="0"/>
          </a:p>
        </p:txBody>
      </p:sp>
      <p:sp>
        <p:nvSpPr>
          <p:cNvPr id="5" name="Header Placeholder 4"/>
          <p:cNvSpPr>
            <a:spLocks noGrp="1"/>
          </p:cNvSpPr>
          <p:nvPr>
            <p:ph type="hdr" sz="quarter" idx="11"/>
          </p:nvPr>
        </p:nvSpPr>
        <p:spPr/>
        <p:txBody>
          <a:bodyPr/>
          <a:lstStyle/>
          <a:p>
            <a:pPr>
              <a:defRPr/>
            </a:pPr>
            <a:r>
              <a:rPr lang="en-US"/>
              <a:t>Fossil Leadership Meeting</a:t>
            </a:r>
            <a:endParaRPr lang="en-US" dirty="0"/>
          </a:p>
        </p:txBody>
      </p:sp>
      <p:sp>
        <p:nvSpPr>
          <p:cNvPr id="6" name="Slide Number Placeholder 5"/>
          <p:cNvSpPr>
            <a:spLocks noGrp="1"/>
          </p:cNvSpPr>
          <p:nvPr>
            <p:ph type="sldNum" sz="quarter" idx="12"/>
          </p:nvPr>
        </p:nvSpPr>
        <p:spPr/>
        <p:txBody>
          <a:bodyPr/>
          <a:lstStyle/>
          <a:p>
            <a:pPr>
              <a:defRPr/>
            </a:pPr>
            <a:fld id="{23FCF6C4-858D-4756-8D9A-C484079ACCBE}" type="slidenum">
              <a:rPr lang="en-US" smtClean="0"/>
              <a:pPr>
                <a:defRPr/>
              </a:pPr>
              <a:t>13</a:t>
            </a:fld>
            <a:endParaRPr lang="en-US"/>
          </a:p>
        </p:txBody>
      </p:sp>
    </p:spTree>
    <p:extLst>
      <p:ext uri="{BB962C8B-B14F-4D97-AF65-F5344CB8AC3E}">
        <p14:creationId xmlns:p14="http://schemas.microsoft.com/office/powerpoint/2010/main" val="315076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 xmlns:a16="http://schemas.microsoft.com/office/drawing/2014/main" id="{3B2C4594-B7C3-4171-B303-ACEE01FD037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A502F1-2699-4840-87D9-4544B29F9E23}" type="slidenum">
              <a:rPr lang="en-US" altLang="en-US"/>
              <a:pPr eaLnBrk="1" hangingPunct="1"/>
              <a:t>14</a:t>
            </a:fld>
            <a:endParaRPr lang="en-US" altLang="en-US"/>
          </a:p>
        </p:txBody>
      </p:sp>
      <p:sp>
        <p:nvSpPr>
          <p:cNvPr id="84995" name="Rectangle 2">
            <a:extLst>
              <a:ext uri="{FF2B5EF4-FFF2-40B4-BE49-F238E27FC236}">
                <a16:creationId xmlns="" xmlns:a16="http://schemas.microsoft.com/office/drawing/2014/main" id="{12B23355-20F7-4DE1-834F-380D8590A665}"/>
              </a:ext>
            </a:extLst>
          </p:cNvPr>
          <p:cNvSpPr>
            <a:spLocks noGrp="1" noRot="1" noChangeAspect="1" noChangeArrowheads="1" noTextEdit="1"/>
          </p:cNvSpPr>
          <p:nvPr>
            <p:ph type="sldImg"/>
          </p:nvPr>
        </p:nvSpPr>
        <p:spPr>
          <a:ln/>
        </p:spPr>
      </p:sp>
      <p:sp>
        <p:nvSpPr>
          <p:cNvPr id="84996" name="Rectangle 3">
            <a:extLst>
              <a:ext uri="{FF2B5EF4-FFF2-40B4-BE49-F238E27FC236}">
                <a16:creationId xmlns="" xmlns:a16="http://schemas.microsoft.com/office/drawing/2014/main" id="{411ABBDD-6036-4183-A347-BCEB2C7EE8C4}"/>
              </a:ext>
            </a:extLst>
          </p:cNvPr>
          <p:cNvSpPr>
            <a:spLocks noGrp="1" noChangeArrowheads="1"/>
          </p:cNvSpPr>
          <p:nvPr>
            <p:ph type="body" idx="1"/>
          </p:nvPr>
        </p:nvSpPr>
        <p:spPr>
          <a:noFill/>
        </p:spPr>
        <p:txBody>
          <a:bodyPr/>
          <a:lstStyle/>
          <a:p>
            <a:pPr eaLnBrk="1" hangingPunct="1"/>
            <a:r>
              <a:rPr lang="en-US" altLang="en-US" dirty="0" smtClean="0">
                <a:latin typeface="Arial" panose="020B0604020202020204" pitchFamily="34" charset="0"/>
              </a:rPr>
              <a:t>Use this as an involvement </a:t>
            </a:r>
            <a:r>
              <a:rPr lang="en-US" altLang="en-US" dirty="0" smtClean="0">
                <a:latin typeface="Arial" panose="020B0604020202020204" pitchFamily="34" charset="0"/>
              </a:rPr>
              <a:t>activity. Ask the group if they see a potential hazard in this image.  Ask them to identify the hazard and suggest a corrective solution.  The desired answers here are that there is a possible trip hazard as well as a possible impalement hazard.  The best solution is to move this ground rod to a non-travel location where people will not normally be walking.  If the hazard absolutely</a:t>
            </a:r>
            <a:r>
              <a:rPr lang="en-US" altLang="en-US" baseline="0" dirty="0" smtClean="0">
                <a:latin typeface="Arial" panose="020B0604020202020204" pitchFamily="34" charset="0"/>
              </a:rPr>
              <a:t> cannot be removed then try to lower the exposure.  Maybe drive the rod a bit deeper into the ground.</a:t>
            </a:r>
            <a:endParaRPr lang="en-US" altLang="en-US" b="0" u="none" dirty="0">
              <a:latin typeface="Arial" panose="020B0604020202020204" pitchFamily="34" charset="0"/>
            </a:endParaRPr>
          </a:p>
        </p:txBody>
      </p:sp>
    </p:spTree>
    <p:extLst>
      <p:ext uri="{BB962C8B-B14F-4D97-AF65-F5344CB8AC3E}">
        <p14:creationId xmlns:p14="http://schemas.microsoft.com/office/powerpoint/2010/main" val="1809466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 xmlns:a16="http://schemas.microsoft.com/office/drawing/2014/main" id="{9F75D438-D280-42AB-8B10-1F0776515FE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3A50DB-8278-4769-9308-C10BA7A5C8C2}" type="slidenum">
              <a:rPr lang="en-US" altLang="en-US"/>
              <a:pPr eaLnBrk="1" hangingPunct="1"/>
              <a:t>15</a:t>
            </a:fld>
            <a:endParaRPr lang="en-US" altLang="en-US"/>
          </a:p>
        </p:txBody>
      </p:sp>
      <p:sp>
        <p:nvSpPr>
          <p:cNvPr id="90115" name="Rectangle 2">
            <a:extLst>
              <a:ext uri="{FF2B5EF4-FFF2-40B4-BE49-F238E27FC236}">
                <a16:creationId xmlns="" xmlns:a16="http://schemas.microsoft.com/office/drawing/2014/main" id="{F982460E-5241-4012-8242-206119B2893A}"/>
              </a:ext>
            </a:extLst>
          </p:cNvPr>
          <p:cNvSpPr>
            <a:spLocks noGrp="1" noRot="1" noChangeAspect="1" noChangeArrowheads="1" noTextEdit="1"/>
          </p:cNvSpPr>
          <p:nvPr>
            <p:ph type="sldImg"/>
          </p:nvPr>
        </p:nvSpPr>
        <p:spPr>
          <a:ln/>
        </p:spPr>
      </p:sp>
      <p:sp>
        <p:nvSpPr>
          <p:cNvPr id="90116" name="Rectangle 3">
            <a:extLst>
              <a:ext uri="{FF2B5EF4-FFF2-40B4-BE49-F238E27FC236}">
                <a16:creationId xmlns="" xmlns:a16="http://schemas.microsoft.com/office/drawing/2014/main" id="{29D13A0F-9903-4504-8038-1A513BFA6DAB}"/>
              </a:ext>
            </a:extLst>
          </p:cNvPr>
          <p:cNvSpPr>
            <a:spLocks noGrp="1" noChangeArrowheads="1"/>
          </p:cNvSpPr>
          <p:nvPr>
            <p:ph type="body" idx="1"/>
          </p:nvPr>
        </p:nvSpPr>
        <p:spPr>
          <a:noFill/>
        </p:spPr>
        <p:txBody>
          <a:bodyPr/>
          <a:lstStyle/>
          <a:p>
            <a:pPr eaLnBrk="1" hangingPunct="1"/>
            <a:r>
              <a:rPr lang="en-US" altLang="en-US" dirty="0" smtClean="0">
                <a:latin typeface="Arial" panose="020B0604020202020204" pitchFamily="34" charset="0"/>
              </a:rPr>
              <a:t>Use this as an involvement </a:t>
            </a:r>
            <a:r>
              <a:rPr lang="en-US" altLang="en-US" dirty="0" smtClean="0">
                <a:latin typeface="Arial" panose="020B0604020202020204" pitchFamily="34" charset="0"/>
              </a:rPr>
              <a:t>activity.  Explain </a:t>
            </a:r>
            <a:r>
              <a:rPr lang="en-US" altLang="en-US" dirty="0">
                <a:latin typeface="Arial" panose="020B0604020202020204" pitchFamily="34" charset="0"/>
              </a:rPr>
              <a:t>how </a:t>
            </a:r>
            <a:r>
              <a:rPr lang="en-US" altLang="en-US" dirty="0" smtClean="0">
                <a:latin typeface="Arial" panose="020B0604020202020204" pitchFamily="34" charset="0"/>
              </a:rPr>
              <a:t>a receiver hitch </a:t>
            </a:r>
            <a:r>
              <a:rPr lang="en-US" altLang="en-US" dirty="0">
                <a:latin typeface="Arial" panose="020B0604020202020204" pitchFamily="34" charset="0"/>
              </a:rPr>
              <a:t>can cause trips and falls, including bruising. Explain the need to identify with barriers or eliminate by vehicle placement or removing them when not in use. </a:t>
            </a:r>
            <a:r>
              <a:rPr lang="en-US" altLang="en-US" dirty="0" smtClean="0">
                <a:latin typeface="Arial" panose="020B0604020202020204" pitchFamily="34" charset="0"/>
              </a:rPr>
              <a:t> Ask</a:t>
            </a:r>
            <a:r>
              <a:rPr lang="en-US" altLang="en-US" baseline="0" dirty="0" smtClean="0">
                <a:latin typeface="Arial" panose="020B0604020202020204" pitchFamily="34" charset="0"/>
              </a:rPr>
              <a:t> the group what could be some possible solutions to this hazard?  This is a good slide to foster some discussion.  </a:t>
            </a:r>
            <a:endParaRPr lang="en-US" altLang="en-US" b="0" u="none" dirty="0">
              <a:latin typeface="Arial" panose="020B0604020202020204" pitchFamily="34" charset="0"/>
            </a:endParaRPr>
          </a:p>
        </p:txBody>
      </p:sp>
    </p:spTree>
    <p:extLst>
      <p:ext uri="{BB962C8B-B14F-4D97-AF65-F5344CB8AC3E}">
        <p14:creationId xmlns:p14="http://schemas.microsoft.com/office/powerpoint/2010/main" val="2205512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 xmlns:a16="http://schemas.microsoft.com/office/drawing/2014/main" id="{9F75D438-D280-42AB-8B10-1F0776515FE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3A50DB-8278-4769-9308-C10BA7A5C8C2}" type="slidenum">
              <a:rPr lang="en-US" altLang="en-US"/>
              <a:pPr eaLnBrk="1" hangingPunct="1"/>
              <a:t>16</a:t>
            </a:fld>
            <a:endParaRPr lang="en-US" altLang="en-US"/>
          </a:p>
        </p:txBody>
      </p:sp>
      <p:sp>
        <p:nvSpPr>
          <p:cNvPr id="90115" name="Rectangle 2">
            <a:extLst>
              <a:ext uri="{FF2B5EF4-FFF2-40B4-BE49-F238E27FC236}">
                <a16:creationId xmlns="" xmlns:a16="http://schemas.microsoft.com/office/drawing/2014/main" id="{F982460E-5241-4012-8242-206119B2893A}"/>
              </a:ext>
            </a:extLst>
          </p:cNvPr>
          <p:cNvSpPr>
            <a:spLocks noGrp="1" noRot="1" noChangeAspect="1" noChangeArrowheads="1" noTextEdit="1"/>
          </p:cNvSpPr>
          <p:nvPr>
            <p:ph type="sldImg"/>
          </p:nvPr>
        </p:nvSpPr>
        <p:spPr>
          <a:ln/>
        </p:spPr>
      </p:sp>
      <p:sp>
        <p:nvSpPr>
          <p:cNvPr id="90116" name="Rectangle 3">
            <a:extLst>
              <a:ext uri="{FF2B5EF4-FFF2-40B4-BE49-F238E27FC236}">
                <a16:creationId xmlns="" xmlns:a16="http://schemas.microsoft.com/office/drawing/2014/main" id="{29D13A0F-9903-4504-8038-1A513BFA6DAB}"/>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the need to identify hazards and maintain situational awareness when walking. </a:t>
            </a:r>
            <a:r>
              <a:rPr lang="en-US" altLang="en-US" dirty="0" smtClean="0">
                <a:latin typeface="Arial" panose="020B0604020202020204" pitchFamily="34" charset="0"/>
              </a:rPr>
              <a:t>  State that irregular walking surfaces pose a risk.  Identify these issues in the pre-task analysis.</a:t>
            </a:r>
            <a:endParaRPr lang="en-US" altLang="en-US" dirty="0">
              <a:latin typeface="Arial" panose="020B0604020202020204" pitchFamily="34" charset="0"/>
            </a:endParaRPr>
          </a:p>
        </p:txBody>
      </p:sp>
    </p:spTree>
    <p:extLst>
      <p:ext uri="{BB962C8B-B14F-4D97-AF65-F5344CB8AC3E}">
        <p14:creationId xmlns:p14="http://schemas.microsoft.com/office/powerpoint/2010/main" val="459463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 xmlns:a16="http://schemas.microsoft.com/office/drawing/2014/main" id="{9F75D438-D280-42AB-8B10-1F0776515FE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3A50DB-8278-4769-9308-C10BA7A5C8C2}" type="slidenum">
              <a:rPr lang="en-US" altLang="en-US"/>
              <a:pPr eaLnBrk="1" hangingPunct="1"/>
              <a:t>17</a:t>
            </a:fld>
            <a:endParaRPr lang="en-US" altLang="en-US"/>
          </a:p>
        </p:txBody>
      </p:sp>
      <p:sp>
        <p:nvSpPr>
          <p:cNvPr id="90115" name="Rectangle 2">
            <a:extLst>
              <a:ext uri="{FF2B5EF4-FFF2-40B4-BE49-F238E27FC236}">
                <a16:creationId xmlns="" xmlns:a16="http://schemas.microsoft.com/office/drawing/2014/main" id="{F982460E-5241-4012-8242-206119B2893A}"/>
              </a:ext>
            </a:extLst>
          </p:cNvPr>
          <p:cNvSpPr>
            <a:spLocks noGrp="1" noRot="1" noChangeAspect="1" noChangeArrowheads="1" noTextEdit="1"/>
          </p:cNvSpPr>
          <p:nvPr>
            <p:ph type="sldImg"/>
          </p:nvPr>
        </p:nvSpPr>
        <p:spPr>
          <a:ln/>
        </p:spPr>
      </p:sp>
      <p:sp>
        <p:nvSpPr>
          <p:cNvPr id="90116" name="Rectangle 3">
            <a:extLst>
              <a:ext uri="{FF2B5EF4-FFF2-40B4-BE49-F238E27FC236}">
                <a16:creationId xmlns="" xmlns:a16="http://schemas.microsoft.com/office/drawing/2014/main" id="{29D13A0F-9903-4504-8038-1A513BFA6DAB}"/>
              </a:ext>
            </a:extLst>
          </p:cNvPr>
          <p:cNvSpPr>
            <a:spLocks noGrp="1" noChangeArrowheads="1"/>
          </p:cNvSpPr>
          <p:nvPr>
            <p:ph type="body" idx="1"/>
          </p:nvPr>
        </p:nvSpPr>
        <p:spPr>
          <a:noFill/>
        </p:spPr>
        <p:txBody>
          <a:bodyPr/>
          <a:lstStyle/>
          <a:p>
            <a:pPr marL="0" indent="0" eaLnBrk="1" hangingPunct="1">
              <a:buFont typeface="Arial" panose="020B0604020202020204" pitchFamily="34" charset="0"/>
              <a:buNone/>
            </a:pPr>
            <a:r>
              <a:rPr lang="en-US" altLang="en-US" dirty="0" smtClean="0">
                <a:latin typeface="Arial" panose="020B0604020202020204" pitchFamily="34" charset="0"/>
              </a:rPr>
              <a:t>Use this as an involvement </a:t>
            </a:r>
            <a:r>
              <a:rPr lang="en-US" altLang="en-US" dirty="0" smtClean="0">
                <a:latin typeface="Arial" panose="020B0604020202020204" pitchFamily="34" charset="0"/>
              </a:rPr>
              <a:t>activity. </a:t>
            </a:r>
            <a:r>
              <a:rPr lang="en-US" altLang="en-US" baseline="0" dirty="0" smtClean="0">
                <a:latin typeface="Arial" panose="020B0604020202020204" pitchFamily="34" charset="0"/>
              </a:rPr>
              <a:t>Ask the group to look at this picture and state some of the obvious hazards.  The facilitator is looking for items such as electrical hazards, trip hazards, slick surfaces from spilled oil, puncture hazards, back feed, and step potential issues.  Then explain </a:t>
            </a:r>
            <a:r>
              <a:rPr lang="en-US" altLang="en-US" baseline="0" dirty="0">
                <a:latin typeface="Arial" panose="020B0604020202020204" pitchFamily="34" charset="0"/>
              </a:rPr>
              <a:t>how conditions are unpredictable and ever changing on storms.  </a:t>
            </a:r>
            <a:r>
              <a:rPr lang="en-US" altLang="en-US" baseline="0" dirty="0" smtClean="0">
                <a:latin typeface="Arial" panose="020B0604020202020204" pitchFamily="34" charset="0"/>
              </a:rPr>
              <a:t>Explain that we </a:t>
            </a:r>
            <a:r>
              <a:rPr lang="en-US" altLang="en-US" baseline="0" dirty="0">
                <a:latin typeface="Arial" panose="020B0604020202020204" pitchFamily="34" charset="0"/>
              </a:rPr>
              <a:t>need to do our best to address all STF hazards in our work areas</a:t>
            </a:r>
            <a:r>
              <a:rPr lang="en-US" altLang="en-US" baseline="0" dirty="0" smtClean="0">
                <a:latin typeface="Arial" panose="020B0604020202020204" pitchFamily="34" charset="0"/>
              </a:rPr>
              <a:t>.  After a short discussion, ask the attendees to list some methods for controlling these obvious hazards.</a:t>
            </a:r>
            <a:endParaRPr lang="en-US" altLang="en-US" baseline="0" dirty="0">
              <a:latin typeface="Arial" panose="020B0604020202020204" pitchFamily="34" charset="0"/>
            </a:endParaRPr>
          </a:p>
          <a:p>
            <a:pPr eaLnBrk="1" hangingPunct="1"/>
            <a:endParaRPr lang="en-US" altLang="en-US" baseline="0" dirty="0">
              <a:latin typeface="Arial" panose="020B0604020202020204" pitchFamily="34" charset="0"/>
            </a:endParaRPr>
          </a:p>
          <a:p>
            <a:pPr eaLnBrk="1" hangingPunct="1"/>
            <a:r>
              <a:rPr lang="en-US" altLang="en-US" dirty="0">
                <a:latin typeface="Arial" panose="020B0604020202020204" pitchFamily="34" charset="0"/>
              </a:rPr>
              <a:t> </a:t>
            </a:r>
          </a:p>
        </p:txBody>
      </p:sp>
    </p:spTree>
    <p:extLst>
      <p:ext uri="{BB962C8B-B14F-4D97-AF65-F5344CB8AC3E}">
        <p14:creationId xmlns:p14="http://schemas.microsoft.com/office/powerpoint/2010/main" val="1734372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 xmlns:a16="http://schemas.microsoft.com/office/drawing/2014/main" id="{9F75D438-D280-42AB-8B10-1F0776515FE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3A50DB-8278-4769-9308-C10BA7A5C8C2}" type="slidenum">
              <a:rPr lang="en-US" altLang="en-US"/>
              <a:pPr eaLnBrk="1" hangingPunct="1"/>
              <a:t>18</a:t>
            </a:fld>
            <a:endParaRPr lang="en-US" altLang="en-US"/>
          </a:p>
        </p:txBody>
      </p:sp>
      <p:sp>
        <p:nvSpPr>
          <p:cNvPr id="90115" name="Rectangle 2">
            <a:extLst>
              <a:ext uri="{FF2B5EF4-FFF2-40B4-BE49-F238E27FC236}">
                <a16:creationId xmlns="" xmlns:a16="http://schemas.microsoft.com/office/drawing/2014/main" id="{F982460E-5241-4012-8242-206119B2893A}"/>
              </a:ext>
            </a:extLst>
          </p:cNvPr>
          <p:cNvSpPr>
            <a:spLocks noGrp="1" noRot="1" noChangeAspect="1" noChangeArrowheads="1" noTextEdit="1"/>
          </p:cNvSpPr>
          <p:nvPr>
            <p:ph type="sldImg"/>
          </p:nvPr>
        </p:nvSpPr>
        <p:spPr>
          <a:ln/>
        </p:spPr>
      </p:sp>
      <p:sp>
        <p:nvSpPr>
          <p:cNvPr id="90116" name="Rectangle 3">
            <a:extLst>
              <a:ext uri="{FF2B5EF4-FFF2-40B4-BE49-F238E27FC236}">
                <a16:creationId xmlns="" xmlns:a16="http://schemas.microsoft.com/office/drawing/2014/main" id="{29D13A0F-9903-4504-8038-1A513BFA6DAB}"/>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a:t>
            </a:r>
            <a:r>
              <a:rPr lang="en-US" altLang="en-US" dirty="0" smtClean="0">
                <a:latin typeface="Arial" panose="020B0604020202020204" pitchFamily="34" charset="0"/>
              </a:rPr>
              <a:t>that</a:t>
            </a:r>
            <a:r>
              <a:rPr lang="en-US" altLang="en-US" baseline="0" dirty="0" smtClean="0">
                <a:latin typeface="Arial" panose="020B0604020202020204" pitchFamily="34" charset="0"/>
              </a:rPr>
              <a:t> housekeeping or lack thereof can be a contributing factor to an injury.  Poor housekeeping is a precursor to an injury.  Rarely is there a time when housekeeping is deficient and productivity, quality, and/or safety is good.  Poor housekeeping equals poor performance.  Time is wasted, materials and tools are damaged or lost, workers are frustrated and may be injured.  There is no </a:t>
            </a:r>
            <a:r>
              <a:rPr lang="en-US" altLang="en-US" baseline="0" dirty="0" smtClean="0">
                <a:latin typeface="Arial" panose="020B0604020202020204" pitchFamily="34" charset="0"/>
              </a:rPr>
              <a:t>plus-side </a:t>
            </a:r>
            <a:r>
              <a:rPr lang="en-US" altLang="en-US" baseline="0" dirty="0" smtClean="0">
                <a:latin typeface="Arial" panose="020B0604020202020204" pitchFamily="34" charset="0"/>
              </a:rPr>
              <a:t>to poor housekeeping.  </a:t>
            </a:r>
            <a:endParaRPr lang="en-US" altLang="en-US" dirty="0">
              <a:latin typeface="Arial" panose="020B0604020202020204" pitchFamily="34" charset="0"/>
            </a:endParaRPr>
          </a:p>
        </p:txBody>
      </p:sp>
    </p:spTree>
    <p:extLst>
      <p:ext uri="{BB962C8B-B14F-4D97-AF65-F5344CB8AC3E}">
        <p14:creationId xmlns:p14="http://schemas.microsoft.com/office/powerpoint/2010/main" val="1734372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a:t>
            </a:r>
            <a:r>
              <a:rPr lang="en-US" dirty="0" smtClean="0"/>
              <a:t>5, 10, 15, process.  Tell the attendees that</a:t>
            </a:r>
            <a:r>
              <a:rPr lang="en-US" baseline="0" dirty="0" smtClean="0"/>
              <a:t> they need to be purposeful in their thinking and plan their next steps.  Explain the need to not only have a plan, but they need to have an escape route if something goes wrong.  </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19</a:t>
            </a:fld>
            <a:endParaRPr lang="en-US"/>
          </a:p>
        </p:txBody>
      </p:sp>
    </p:spTree>
    <p:extLst>
      <p:ext uri="{BB962C8B-B14F-4D97-AF65-F5344CB8AC3E}">
        <p14:creationId xmlns:p14="http://schemas.microsoft.com/office/powerpoint/2010/main" val="396202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61E365D-E661-45F7-93E6-BD43E04D163E}" type="slidenum">
              <a:rPr lang="en-US" altLang="en-US" smtClean="0"/>
              <a:pPr eaLnBrk="1" hangingPunct="1">
                <a:spcBef>
                  <a:spcPct val="0"/>
                </a:spcBef>
                <a:defRPr/>
              </a:pPr>
              <a:t>2</a:t>
            </a:fld>
            <a:endParaRPr lang="en-US" altLang="en-US"/>
          </a:p>
        </p:txBody>
      </p:sp>
      <p:sp>
        <p:nvSpPr>
          <p:cNvPr id="18435" name="Rectangle 2"/>
          <p:cNvSpPr>
            <a:spLocks noGrp="1" noRot="1" noChangeAspect="1" noChangeArrowheads="1" noTextEdit="1"/>
          </p:cNvSpPr>
          <p:nvPr>
            <p:ph type="sldImg"/>
          </p:nvPr>
        </p:nvSpPr>
        <p:spPr>
          <a:xfrm>
            <a:off x="1111250" y="703263"/>
            <a:ext cx="4635500" cy="3478212"/>
          </a:xfrm>
          <a:ln/>
        </p:spPr>
      </p:sp>
      <p:sp>
        <p:nvSpPr>
          <p:cNvPr id="18436" name="Rectangle 3"/>
          <p:cNvSpPr>
            <a:spLocks noGrp="1" noChangeArrowheads="1"/>
          </p:cNvSpPr>
          <p:nvPr>
            <p:ph type="body" idx="1"/>
          </p:nvPr>
        </p:nvSpPr>
        <p:spPr>
          <a:xfrm>
            <a:off x="914400" y="4422775"/>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the objectives and the </a:t>
            </a:r>
            <a:r>
              <a:rPr lang="en-US" altLang="en-US" sz="1100" dirty="0" smtClean="0"/>
              <a:t>learning expectations of this continuing education module</a:t>
            </a:r>
            <a:r>
              <a:rPr lang="en-US" altLang="en-US" sz="1100" dirty="0" smtClean="0"/>
              <a:t>.  Be sure to explain why this module is important and</a:t>
            </a:r>
            <a:r>
              <a:rPr lang="en-US" altLang="en-US" sz="1100" baseline="0" dirty="0" smtClean="0"/>
              <a:t> why the attendee should devote their attention to the lesson topic.</a:t>
            </a:r>
            <a:r>
              <a:rPr lang="en-US" altLang="en-US" sz="1100" dirty="0" smtClean="0"/>
              <a:t> </a:t>
            </a:r>
            <a:endParaRPr lang="en-US" altLang="en-US" sz="1100" dirty="0"/>
          </a:p>
        </p:txBody>
      </p:sp>
    </p:spTree>
    <p:extLst>
      <p:ext uri="{BB962C8B-B14F-4D97-AF65-F5344CB8AC3E}">
        <p14:creationId xmlns:p14="http://schemas.microsoft.com/office/powerpoint/2010/main" val="2939824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 xmlns:a16="http://schemas.microsoft.com/office/drawing/2014/main" id="{3AC562D9-D2AC-4560-B595-A3D6CF04363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17080B-0393-4ABF-A905-4678E1755E54}" type="slidenum">
              <a:rPr lang="en-US" altLang="en-US"/>
              <a:pPr eaLnBrk="1" hangingPunct="1"/>
              <a:t>20</a:t>
            </a:fld>
            <a:endParaRPr lang="en-US" altLang="en-US"/>
          </a:p>
        </p:txBody>
      </p:sp>
      <p:sp>
        <p:nvSpPr>
          <p:cNvPr id="94211" name="Rectangle 2">
            <a:extLst>
              <a:ext uri="{FF2B5EF4-FFF2-40B4-BE49-F238E27FC236}">
                <a16:creationId xmlns="" xmlns:a16="http://schemas.microsoft.com/office/drawing/2014/main" id="{41F72BFF-7C43-499B-B6BE-5D75734B5208}"/>
              </a:ext>
            </a:extLst>
          </p:cNvPr>
          <p:cNvSpPr>
            <a:spLocks noGrp="1" noRot="1" noChangeAspect="1" noChangeArrowheads="1" noTextEdit="1"/>
          </p:cNvSpPr>
          <p:nvPr>
            <p:ph type="sldImg"/>
          </p:nvPr>
        </p:nvSpPr>
        <p:spPr>
          <a:ln/>
        </p:spPr>
      </p:sp>
      <p:sp>
        <p:nvSpPr>
          <p:cNvPr id="94212" name="Rectangle 3">
            <a:extLst>
              <a:ext uri="{FF2B5EF4-FFF2-40B4-BE49-F238E27FC236}">
                <a16:creationId xmlns="" xmlns:a16="http://schemas.microsoft.com/office/drawing/2014/main" id="{6229D989-CAB2-4585-9385-C4DF12C46F21}"/>
              </a:ext>
            </a:extLst>
          </p:cNvPr>
          <p:cNvSpPr>
            <a:spLocks noGrp="1" noChangeArrowheads="1"/>
          </p:cNvSpPr>
          <p:nvPr>
            <p:ph type="body" idx="1"/>
          </p:nvPr>
        </p:nvSpPr>
        <p:spPr>
          <a:noFill/>
        </p:spPr>
        <p:txBody>
          <a:bodyPr/>
          <a:lstStyle/>
          <a:p>
            <a:r>
              <a:rPr lang="en-US" altLang="en-US" dirty="0" smtClean="0">
                <a:latin typeface="Arial" panose="020B0604020202020204" pitchFamily="34" charset="0"/>
              </a:rPr>
              <a:t>Explain that workers must be protected from falling into an excavation or drilled hole.  The</a:t>
            </a:r>
            <a:r>
              <a:rPr lang="en-US" altLang="en-US" baseline="0" dirty="0" smtClean="0">
                <a:latin typeface="Arial" panose="020B0604020202020204" pitchFamily="34" charset="0"/>
              </a:rPr>
              <a:t> illustration shows an open excavation protection system.  This system is a guardrail system that will keep workers from falling into a drilled hole.  However it is important to mention that there are times a worker may need to enter this workspace.  There must be a system in place to keep the worker from falling into the hole and in the worst case, retrieve the worker should the edge of the excavation fail and the worker slips into the hole.</a:t>
            </a:r>
            <a:endParaRPr lang="en-US" altLang="en-US" dirty="0">
              <a:latin typeface="Arial" panose="020B0604020202020204" pitchFamily="34" charset="0"/>
            </a:endParaRPr>
          </a:p>
        </p:txBody>
      </p:sp>
    </p:spTree>
    <p:extLst>
      <p:ext uri="{BB962C8B-B14F-4D97-AF65-F5344CB8AC3E}">
        <p14:creationId xmlns:p14="http://schemas.microsoft.com/office/powerpoint/2010/main" val="715819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21</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smtClean="0"/>
              <a:t>Falls from ground elevation can be caused by poor housekeeping.</a:t>
            </a:r>
          </a:p>
          <a:p>
            <a:pPr lvl="1" eaLnBrk="1" hangingPunct="1">
              <a:spcBef>
                <a:spcPts val="600"/>
              </a:spcBef>
              <a:spcAft>
                <a:spcPts val="0"/>
              </a:spcAft>
              <a:buClrTx/>
              <a:buSzPct val="70000"/>
              <a:buFont typeface="+mj-lt"/>
              <a:buAutoNum type="alphaLcPeriod"/>
            </a:pPr>
            <a:r>
              <a:rPr lang="en-US" altLang="en-US" sz="1400" b="1" dirty="0" smtClean="0"/>
              <a:t>   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altLang="en-US" sz="1600" dirty="0" smtClean="0"/>
              <a:t>Open excavations should be guarded to prevent fall hazards.</a:t>
            </a:r>
          </a:p>
          <a:p>
            <a:pPr marL="685800" lvl="1" indent="-228600" eaLnBrk="1" hangingPunct="1">
              <a:spcBef>
                <a:spcPts val="600"/>
              </a:spcBef>
              <a:spcAft>
                <a:spcPts val="0"/>
              </a:spcAft>
              <a:buClrTx/>
              <a:buSzPct val="70000"/>
              <a:buFont typeface="+mj-lt"/>
              <a:buAutoNum type="alphaLcPeriod"/>
            </a:pPr>
            <a:r>
              <a:rPr lang="en-US" altLang="en-US" sz="1400" b="1"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685800" lvl="1" indent="-228600"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sz="1600" dirty="0" smtClean="0"/>
              <a:t>Uneven and or damaged surfaces may cause falls and result in an injury.</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b="1" dirty="0" smtClean="0"/>
              <a:t>   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AutoNum type="alphaLcPeriod"/>
            </a:pPr>
            <a:endParaRPr lang="en-US" altLang="en-US" sz="1400" dirty="0" smtClean="0"/>
          </a:p>
          <a:p>
            <a:pPr marL="342900" indent="-342900">
              <a:spcBef>
                <a:spcPts val="600"/>
              </a:spcBef>
              <a:spcAft>
                <a:spcPts val="0"/>
              </a:spcAft>
              <a:buFont typeface="+mj-lt"/>
              <a:buAutoNum type="arabicPeriod"/>
            </a:pPr>
            <a:r>
              <a:rPr lang="en-US" sz="1600" dirty="0" smtClean="0"/>
              <a:t>The meaning of the 5-10-15 rule is:</a:t>
            </a:r>
          </a:p>
          <a:p>
            <a:pPr lvl="1" eaLnBrk="1" hangingPunct="1">
              <a:spcBef>
                <a:spcPts val="600"/>
              </a:spcBef>
              <a:spcAft>
                <a:spcPts val="0"/>
              </a:spcAft>
              <a:buClrTx/>
              <a:buSzPct val="70000"/>
              <a:buFont typeface="+mj-lt"/>
              <a:buAutoNum type="alphaLcPeriod"/>
            </a:pPr>
            <a:r>
              <a:rPr lang="en-US" altLang="en-US" sz="1400" dirty="0" smtClean="0"/>
              <a:t>   Every 5 steps, take a 10 to 15 minute smoke break</a:t>
            </a:r>
          </a:p>
          <a:p>
            <a:pPr lvl="1" eaLnBrk="1" hangingPunct="1">
              <a:spcBef>
                <a:spcPts val="600"/>
              </a:spcBef>
              <a:spcAft>
                <a:spcPts val="0"/>
              </a:spcAft>
              <a:buClrTx/>
              <a:buSzPct val="70000"/>
              <a:buFont typeface="+mj-lt"/>
              <a:buAutoNum type="alphaLcPeriod"/>
            </a:pPr>
            <a:r>
              <a:rPr lang="en-US" altLang="en-US" sz="1400" dirty="0" smtClean="0"/>
              <a:t>   Every 5 days, take 10 minutes to do 15 push-ups</a:t>
            </a:r>
          </a:p>
          <a:p>
            <a:pPr lvl="1" eaLnBrk="1" hangingPunct="1">
              <a:spcBef>
                <a:spcPts val="600"/>
              </a:spcBef>
              <a:spcAft>
                <a:spcPts val="0"/>
              </a:spcAft>
              <a:buClrTx/>
              <a:buSzPct val="70000"/>
              <a:buFont typeface="+mj-lt"/>
              <a:buAutoNum type="alphaLcPeriod"/>
            </a:pPr>
            <a:r>
              <a:rPr lang="en-US" altLang="en-US" sz="1400" b="1" dirty="0" smtClean="0"/>
              <a:t>   Every 5 minutes, take 10 seconds to look 15 feet around you</a:t>
            </a:r>
          </a:p>
          <a:p>
            <a:pPr lvl="1" eaLnBrk="1" hangingPunct="1">
              <a:spcBef>
                <a:spcPts val="600"/>
              </a:spcBef>
              <a:spcAft>
                <a:spcPts val="0"/>
              </a:spcAft>
              <a:buClrTx/>
              <a:buSzPct val="70000"/>
              <a:buFont typeface="+mj-lt"/>
              <a:buAutoNum type="alphaLcPeriod"/>
            </a:pPr>
            <a:r>
              <a:rPr lang="en-US" altLang="en-US" sz="1400" dirty="0" smtClean="0"/>
              <a:t>   Every 5 minutes, take 10 seconds to snap 15 selfies and post them on Facebook. </a:t>
            </a:r>
            <a:endParaRPr lang="en-US" altLang="en-US" sz="1400" dirty="0"/>
          </a:p>
        </p:txBody>
      </p:sp>
    </p:spTree>
    <p:extLst>
      <p:ext uri="{BB962C8B-B14F-4D97-AF65-F5344CB8AC3E}">
        <p14:creationId xmlns:p14="http://schemas.microsoft.com/office/powerpoint/2010/main" val="2459128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pPr eaLnBrk="1" hangingPunct="1">
                <a:spcBef>
                  <a:spcPct val="0"/>
                </a:spcBef>
                <a:defRPr/>
              </a:pPr>
              <a:t>22</a:t>
            </a:fld>
            <a:endParaRPr lang="en-US" altLang="en-US" sz="11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smtClean="0"/>
              <a:t>Explain that this section will discuss slip, trip, and fall hazard</a:t>
            </a:r>
            <a:r>
              <a:rPr lang="en-US" altLang="en-US" sz="1100" baseline="0" dirty="0" smtClean="0"/>
              <a:t> exposures to workers working above the ground and entering or exiting vehicles and/or equipment.</a:t>
            </a:r>
            <a:endParaRPr lang="en-US" altLang="en-US" sz="1100" dirty="0"/>
          </a:p>
        </p:txBody>
      </p:sp>
    </p:spTree>
    <p:extLst>
      <p:ext uri="{BB962C8B-B14F-4D97-AF65-F5344CB8AC3E}">
        <p14:creationId xmlns:p14="http://schemas.microsoft.com/office/powerpoint/2010/main" val="4044221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Explain that f</a:t>
            </a:r>
            <a:r>
              <a:rPr lang="en-US" sz="1200" dirty="0" smtClean="0"/>
              <a:t>alls account for almost 13% (12.58%) of the total number of ET&amp;D</a:t>
            </a:r>
            <a:r>
              <a:rPr lang="en-US" sz="1200" baseline="0" dirty="0" smtClean="0"/>
              <a:t> P</a:t>
            </a:r>
            <a:r>
              <a:rPr lang="en-US" sz="1200" dirty="0" smtClean="0"/>
              <a:t>artnership recordable injuries.  Almost 40% of those falls involve vehicles and/or equipment.  Fall injuries result in some type of bone fracture 32% of the time making it one of the most severe injury classifications.  C</a:t>
            </a:r>
            <a:r>
              <a:rPr lang="en-US" sz="1200" b="0" i="0" u="none" strike="noStrike" kern="1200" baseline="0" dirty="0" smtClean="0">
                <a:solidFill>
                  <a:schemeClr val="tx1"/>
                </a:solidFill>
                <a:latin typeface="Arial" charset="0"/>
                <a:ea typeface="+mn-ea"/>
                <a:cs typeface="+mn-cs"/>
              </a:rPr>
              <a:t>limbing </a:t>
            </a:r>
            <a:r>
              <a:rPr lang="en-US" sz="1200" b="0" i="0" u="none" strike="noStrike" kern="1200" baseline="0" dirty="0">
                <a:solidFill>
                  <a:schemeClr val="tx1"/>
                </a:solidFill>
                <a:latin typeface="Arial" charset="0"/>
                <a:ea typeface="+mn-ea"/>
                <a:cs typeface="+mn-cs"/>
              </a:rPr>
              <a:t>in or out of </a:t>
            </a:r>
            <a:r>
              <a:rPr lang="en-US" sz="1200" b="0" i="0" u="none" strike="noStrike" kern="1200" baseline="0" dirty="0" smtClean="0">
                <a:solidFill>
                  <a:schemeClr val="tx1"/>
                </a:solidFill>
                <a:latin typeface="Arial" charset="0"/>
                <a:ea typeface="+mn-ea"/>
                <a:cs typeface="+mn-cs"/>
              </a:rPr>
              <a:t>a truck, </a:t>
            </a:r>
            <a:r>
              <a:rPr lang="en-US" sz="1200" b="0" i="0" u="none" strike="noStrike" kern="1200" baseline="0" dirty="0">
                <a:solidFill>
                  <a:schemeClr val="tx1"/>
                </a:solidFill>
                <a:latin typeface="Arial" charset="0"/>
                <a:ea typeface="+mn-ea"/>
                <a:cs typeface="+mn-cs"/>
              </a:rPr>
              <a:t>bucket </a:t>
            </a:r>
            <a:r>
              <a:rPr lang="en-US" sz="1200" b="0" i="0" u="none" strike="noStrike" kern="1200" baseline="0" dirty="0" smtClean="0">
                <a:solidFill>
                  <a:schemeClr val="tx1"/>
                </a:solidFill>
                <a:latin typeface="Arial" charset="0"/>
                <a:ea typeface="+mn-ea"/>
                <a:cs typeface="+mn-cs"/>
              </a:rPr>
              <a:t>truck basket, </a:t>
            </a:r>
            <a:r>
              <a:rPr lang="en-US" sz="1200" b="0" i="0" u="none" strike="noStrike" kern="1200" baseline="0" dirty="0">
                <a:solidFill>
                  <a:schemeClr val="tx1"/>
                </a:solidFill>
                <a:latin typeface="Arial" charset="0"/>
                <a:ea typeface="+mn-ea"/>
                <a:cs typeface="+mn-cs"/>
              </a:rPr>
              <a:t>or other </a:t>
            </a:r>
            <a:r>
              <a:rPr lang="en-US" sz="1200" b="0" i="0" u="none" strike="noStrike" kern="1200" baseline="0" dirty="0" smtClean="0">
                <a:solidFill>
                  <a:schemeClr val="tx1"/>
                </a:solidFill>
                <a:latin typeface="Arial" charset="0"/>
                <a:ea typeface="+mn-ea"/>
                <a:cs typeface="+mn-cs"/>
              </a:rPr>
              <a:t>type of equipment </a:t>
            </a:r>
            <a:r>
              <a:rPr lang="en-US" sz="1200" b="0" i="0" u="none" strike="noStrike" kern="1200" baseline="0" dirty="0">
                <a:solidFill>
                  <a:schemeClr val="tx1"/>
                </a:solidFill>
                <a:latin typeface="Arial" charset="0"/>
                <a:ea typeface="+mn-ea"/>
                <a:cs typeface="+mn-cs"/>
              </a:rPr>
              <a:t>can be one of the most dangerous tasks </a:t>
            </a:r>
            <a:r>
              <a:rPr lang="en-US" sz="1200" b="0" i="0" u="none" strike="noStrike" kern="1200" baseline="0" dirty="0" smtClean="0">
                <a:solidFill>
                  <a:schemeClr val="tx1"/>
                </a:solidFill>
                <a:latin typeface="Arial" charset="0"/>
                <a:ea typeface="+mn-ea"/>
                <a:cs typeface="+mn-cs"/>
              </a:rPr>
              <a:t>we perform</a:t>
            </a:r>
            <a:r>
              <a:rPr lang="en-US" sz="1200" b="0" i="0" u="none" strike="noStrike" kern="1200" baseline="0" dirty="0">
                <a:solidFill>
                  <a:schemeClr val="tx1"/>
                </a:solidFill>
                <a:latin typeface="Arial" charset="0"/>
                <a:ea typeface="+mn-ea"/>
                <a:cs typeface="+mn-cs"/>
              </a:rPr>
              <a:t>. Falls during mounting or dismounting such equipment are the most frequently reported source of injury involving line workers. </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23</a:t>
            </a:fld>
            <a:endParaRPr lang="en-US"/>
          </a:p>
        </p:txBody>
      </p:sp>
    </p:spTree>
    <p:extLst>
      <p:ext uri="{BB962C8B-B14F-4D97-AF65-F5344CB8AC3E}">
        <p14:creationId xmlns:p14="http://schemas.microsoft.com/office/powerpoint/2010/main" val="4135990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r>
              <a:rPr lang="en-US" dirty="0" smtClean="0"/>
              <a:t>that there are some reoccurring themes involving</a:t>
            </a:r>
            <a:r>
              <a:rPr lang="en-US" baseline="0" dirty="0" smtClean="0"/>
              <a:t> slip, trip, and fall events.  The three most common are failing to maintain </a:t>
            </a:r>
            <a:r>
              <a:rPr lang="en-US" dirty="0" smtClean="0"/>
              <a:t>three </a:t>
            </a:r>
            <a:r>
              <a:rPr lang="en-US" dirty="0"/>
              <a:t>points of </a:t>
            </a:r>
            <a:r>
              <a:rPr lang="en-US" dirty="0" smtClean="0"/>
              <a:t>contact which is two hands and</a:t>
            </a:r>
            <a:r>
              <a:rPr lang="en-US" baseline="0" dirty="0" smtClean="0"/>
              <a:t> </a:t>
            </a:r>
            <a:r>
              <a:rPr lang="en-US" dirty="0" smtClean="0"/>
              <a:t>one foot or two feet and one hand on the vehicle or equipment during entry and exit.  Explain that another</a:t>
            </a:r>
            <a:r>
              <a:rPr lang="en-US" baseline="0" dirty="0" smtClean="0"/>
              <a:t> common cause is exiting the vehicle or equipment while facing forward.  Always look in both </a:t>
            </a:r>
            <a:r>
              <a:rPr lang="en-US" dirty="0" smtClean="0"/>
              <a:t>directions </a:t>
            </a:r>
            <a:r>
              <a:rPr lang="en-US" dirty="0"/>
              <a:t>for oncoming traffic and </a:t>
            </a:r>
            <a:r>
              <a:rPr lang="en-US" dirty="0" smtClean="0"/>
              <a:t>other hazards when entering and exiting vehicles or equipment.  Lastly look out for uneven</a:t>
            </a:r>
            <a:r>
              <a:rPr lang="en-US" dirty="0"/>
              <a:t>, wet, slick, muddy, </a:t>
            </a:r>
            <a:r>
              <a:rPr lang="en-US" dirty="0" smtClean="0"/>
              <a:t>terrain.  In</a:t>
            </a:r>
            <a:r>
              <a:rPr lang="en-US" baseline="0" dirty="0" smtClean="0"/>
              <a:t> our work those items will almost always be an issue.  Always </a:t>
            </a:r>
            <a:r>
              <a:rPr lang="en-US" dirty="0" smtClean="0"/>
              <a:t>place </a:t>
            </a:r>
            <a:r>
              <a:rPr lang="en-US" dirty="0"/>
              <a:t>footing </a:t>
            </a:r>
            <a:r>
              <a:rPr lang="en-US" dirty="0" smtClean="0"/>
              <a:t>firmly and deliberately before trusting your weight to the transition.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24</a:t>
            </a:fld>
            <a:endParaRPr lang="en-US"/>
          </a:p>
        </p:txBody>
      </p:sp>
    </p:spTree>
    <p:extLst>
      <p:ext uri="{BB962C8B-B14F-4D97-AF65-F5344CB8AC3E}">
        <p14:creationId xmlns:p14="http://schemas.microsoft.com/office/powerpoint/2010/main" val="389501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If one is the loneliest number, three is the safest.  We have all heard of the “three points of contact” rule to help prevent falls. But what is it, and how do you use it?  Three points of contact means you’re using two hands and one foot, or one hand and two feet, to support your body while mounting or dismounting a vehicle, stable platform or ladder.  The three points of contact should be broken only after your reach your destination.  Keep these tips in mind when using the “three points of contact” rule:</a:t>
            </a:r>
          </a:p>
          <a:p>
            <a:endParaRPr lang="en-US" sz="1200" b="0" i="0" kern="120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Dry your hands and wipe excess mud or snow off your boots for surer grip.</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Face the vehicle, platform or ladder when you enter or exit.</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Use the handrails when mounting a platform.</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Keep your hands free. If you need to bring tools or materials up with you, place them in a tool belt or use a hoist line for larger items. If you’re climbing down from a vehicle, put the tool or other item on the floor and then grab it from the ground.</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Don’t use a tire as a ladder.  Enter the vehicle way the manufacturer intended. </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Don’t reach for the steering wheel to pull yourself up.</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Don’t jump off the machine onto the ground. </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Don’t try to enter a piece of equipment that’s moving.</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Check for obstacles, debris or fluids on the ground before dismounting.</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Don’t wear loose clothing or dangling jewelry that could catch on something.</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Three points of contact sounds simple, and you probably already do it most of the time. But it’s that one time you don’t that can land you in trouble.  </a:t>
            </a:r>
            <a:r>
              <a:rPr lang="en-US" dirty="0" smtClean="0"/>
              <a:t>Explain </a:t>
            </a:r>
            <a:r>
              <a:rPr lang="en-US" dirty="0"/>
              <a:t>proper access and use of three points of contact and situational awareness. </a:t>
            </a:r>
            <a:r>
              <a:rPr lang="en-US" dirty="0" smtClean="0"/>
              <a:t>The</a:t>
            </a:r>
            <a:r>
              <a:rPr lang="en-US" baseline="0" dirty="0" smtClean="0"/>
              <a:t> last picture is a humorous but sad example of what three points of contact is not!  The sad aspect is that a worker would intentionally place themselves in such a tenuous situation.  Explain that this is an illustration of </a:t>
            </a:r>
            <a:r>
              <a:rPr lang="en-US" u="sng" baseline="0" dirty="0" smtClean="0"/>
              <a:t>unnecessary</a:t>
            </a:r>
            <a:r>
              <a:rPr lang="en-US" baseline="0" dirty="0" smtClean="0"/>
              <a:t> “at-risk” behavior.  </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25</a:t>
            </a:fld>
            <a:endParaRPr lang="en-US"/>
          </a:p>
        </p:txBody>
      </p:sp>
    </p:spTree>
    <p:extLst>
      <p:ext uri="{BB962C8B-B14F-4D97-AF65-F5344CB8AC3E}">
        <p14:creationId xmlns:p14="http://schemas.microsoft.com/office/powerpoint/2010/main" val="4020514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importance of maintaining good housekeeping and parking equipment for access / egress</a:t>
            </a:r>
            <a:r>
              <a:rPr lang="en-US" dirty="0" smtClean="0"/>
              <a:t>.  Also explain that it is important to keep</a:t>
            </a:r>
            <a:r>
              <a:rPr lang="en-US" baseline="0" dirty="0" smtClean="0"/>
              <a:t> hands free for climbing into and off of equipment.  Place any object in the cab from ground level if possible.  Reverse the process when exiting.</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26</a:t>
            </a:fld>
            <a:endParaRPr lang="en-US"/>
          </a:p>
        </p:txBody>
      </p:sp>
    </p:spTree>
    <p:extLst>
      <p:ext uri="{BB962C8B-B14F-4D97-AF65-F5344CB8AC3E}">
        <p14:creationId xmlns:p14="http://schemas.microsoft.com/office/powerpoint/2010/main" val="589954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Explain that sometimes we have to implement engineering controls to help minimizer the </a:t>
            </a:r>
            <a:r>
              <a:rPr lang="en-US" b="0" u="none" dirty="0" smtClean="0"/>
              <a:t>hazards. The product shown in the next-to-last image is called “</a:t>
            </a:r>
            <a:r>
              <a:rPr lang="en-US" sz="1200" b="0" i="0" kern="1200" dirty="0" smtClean="0">
                <a:solidFill>
                  <a:schemeClr val="tx1"/>
                </a:solidFill>
                <a:effectLst/>
                <a:latin typeface="Arial" charset="0"/>
                <a:ea typeface="+mn-ea"/>
                <a:cs typeface="+mn-cs"/>
              </a:rPr>
              <a:t>The Big Truck Tire Step”.  The manufacturer states that it is the only tire step that allows you to safely step on the top of the tire. The Big Truck Tire Step provides safe maintenance on 18-wheelers, flat bed trailers, 1-1/2 ton, 2 ton, and most medium sized trucks. The Standard Two-Step tire step is approximately 18" from the ground to the first step when on a tire. Weighing around 13 pounds, the Two-Step tire step folds into a space just over a cubic foot.  This product fits tire Sizes: 255, 265, 275, 285, 295 (Fits 10" to 11-1/2" tread width).  It is tested to 400 pound capacity, has spring loaded grips for stability, and is made of 3003 aluminum and steel.  </a:t>
            </a:r>
            <a:r>
              <a:rPr lang="en-US" sz="1200" b="1" i="0" u="sng" kern="1200" dirty="0" smtClean="0">
                <a:solidFill>
                  <a:schemeClr val="tx1"/>
                </a:solidFill>
                <a:effectLst/>
                <a:latin typeface="Arial" charset="0"/>
                <a:ea typeface="+mn-ea"/>
                <a:cs typeface="+mn-cs"/>
              </a:rPr>
              <a:t>This is not an endorsement of this product but simply an illustration of available options.  </a:t>
            </a:r>
            <a:r>
              <a:rPr lang="en-US" sz="1200" b="0" i="0" u="none" kern="1200" dirty="0" smtClean="0">
                <a:solidFill>
                  <a:schemeClr val="tx1"/>
                </a:solidFill>
                <a:effectLst/>
                <a:latin typeface="Arial" charset="0"/>
                <a:ea typeface="+mn-ea"/>
                <a:cs typeface="+mn-cs"/>
              </a:rPr>
              <a:t>The final image shows guard rails installed on a conductor stringing machine.  These guard rails offer convenient grab</a:t>
            </a:r>
            <a:r>
              <a:rPr lang="en-US" sz="1200" b="0" i="0" u="none" kern="1200" baseline="0" dirty="0" smtClean="0">
                <a:solidFill>
                  <a:schemeClr val="tx1"/>
                </a:solidFill>
                <a:effectLst/>
                <a:latin typeface="Arial" charset="0"/>
                <a:ea typeface="+mn-ea"/>
                <a:cs typeface="+mn-cs"/>
              </a:rPr>
              <a:t> points for access and egress and help prevent falls.</a:t>
            </a:r>
            <a:endParaRPr lang="en-US" sz="1200" b="1" i="0" u="sng" kern="1200" dirty="0" smtClean="0">
              <a:solidFill>
                <a:schemeClr val="tx1"/>
              </a:solidFill>
              <a:effectLst/>
              <a:latin typeface="Arial" charset="0"/>
              <a:ea typeface="+mn-ea"/>
              <a:cs typeface="+mn-cs"/>
            </a:endParaRPr>
          </a:p>
          <a:p>
            <a:endParaRPr lang="en-US" b="1" u="sng"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27</a:t>
            </a:fld>
            <a:endParaRPr lang="en-US"/>
          </a:p>
        </p:txBody>
      </p:sp>
    </p:spTree>
    <p:extLst>
      <p:ext uri="{BB962C8B-B14F-4D97-AF65-F5344CB8AC3E}">
        <p14:creationId xmlns:p14="http://schemas.microsoft.com/office/powerpoint/2010/main" val="1013852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pPr eaLnBrk="1" hangingPunct="1">
                <a:spcBef>
                  <a:spcPct val="0"/>
                </a:spcBef>
                <a:defRPr/>
              </a:pPr>
              <a:t>28</a:t>
            </a:fld>
            <a:endParaRPr lang="en-US" altLang="en-US" sz="11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Arial" charset="0"/>
                <a:ea typeface="+mn-ea"/>
                <a:cs typeface="+mn-cs"/>
              </a:rPr>
              <a:t>State that</a:t>
            </a:r>
            <a:r>
              <a:rPr lang="en-US" sz="1200" b="0" i="0" kern="1200" baseline="0" dirty="0" smtClean="0">
                <a:solidFill>
                  <a:schemeClr val="tx1"/>
                </a:solidFill>
                <a:effectLst/>
                <a:latin typeface="Arial" charset="0"/>
                <a:ea typeface="+mn-ea"/>
                <a:cs typeface="+mn-cs"/>
              </a:rPr>
              <a:t> m</a:t>
            </a:r>
            <a:r>
              <a:rPr lang="en-US" sz="1200" b="0" i="0" kern="1200" dirty="0" smtClean="0">
                <a:solidFill>
                  <a:schemeClr val="tx1"/>
                </a:solidFill>
                <a:effectLst/>
                <a:latin typeface="Arial" charset="0"/>
                <a:ea typeface="+mn-ea"/>
                <a:cs typeface="+mn-cs"/>
              </a:rPr>
              <a:t>ore often than not, we fail to address the human factors that lead to accidents, injuries, and fatalities.  In a 2014 survey of safety professionals by Safety Daily Advisor, “Understanding How Human Factors Affect Slips, Trips, and Falls,” respondents identified human factors as the primary cause of more than half of all slip, trip and fall incidents. They usually were the result of errors in judgment, such as how fast to walk or how tidy to keep a work area. People tend to perceive these behaviors as much less risky than they actually are, which makes a solution challenging.</a:t>
            </a:r>
            <a:endParaRPr lang="en-US" sz="1200" b="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191997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 xmlns:a16="http://schemas.microsoft.com/office/drawing/2014/main" id="{4A667E37-FF7E-4ABF-A659-C4E31F02AA3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5FA80E-EEAD-4D26-BE47-920454E2B7C4}" type="slidenum">
              <a:rPr lang="en-US" altLang="en-US"/>
              <a:pPr eaLnBrk="1" hangingPunct="1"/>
              <a:t>29</a:t>
            </a:fld>
            <a:endParaRPr lang="en-US" altLang="en-US"/>
          </a:p>
        </p:txBody>
      </p:sp>
      <p:sp>
        <p:nvSpPr>
          <p:cNvPr id="92163" name="Rectangle 2">
            <a:extLst>
              <a:ext uri="{FF2B5EF4-FFF2-40B4-BE49-F238E27FC236}">
                <a16:creationId xmlns="" xmlns:a16="http://schemas.microsoft.com/office/drawing/2014/main" id="{623824BB-E6F7-4568-8789-9AB068F01825}"/>
              </a:ext>
            </a:extLst>
          </p:cNvPr>
          <p:cNvSpPr>
            <a:spLocks noGrp="1" noRot="1" noChangeAspect="1" noChangeArrowheads="1" noTextEdit="1"/>
          </p:cNvSpPr>
          <p:nvPr>
            <p:ph type="sldImg"/>
          </p:nvPr>
        </p:nvSpPr>
        <p:spPr>
          <a:ln/>
        </p:spPr>
      </p:sp>
      <p:sp>
        <p:nvSpPr>
          <p:cNvPr id="92164" name="Rectangle 3">
            <a:extLst>
              <a:ext uri="{FF2B5EF4-FFF2-40B4-BE49-F238E27FC236}">
                <a16:creationId xmlns="" xmlns:a16="http://schemas.microsoft.com/office/drawing/2014/main" id="{FA9A63F9-22D8-4A42-B915-95F2F094073E}"/>
              </a:ext>
            </a:extLst>
          </p:cNvPr>
          <p:cNvSpPr>
            <a:spLocks noGrp="1" noChangeArrowheads="1"/>
          </p:cNvSpPr>
          <p:nvPr>
            <p:ph type="body" idx="1"/>
          </p:nvPr>
        </p:nvSpPr>
        <p:spPr>
          <a:noFill/>
        </p:spPr>
        <p:txBody>
          <a:bodyPr/>
          <a:lstStyle/>
          <a:p>
            <a:r>
              <a:rPr lang="en-US" altLang="en-US" dirty="0">
                <a:latin typeface="Arial" panose="020B0604020202020204" pitchFamily="34" charset="0"/>
              </a:rPr>
              <a:t>Explain how their behavior leads to additional risk. </a:t>
            </a:r>
            <a:r>
              <a:rPr lang="en-US" altLang="en-US" dirty="0" smtClean="0">
                <a:latin typeface="Arial" panose="020B0604020202020204" pitchFamily="34" charset="0"/>
              </a:rPr>
              <a:t>Be sure to emphasize that the listed behaviors are not to</a:t>
            </a:r>
            <a:r>
              <a:rPr lang="en-US" altLang="en-US" baseline="0" dirty="0" smtClean="0">
                <a:latin typeface="Arial" panose="020B0604020202020204" pitchFamily="34" charset="0"/>
              </a:rPr>
              <a:t> point the finger and be </a:t>
            </a:r>
            <a:r>
              <a:rPr lang="en-US" altLang="en-US" dirty="0" smtClean="0">
                <a:latin typeface="Arial" panose="020B0604020202020204" pitchFamily="34" charset="0"/>
              </a:rPr>
              <a:t>considered as intentional risk taking even though some are.  Others may</a:t>
            </a:r>
            <a:r>
              <a:rPr lang="en-US" altLang="en-US" baseline="0" dirty="0" smtClean="0">
                <a:latin typeface="Arial" panose="020B0604020202020204" pitchFamily="34" charset="0"/>
              </a:rPr>
              <a:t> just be the way we normally behave.  </a:t>
            </a:r>
            <a:r>
              <a:rPr lang="en-US" sz="1200" b="0" i="0" kern="1200" dirty="0" smtClean="0">
                <a:solidFill>
                  <a:schemeClr val="tx1"/>
                </a:solidFill>
                <a:effectLst/>
                <a:latin typeface="Arial" charset="0"/>
                <a:ea typeface="+mn-ea"/>
                <a:cs typeface="+mn-cs"/>
              </a:rPr>
              <a:t>We continue to train workers to address the physical factors that lead to slip, trip and fall incidents, but we also need to focus on behavior. As in any other training, regular reinforcement is necessary, and supervisors and managers also need to model the behaviors they expect in their employees. Risky behaviors we specifically need to train workers to be aware of and that both we and they need to avoid include:</a:t>
            </a:r>
          </a:p>
          <a:p>
            <a:endParaRPr lang="en-US" sz="1200" b="1"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Rushing – Employees try to rush through tasks for many reasons. They may be overachievers, or they may feel overwhelmed and rush to catch up. Some see work as a competition where they need to stay ahead of their coworkers, while others simply want to manage their time as efficiently as possible. Whatever the reason for rushing, it often leads to poor decisions, such as walking faster than is safe across an icy walkway or failing to stop and don the ice grippers before stepping outside. Emphasize the importance of safe behavior over speed.</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Distraction – Our work culture places a high value on multi-tasking, but we need to realize the danger we place ourselves and others in with our constant distractions. Those electronic devices we can’t seem to take our eye off of may be the death of us all if we don’t start watching where we’re going. Replaying this morning’s argument with your spouse over and over again in your head is equally distracting. Teach employees to recognize and avoid distractions.</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Complacency – This is probably the biggest behavioral challenge. Webster’s Dictionary defines complacency as “self-satisfaction especially when accompanied by unawareness of actual dangers or deficiencies.” It’s easy to become complacent when you do the same tasks day after day without incident or injury. If no one has tripped over the electrical cord strung across the office floor, you eventually tell yourself that there is no real danger there. Sadly, it often takes a serious accident involving one’s self or a coworker to jolt us out of this complacency. A strong safety culture is the best defense against complacency.</a:t>
            </a:r>
          </a:p>
          <a:p>
            <a:endParaRPr lang="en-US" sz="1200" b="0" i="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Explain that rapid changes in direction create a similar problem.</a:t>
            </a:r>
          </a:p>
          <a:p>
            <a:endParaRPr lang="en-US" sz="1200" b="0" i="0" kern="1200" dirty="0" smtClean="0">
              <a:solidFill>
                <a:schemeClr val="tx1"/>
              </a:solidFill>
              <a:effectLst/>
              <a:latin typeface="Arial" charset="0"/>
              <a:ea typeface="+mn-ea"/>
              <a:cs typeface="+mn-cs"/>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05268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Explain Slips, trips and falls are frequent causes of accidents both on and off the job. According to OSHA, slips, trips and falls constitute the majority of general industry accidents and result in back injuries, strains and sprains, contusions and fractures.</a:t>
            </a:r>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3</a:t>
            </a:fld>
            <a:endParaRPr lang="en-US"/>
          </a:p>
        </p:txBody>
      </p:sp>
    </p:spTree>
    <p:extLst>
      <p:ext uri="{BB962C8B-B14F-4D97-AF65-F5344CB8AC3E}">
        <p14:creationId xmlns:p14="http://schemas.microsoft.com/office/powerpoint/2010/main" val="1778745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 xmlns:a16="http://schemas.microsoft.com/office/drawing/2014/main" id="{D1E653C9-A6A8-4E9B-909E-E2B59239F1A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A17EB5-A921-4CF1-850C-EE1616F85F8B}" type="slidenum">
              <a:rPr lang="en-US" altLang="en-US"/>
              <a:pPr eaLnBrk="1" hangingPunct="1"/>
              <a:t>30</a:t>
            </a:fld>
            <a:endParaRPr lang="en-US" altLang="en-US"/>
          </a:p>
        </p:txBody>
      </p:sp>
      <p:sp>
        <p:nvSpPr>
          <p:cNvPr id="93187" name="Rectangle 2">
            <a:extLst>
              <a:ext uri="{FF2B5EF4-FFF2-40B4-BE49-F238E27FC236}">
                <a16:creationId xmlns="" xmlns:a16="http://schemas.microsoft.com/office/drawing/2014/main" id="{B4BCFAD0-AF89-45B2-A1CB-18AC28CB62ED}"/>
              </a:ext>
            </a:extLst>
          </p:cNvPr>
          <p:cNvSpPr>
            <a:spLocks noGrp="1" noRot="1" noChangeAspect="1" noChangeArrowheads="1" noTextEdit="1"/>
          </p:cNvSpPr>
          <p:nvPr>
            <p:ph type="sldImg"/>
          </p:nvPr>
        </p:nvSpPr>
        <p:spPr>
          <a:ln/>
        </p:spPr>
      </p:sp>
      <p:sp>
        <p:nvSpPr>
          <p:cNvPr id="93188" name="Rectangle 3">
            <a:extLst>
              <a:ext uri="{FF2B5EF4-FFF2-40B4-BE49-F238E27FC236}">
                <a16:creationId xmlns="" xmlns:a16="http://schemas.microsoft.com/office/drawing/2014/main" id="{26C8C021-D75C-487E-8E3E-4187E76B4629}"/>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a:t>
            </a:r>
            <a:r>
              <a:rPr lang="en-US" altLang="en-US" dirty="0" smtClean="0">
                <a:latin typeface="Arial" panose="020B0604020202020204" pitchFamily="34" charset="0"/>
              </a:rPr>
              <a:t>that we can mitigate</a:t>
            </a:r>
            <a:r>
              <a:rPr lang="en-US" altLang="en-US" baseline="0" dirty="0" smtClean="0">
                <a:latin typeface="Arial" panose="020B0604020202020204" pitchFamily="34" charset="0"/>
              </a:rPr>
              <a:t> much of the </a:t>
            </a:r>
            <a:r>
              <a:rPr lang="en-US" altLang="en-US" dirty="0" smtClean="0">
                <a:latin typeface="Arial" panose="020B0604020202020204" pitchFamily="34" charset="0"/>
              </a:rPr>
              <a:t>risk </a:t>
            </a:r>
            <a:r>
              <a:rPr lang="en-US" altLang="en-US" dirty="0">
                <a:latin typeface="Arial" panose="020B0604020202020204" pitchFamily="34" charset="0"/>
              </a:rPr>
              <a:t>associated with walking / working surfaces by not being in a hurry, </a:t>
            </a:r>
            <a:r>
              <a:rPr lang="en-US" altLang="en-US" dirty="0" smtClean="0">
                <a:latin typeface="Arial" panose="020B0604020202020204" pitchFamily="34" charset="0"/>
              </a:rPr>
              <a:t>planning our routes, and not taking </a:t>
            </a:r>
            <a:r>
              <a:rPr lang="en-US" altLang="en-US" dirty="0">
                <a:latin typeface="Arial" panose="020B0604020202020204" pitchFamily="34" charset="0"/>
              </a:rPr>
              <a:t>short cuts. </a:t>
            </a:r>
            <a:r>
              <a:rPr lang="en-US" altLang="en-US" dirty="0" smtClean="0">
                <a:latin typeface="Arial" panose="020B0604020202020204" pitchFamily="34" charset="0"/>
              </a:rPr>
              <a:t>State that c</a:t>
            </a:r>
            <a:r>
              <a:rPr lang="en-US" altLang="en-US" sz="1200" dirty="0" smtClean="0"/>
              <a:t>arrying or moving cumbersome objects or simply too many objects at one time, </a:t>
            </a:r>
            <a:r>
              <a:rPr lang="en-US" altLang="en-US" sz="1200" baseline="0" dirty="0" smtClean="0"/>
              <a:t>n</a:t>
            </a:r>
            <a:r>
              <a:rPr lang="en-US" altLang="en-US" sz="1200" dirty="0" smtClean="0"/>
              <a:t>ot paying attention to surroundings, distraction, taking unapproved shortcuts, and/or</a:t>
            </a:r>
            <a:r>
              <a:rPr lang="en-US" altLang="en-US" sz="1200" baseline="0" dirty="0" smtClean="0"/>
              <a:t> b</a:t>
            </a:r>
            <a:r>
              <a:rPr lang="en-US" altLang="en-US" sz="1200" dirty="0" smtClean="0"/>
              <a:t>eing in a hurry and rushing are all examples of taking unnecessary risks.  </a:t>
            </a:r>
            <a:endParaRPr lang="en-US" altLang="en-US" dirty="0">
              <a:latin typeface="Arial" panose="020B0604020202020204" pitchFamily="34" charset="0"/>
            </a:endParaRPr>
          </a:p>
        </p:txBody>
      </p:sp>
    </p:spTree>
    <p:extLst>
      <p:ext uri="{BB962C8B-B14F-4D97-AF65-F5344CB8AC3E}">
        <p14:creationId xmlns:p14="http://schemas.microsoft.com/office/powerpoint/2010/main" val="1743781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defRPr/>
            </a:pPr>
            <a:fld id="{7AC3FE3E-9DDC-4FEC-87C7-DA9A3FE1F713}" type="slidenum">
              <a:rPr lang="en-US" altLang="en-US" smtClean="0"/>
              <a:pPr algn="just" eaLnBrk="1" hangingPunct="1">
                <a:spcBef>
                  <a:spcPct val="0"/>
                </a:spcBef>
                <a:defRPr/>
              </a:pPr>
              <a:t>31</a:t>
            </a:fld>
            <a:endParaRPr lang="en-US" altLang="en-US" dirty="0" smtClean="0"/>
          </a:p>
        </p:txBody>
      </p:sp>
      <p:sp>
        <p:nvSpPr>
          <p:cNvPr id="19459" name="Rectangle 2"/>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0" name="Rectangle 3"/>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1" name="Rectangle 4"/>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2" name="Rectangle 5"/>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3" name="Rectangle 6"/>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4" name="Rectangle 7"/>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5" name="Rectangle 8"/>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6" name="Rectangle 9"/>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7" name="Rectangle 10"/>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8" name="Rectangle 11"/>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9" name="Rectangle 12"/>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0" name="Rectangle 13"/>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1" name="Rectangle 14"/>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2" name="Rectangle 15"/>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73" name="Rectangle 16"/>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4" name="Rectangle 17"/>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5" name="Rectangle 18"/>
          <p:cNvSpPr>
            <a:spLocks noChangeArrowheads="1"/>
          </p:cNvSpPr>
          <p:nvPr/>
        </p:nvSpPr>
        <p:spPr bwMode="auto">
          <a:xfrm>
            <a:off x="3884613" y="0"/>
            <a:ext cx="29733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6" name="Rectangle 19"/>
          <p:cNvSpPr>
            <a:spLocks noChangeArrowheads="1"/>
          </p:cNvSpPr>
          <p:nvPr/>
        </p:nvSpPr>
        <p:spPr bwMode="auto">
          <a:xfrm>
            <a:off x="3884613" y="8845551"/>
            <a:ext cx="29733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77" name="Rectangle 20"/>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8" name="Rectangle 21"/>
          <p:cNvSpPr>
            <a:spLocks noChangeArrowheads="1"/>
          </p:cNvSpPr>
          <p:nvPr/>
        </p:nvSpPr>
        <p:spPr bwMode="auto">
          <a:xfrm>
            <a:off x="0" y="0"/>
            <a:ext cx="2971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9" name="Rectangle 22"/>
          <p:cNvSpPr>
            <a:spLocks noGrp="1" noRot="1" noChangeAspect="1" noChangeArrowheads="1" noTextEdit="1"/>
          </p:cNvSpPr>
          <p:nvPr>
            <p:ph type="sldImg"/>
          </p:nvPr>
        </p:nvSpPr>
        <p:spPr>
          <a:xfrm>
            <a:off x="1111250" y="704850"/>
            <a:ext cx="4635500" cy="3478213"/>
          </a:xfrm>
          <a:ln w="12700" cap="flat">
            <a:solidFill>
              <a:schemeClr val="tx1"/>
            </a:solidFill>
          </a:ln>
        </p:spPr>
      </p:sp>
      <p:sp>
        <p:nvSpPr>
          <p:cNvPr id="19480" name="Rectangle 23"/>
          <p:cNvSpPr>
            <a:spLocks noGrp="1" noChangeArrowheads="1"/>
          </p:cNvSpPr>
          <p:nvPr>
            <p:ph type="body" idx="1"/>
          </p:nvPr>
        </p:nvSpPr>
        <p:spPr>
          <a:xfrm>
            <a:off x="912813" y="4424363"/>
            <a:ext cx="5030787"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altLang="en-US" sz="1100" dirty="0" smtClean="0"/>
              <a:t>Explain that there are many slip, trip, and fall hazards out there that are</a:t>
            </a:r>
            <a:r>
              <a:rPr lang="en-US" altLang="en-US" sz="1100" baseline="0" dirty="0" smtClean="0"/>
              <a:t> easy to identify. T</a:t>
            </a:r>
            <a:r>
              <a:rPr lang="en-US" sz="1200" b="0" i="0" u="none" strike="noStrike" kern="1200" baseline="0" dirty="0" smtClean="0">
                <a:solidFill>
                  <a:schemeClr val="tx1"/>
                </a:solidFill>
                <a:latin typeface="Arial" charset="0"/>
                <a:ea typeface="+mn-ea"/>
                <a:cs typeface="+mn-cs"/>
              </a:rPr>
              <a:t>he longer we work around a hazard (or in this case the more we place ourselves in the Line-of-Fire) and suffer no negative consequences the less we respect a hazard’s ability to harm us. </a:t>
            </a:r>
            <a:r>
              <a:rPr lang="en-US" sz="1200" b="0" i="0" kern="1200" dirty="0" smtClean="0">
                <a:solidFill>
                  <a:schemeClr val="tx1"/>
                </a:solidFill>
                <a:effectLst/>
                <a:latin typeface="Arial" charset="0"/>
                <a:ea typeface="+mn-ea"/>
                <a:cs typeface="+mn-cs"/>
              </a:rPr>
              <a:t>The best way to avoid line of fire incidents is to eliminate the hazards that cause these incidents whenever possible. By totally eliminating the hazards there is no chance that you or anyone else in the work area can be injured by that hazard.</a:t>
            </a:r>
          </a:p>
          <a:p>
            <a:endParaRPr lang="en-US" altLang="en-US" sz="1100" dirty="0" smtClean="0"/>
          </a:p>
          <a:p>
            <a:pPr algn="just" eaLnBrk="1" hangingPunct="1"/>
            <a:endParaRPr lang="en-US" altLang="en-US" sz="1100" dirty="0" smtClean="0"/>
          </a:p>
          <a:p>
            <a:pPr algn="just" eaLnBrk="1" hangingPunct="1"/>
            <a:endParaRPr lang="en-US" altLang="en-US" sz="1100" dirty="0" smtClean="0"/>
          </a:p>
          <a:p>
            <a:pPr algn="just" eaLnBrk="1" hangingPunct="1"/>
            <a:endParaRPr lang="en-US" altLang="en-US" sz="1100" dirty="0" smtClean="0"/>
          </a:p>
        </p:txBody>
      </p:sp>
    </p:spTree>
    <p:extLst>
      <p:ext uri="{BB962C8B-B14F-4D97-AF65-F5344CB8AC3E}">
        <p14:creationId xmlns:p14="http://schemas.microsoft.com/office/powerpoint/2010/main" val="1214635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1297CFBD-1C9A-4D84-9A7B-7021207B75F3}" type="slidenum">
              <a:rPr lang="en-US" altLang="en-US" smtClean="0"/>
              <a:pPr eaLnBrk="1" hangingPunct="1">
                <a:spcBef>
                  <a:spcPct val="0"/>
                </a:spcBef>
                <a:defRPr/>
              </a:pPr>
              <a:t>32</a:t>
            </a:fld>
            <a:endParaRPr lang="en-US" altLang="en-US" dirty="0" smtClean="0"/>
          </a:p>
        </p:txBody>
      </p:sp>
      <p:sp>
        <p:nvSpPr>
          <p:cNvPr id="20483" name="Rectangle 2"/>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4" name="Rectangle 3"/>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85" name="Rectangle 4"/>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6" name="Rectangle 5"/>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7" name="Rectangle 6"/>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8" name="Rectangle 7"/>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89" name="Rectangle 8"/>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0" name="Rectangle 9"/>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1" name="Rectangle 10"/>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2" name="Rectangle 11"/>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93" name="Rectangle 12"/>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4" name="Rectangle 13"/>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5" name="Rectangle 14"/>
          <p:cNvSpPr>
            <a:spLocks noChangeArrowheads="1"/>
          </p:cNvSpPr>
          <p:nvPr/>
        </p:nvSpPr>
        <p:spPr bwMode="auto">
          <a:xfrm>
            <a:off x="388620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6" name="Rectangle 15"/>
          <p:cNvSpPr>
            <a:spLocks noChangeArrowheads="1"/>
          </p:cNvSpPr>
          <p:nvPr/>
        </p:nvSpPr>
        <p:spPr bwMode="auto">
          <a:xfrm>
            <a:off x="388620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97" name="Rectangle 16"/>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8" name="Rectangle 17"/>
          <p:cNvSpPr>
            <a:spLocks noChangeArrowheads="1"/>
          </p:cNvSpPr>
          <p:nvPr/>
        </p:nvSpPr>
        <p:spPr bwMode="auto">
          <a:xfrm>
            <a:off x="0" y="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9" name="Rectangle 18"/>
          <p:cNvSpPr>
            <a:spLocks noChangeArrowheads="1"/>
          </p:cNvSpPr>
          <p:nvPr/>
        </p:nvSpPr>
        <p:spPr bwMode="auto">
          <a:xfrm>
            <a:off x="3884613" y="0"/>
            <a:ext cx="29733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0" name="Rectangle 19"/>
          <p:cNvSpPr>
            <a:spLocks noChangeArrowheads="1"/>
          </p:cNvSpPr>
          <p:nvPr/>
        </p:nvSpPr>
        <p:spPr bwMode="auto">
          <a:xfrm>
            <a:off x="3884613" y="8845551"/>
            <a:ext cx="29733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501" name="Rectangle 20"/>
          <p:cNvSpPr>
            <a:spLocks noChangeArrowheads="1"/>
          </p:cNvSpPr>
          <p:nvPr/>
        </p:nvSpPr>
        <p:spPr bwMode="auto">
          <a:xfrm>
            <a:off x="0" y="8845551"/>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2" name="Rectangle 21"/>
          <p:cNvSpPr>
            <a:spLocks noChangeArrowheads="1"/>
          </p:cNvSpPr>
          <p:nvPr/>
        </p:nvSpPr>
        <p:spPr bwMode="auto">
          <a:xfrm>
            <a:off x="0" y="0"/>
            <a:ext cx="2971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3" name="Rectangle 22"/>
          <p:cNvSpPr>
            <a:spLocks noGrp="1" noRot="1" noChangeAspect="1" noChangeArrowheads="1" noTextEdit="1"/>
          </p:cNvSpPr>
          <p:nvPr>
            <p:ph type="sldImg"/>
          </p:nvPr>
        </p:nvSpPr>
        <p:spPr>
          <a:xfrm>
            <a:off x="1111250" y="704850"/>
            <a:ext cx="4635500" cy="3478213"/>
          </a:xfrm>
          <a:ln w="12700" cap="flat">
            <a:solidFill>
              <a:schemeClr val="tx1"/>
            </a:solidFill>
          </a:ln>
        </p:spPr>
      </p:sp>
      <p:sp>
        <p:nvSpPr>
          <p:cNvPr id="20504" name="Rectangle 23"/>
          <p:cNvSpPr>
            <a:spLocks noGrp="1" noChangeArrowheads="1"/>
          </p:cNvSpPr>
          <p:nvPr>
            <p:ph type="body" idx="1"/>
          </p:nvPr>
        </p:nvSpPr>
        <p:spPr>
          <a:xfrm>
            <a:off x="912813" y="4424363"/>
            <a:ext cx="5030787"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sz="1100" dirty="0" smtClean="0">
                <a:solidFill>
                  <a:srgbClr val="000000"/>
                </a:solidFill>
              </a:rPr>
              <a:t>State that if it is not possible to remove the hazards, we must mitigate them. Explain the hierarchy of controls.  State that elimination is the most effective.  For example, use proper personal protective equipment to avoid exposure.  Explain that PPE is the last line of defense. Do not rely just on your PPE to avoid injury. Think about the slip, trip, and fall hazards and how to mitigate them. State that some great topics to be identified and discussed</a:t>
            </a:r>
            <a:r>
              <a:rPr lang="en-US" sz="1100" baseline="0" dirty="0" smtClean="0">
                <a:solidFill>
                  <a:srgbClr val="000000"/>
                </a:solidFill>
              </a:rPr>
              <a:t> during the pre-task meeting </a:t>
            </a:r>
            <a:r>
              <a:rPr lang="en-US" sz="1100" dirty="0" smtClean="0">
                <a:solidFill>
                  <a:srgbClr val="000000"/>
                </a:solidFill>
              </a:rPr>
              <a:t>are:  </a:t>
            </a:r>
          </a:p>
          <a:p>
            <a:endParaRPr lang="en-US" sz="1100" dirty="0" smtClean="0">
              <a:solidFill>
                <a:srgbClr val="000000"/>
              </a:solidFill>
            </a:endParaRPr>
          </a:p>
          <a:p>
            <a:pPr marL="171450" indent="-171450" eaLnBrk="1" hangingPunct="1">
              <a:lnSpc>
                <a:spcPct val="80000"/>
              </a:lnSpc>
              <a:buFont typeface="Arial" panose="020B0604020202020204" pitchFamily="34" charset="0"/>
              <a:buChar char="•"/>
            </a:pPr>
            <a:r>
              <a:rPr lang="en-US" altLang="en-US" sz="1100" dirty="0" smtClean="0"/>
              <a:t>Poor lighting</a:t>
            </a:r>
          </a:p>
          <a:p>
            <a:pPr marL="171450" indent="-171450" eaLnBrk="1" hangingPunct="1">
              <a:lnSpc>
                <a:spcPct val="80000"/>
              </a:lnSpc>
              <a:buFont typeface="Arial" panose="020B0604020202020204" pitchFamily="34" charset="0"/>
              <a:buChar char="•"/>
            </a:pPr>
            <a:r>
              <a:rPr lang="en-US" altLang="en-US" sz="1100" dirty="0" smtClean="0"/>
              <a:t>Glare</a:t>
            </a:r>
          </a:p>
          <a:p>
            <a:pPr marL="171450" indent="-171450" eaLnBrk="1" hangingPunct="1">
              <a:lnSpc>
                <a:spcPct val="80000"/>
              </a:lnSpc>
              <a:buFont typeface="Arial" panose="020B0604020202020204" pitchFamily="34" charset="0"/>
              <a:buChar char="•"/>
            </a:pPr>
            <a:r>
              <a:rPr lang="en-US" altLang="en-US" sz="1100" dirty="0" smtClean="0"/>
              <a:t>Shadows</a:t>
            </a:r>
          </a:p>
          <a:p>
            <a:pPr marL="171450" indent="-171450" eaLnBrk="1" hangingPunct="1">
              <a:lnSpc>
                <a:spcPct val="80000"/>
              </a:lnSpc>
              <a:buFont typeface="Arial" panose="020B0604020202020204" pitchFamily="34" charset="0"/>
              <a:buChar char="•"/>
            </a:pPr>
            <a:r>
              <a:rPr lang="en-US" altLang="en-US" sz="1100" dirty="0" smtClean="0"/>
              <a:t>Bulky PPE (includes improper foot-wear)</a:t>
            </a:r>
          </a:p>
          <a:p>
            <a:pPr marL="171450" indent="-171450" eaLnBrk="1" hangingPunct="1">
              <a:lnSpc>
                <a:spcPct val="80000"/>
              </a:lnSpc>
              <a:buFont typeface="Arial" panose="020B0604020202020204" pitchFamily="34" charset="0"/>
              <a:buChar char="•"/>
            </a:pPr>
            <a:r>
              <a:rPr lang="en-US" altLang="en-US" sz="1100" dirty="0" smtClean="0"/>
              <a:t>Excess noise or temperature</a:t>
            </a:r>
          </a:p>
          <a:p>
            <a:pPr marL="171450" indent="-171450" eaLnBrk="1" hangingPunct="1">
              <a:lnSpc>
                <a:spcPct val="80000"/>
              </a:lnSpc>
              <a:buFont typeface="Arial" panose="020B0604020202020204" pitchFamily="34" charset="0"/>
              <a:buChar char="•"/>
            </a:pPr>
            <a:r>
              <a:rPr lang="en-US" altLang="en-US" sz="1100" dirty="0" smtClean="0"/>
              <a:t>Fog or misty conditions</a:t>
            </a:r>
          </a:p>
          <a:p>
            <a:pPr marL="171450" indent="-171450" eaLnBrk="1" hangingPunct="1">
              <a:lnSpc>
                <a:spcPct val="80000"/>
              </a:lnSpc>
              <a:buFont typeface="Arial" panose="020B0604020202020204" pitchFamily="34" charset="0"/>
              <a:buChar char="•"/>
            </a:pPr>
            <a:r>
              <a:rPr lang="en-US" altLang="en-US" sz="1100" dirty="0" smtClean="0"/>
              <a:t>Inadequate or missing signage</a:t>
            </a:r>
          </a:p>
          <a:p>
            <a:endParaRPr lang="en-US" sz="1100" dirty="0" smtClean="0">
              <a:solidFill>
                <a:srgbClr val="000000"/>
              </a:solidFill>
            </a:endParaRPr>
          </a:p>
          <a:p>
            <a:r>
              <a:rPr lang="en-US" sz="1100" dirty="0" smtClean="0">
                <a:solidFill>
                  <a:srgbClr val="000000"/>
                </a:solidFill>
              </a:rPr>
              <a:t>Where </a:t>
            </a:r>
            <a:r>
              <a:rPr lang="en-US" sz="1100" dirty="0" smtClean="0">
                <a:solidFill>
                  <a:srgbClr val="000000"/>
                </a:solidFill>
              </a:rPr>
              <a:t>is my body located in relation to the hazard? What is the worst-case scenario of my task? How can I protect myself from the hazard? When elimination is not possible, engineering controls are the next best choice in protecting yourself from line of fire incidents. Some engineering controls that could protect you from line of fire incidents include physical barriers, guarding around moving parts, and toe boards on elevated work platforms to prevent objects from falling to the area below. There are many other possible engineering controls that could be used depending on the specific hazard.  Total elimination of hazards is not always possible and engineering controls may not be feasible or they can fail. </a:t>
            </a:r>
            <a:endParaRPr lang="en-US" altLang="en-US" dirty="0" smtClean="0"/>
          </a:p>
        </p:txBody>
      </p:sp>
    </p:spTree>
    <p:extLst>
      <p:ext uri="{BB962C8B-B14F-4D97-AF65-F5344CB8AC3E}">
        <p14:creationId xmlns:p14="http://schemas.microsoft.com/office/powerpoint/2010/main" val="4161727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33</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smtClean="0"/>
              <a:t>The most common slip, trip, fall event occurs to workers at ground level.  </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None/>
            </a:pPr>
            <a:endParaRPr lang="en-US" altLang="en-US" sz="1400" dirty="0" smtClean="0"/>
          </a:p>
          <a:p>
            <a:pPr marL="342900" indent="-342900" eaLnBrk="1" hangingPunct="1">
              <a:spcBef>
                <a:spcPts val="600"/>
              </a:spcBef>
              <a:spcAft>
                <a:spcPts val="0"/>
              </a:spcAft>
              <a:buClrTx/>
              <a:buFont typeface="+mj-lt"/>
              <a:buAutoNum type="arabicPeriod"/>
            </a:pPr>
            <a:r>
              <a:rPr lang="en-US" altLang="en-US" sz="1600" dirty="0" smtClean="0"/>
              <a:t>Poor or inadequate housekeeping is a leading cause of slip, trip, and fall events.</a:t>
            </a:r>
          </a:p>
          <a:p>
            <a:pPr marL="685800" lvl="1" indent="-228600" eaLnBrk="1" hangingPunct="1">
              <a:spcBef>
                <a:spcPts val="600"/>
              </a:spcBef>
              <a:spcAft>
                <a:spcPts val="0"/>
              </a:spcAft>
              <a:buClrTx/>
              <a:buSzPct val="70000"/>
              <a:buFont typeface="+mj-lt"/>
              <a:buAutoNum type="alphaLcPeriod"/>
            </a:pPr>
            <a:r>
              <a:rPr lang="en-US" altLang="en-US" sz="1400" b="1"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457200" lvl="1" indent="0" eaLnBrk="1" hangingPunct="1">
              <a:spcBef>
                <a:spcPts val="600"/>
              </a:spcBef>
              <a:spcAft>
                <a:spcPts val="0"/>
              </a:spcAft>
              <a:buClrTx/>
              <a:buSzPct val="70000"/>
              <a:buFont typeface="+mj-lt"/>
              <a:buNone/>
            </a:pPr>
            <a:endParaRPr lang="en-US" altLang="en-US" sz="1400" dirty="0" smtClean="0"/>
          </a:p>
          <a:p>
            <a:pPr marL="342900" indent="-342900" eaLnBrk="1" hangingPunct="1">
              <a:spcBef>
                <a:spcPts val="600"/>
              </a:spcBef>
              <a:spcAft>
                <a:spcPts val="0"/>
              </a:spcAft>
              <a:buClrTx/>
              <a:buFont typeface="+mj-lt"/>
              <a:buAutoNum type="arabicPeriod"/>
            </a:pPr>
            <a:r>
              <a:rPr lang="en-US" sz="1600" dirty="0" smtClean="0"/>
              <a:t>Rushing and/or distraction are also leading causes of slip, trip, and fall events.</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None/>
            </a:pPr>
            <a:endParaRPr lang="en-US" altLang="en-US" sz="1400" dirty="0" smtClean="0"/>
          </a:p>
          <a:p>
            <a:pPr marL="342900" indent="-342900">
              <a:spcBef>
                <a:spcPts val="600"/>
              </a:spcBef>
              <a:spcAft>
                <a:spcPts val="0"/>
              </a:spcAft>
              <a:buFont typeface="+mj-lt"/>
              <a:buAutoNum type="arabicPeriod"/>
            </a:pPr>
            <a:r>
              <a:rPr lang="en-US" sz="1600" dirty="0" smtClean="0"/>
              <a:t>Maintaining three-points of contact means:  </a:t>
            </a:r>
          </a:p>
          <a:p>
            <a:pPr lvl="1" eaLnBrk="1" hangingPunct="1">
              <a:spcBef>
                <a:spcPts val="600"/>
              </a:spcBef>
              <a:spcAft>
                <a:spcPts val="0"/>
              </a:spcAft>
              <a:buClrTx/>
              <a:buSzPct val="70000"/>
              <a:buFont typeface="+mj-lt"/>
              <a:buAutoNum type="alphaLcPeriod"/>
            </a:pPr>
            <a:r>
              <a:rPr lang="en-US" altLang="en-US" sz="1400" dirty="0" smtClean="0"/>
              <a:t>   Text at least 3 of the contacts on your cellphone before performing any task</a:t>
            </a:r>
          </a:p>
          <a:p>
            <a:pPr lvl="1" eaLnBrk="1" hangingPunct="1">
              <a:spcBef>
                <a:spcPts val="600"/>
              </a:spcBef>
              <a:spcAft>
                <a:spcPts val="0"/>
              </a:spcAft>
              <a:buClrTx/>
              <a:buSzPct val="70000"/>
              <a:buFont typeface="+mj-lt"/>
              <a:buAutoNum type="alphaLcPeriod"/>
            </a:pPr>
            <a:r>
              <a:rPr lang="en-US" altLang="en-US" sz="1400" dirty="0" smtClean="0"/>
              <a:t>   Hold-on to every object with a minimum of 3 fingers</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2 hands and 1 foot or 2 feet and 1 hand in contact when entering/exiting a vehicle</a:t>
            </a:r>
          </a:p>
        </p:txBody>
      </p:sp>
    </p:spTree>
    <p:extLst>
      <p:ext uri="{BB962C8B-B14F-4D97-AF65-F5344CB8AC3E}">
        <p14:creationId xmlns:p14="http://schemas.microsoft.com/office/powerpoint/2010/main" val="2459128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smtClean="0"/>
              <a:t>Ask for questions.</a:t>
            </a:r>
            <a:r>
              <a:rPr lang="en-US" altLang="en-US" baseline="0" dirty="0" smtClean="0"/>
              <a:t>  Once complete thank the attendees and close the session.</a:t>
            </a:r>
            <a:endParaRPr lang="en-US" altLang="en-US" dirty="0" smtClean="0"/>
          </a:p>
        </p:txBody>
      </p:sp>
      <p:sp>
        <p:nvSpPr>
          <p:cNvPr id="79876"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787">
              <a:defRPr>
                <a:solidFill>
                  <a:schemeClr val="tx1"/>
                </a:solidFill>
                <a:latin typeface="Arial" charset="0"/>
              </a:defRPr>
            </a:lvl1pPr>
            <a:lvl2pPr marL="744956" indent="-286522" defTabSz="932787">
              <a:defRPr>
                <a:solidFill>
                  <a:schemeClr val="tx1"/>
                </a:solidFill>
                <a:latin typeface="Arial" charset="0"/>
              </a:defRPr>
            </a:lvl2pPr>
            <a:lvl3pPr marL="1146086" indent="-229217" defTabSz="932787">
              <a:defRPr>
                <a:solidFill>
                  <a:schemeClr val="tx1"/>
                </a:solidFill>
                <a:latin typeface="Arial" charset="0"/>
              </a:defRPr>
            </a:lvl3pPr>
            <a:lvl4pPr marL="1604521" indent="-229217" defTabSz="932787">
              <a:defRPr>
                <a:solidFill>
                  <a:schemeClr val="tx1"/>
                </a:solidFill>
                <a:latin typeface="Arial" charset="0"/>
              </a:defRPr>
            </a:lvl4pPr>
            <a:lvl5pPr marL="2062955" indent="-229217" defTabSz="932787">
              <a:defRPr>
                <a:solidFill>
                  <a:schemeClr val="tx1"/>
                </a:solidFill>
                <a:latin typeface="Arial" charset="0"/>
              </a:defRPr>
            </a:lvl5pPr>
            <a:lvl6pPr marL="2521389" indent="-229217" defTabSz="932787" eaLnBrk="0" fontAlgn="base" hangingPunct="0">
              <a:spcBef>
                <a:spcPct val="0"/>
              </a:spcBef>
              <a:spcAft>
                <a:spcPct val="0"/>
              </a:spcAft>
              <a:defRPr>
                <a:solidFill>
                  <a:schemeClr val="tx1"/>
                </a:solidFill>
                <a:latin typeface="Arial" charset="0"/>
              </a:defRPr>
            </a:lvl6pPr>
            <a:lvl7pPr marL="2979824" indent="-229217" defTabSz="932787" eaLnBrk="0" fontAlgn="base" hangingPunct="0">
              <a:spcBef>
                <a:spcPct val="0"/>
              </a:spcBef>
              <a:spcAft>
                <a:spcPct val="0"/>
              </a:spcAft>
              <a:defRPr>
                <a:solidFill>
                  <a:schemeClr val="tx1"/>
                </a:solidFill>
                <a:latin typeface="Arial" charset="0"/>
              </a:defRPr>
            </a:lvl7pPr>
            <a:lvl8pPr marL="3438258" indent="-229217" defTabSz="932787" eaLnBrk="0" fontAlgn="base" hangingPunct="0">
              <a:spcBef>
                <a:spcPct val="0"/>
              </a:spcBef>
              <a:spcAft>
                <a:spcPct val="0"/>
              </a:spcAft>
              <a:defRPr>
                <a:solidFill>
                  <a:schemeClr val="tx1"/>
                </a:solidFill>
                <a:latin typeface="Arial" charset="0"/>
              </a:defRPr>
            </a:lvl8pPr>
            <a:lvl9pPr marL="3896693" indent="-229217" defTabSz="932787" eaLnBrk="0" fontAlgn="base" hangingPunct="0">
              <a:spcBef>
                <a:spcPct val="0"/>
              </a:spcBef>
              <a:spcAft>
                <a:spcPct val="0"/>
              </a:spcAft>
              <a:defRPr>
                <a:solidFill>
                  <a:schemeClr val="tx1"/>
                </a:solidFill>
                <a:latin typeface="Arial" charset="0"/>
              </a:defRPr>
            </a:lvl9pPr>
          </a:lstStyle>
          <a:p>
            <a:pPr>
              <a:defRPr/>
            </a:pPr>
            <a:r>
              <a:rPr lang="en-US" altLang="en-US" smtClean="0">
                <a:latin typeface="Tahoma" pitchFamily="34" charset="0"/>
              </a:rPr>
              <a:t>INTRODUCTION TO OSHA Lesson</a:t>
            </a:r>
          </a:p>
        </p:txBody>
      </p:sp>
      <p:sp>
        <p:nvSpPr>
          <p:cNvPr id="79878"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787">
              <a:defRPr>
                <a:solidFill>
                  <a:schemeClr val="tx1"/>
                </a:solidFill>
                <a:latin typeface="Arial" charset="0"/>
              </a:defRPr>
            </a:lvl1pPr>
            <a:lvl2pPr marL="744956" indent="-286522" defTabSz="932787">
              <a:defRPr>
                <a:solidFill>
                  <a:schemeClr val="tx1"/>
                </a:solidFill>
                <a:latin typeface="Arial" charset="0"/>
              </a:defRPr>
            </a:lvl2pPr>
            <a:lvl3pPr marL="1146086" indent="-229217" defTabSz="932787">
              <a:defRPr>
                <a:solidFill>
                  <a:schemeClr val="tx1"/>
                </a:solidFill>
                <a:latin typeface="Arial" charset="0"/>
              </a:defRPr>
            </a:lvl3pPr>
            <a:lvl4pPr marL="1604521" indent="-229217" defTabSz="932787">
              <a:defRPr>
                <a:solidFill>
                  <a:schemeClr val="tx1"/>
                </a:solidFill>
                <a:latin typeface="Arial" charset="0"/>
              </a:defRPr>
            </a:lvl4pPr>
            <a:lvl5pPr marL="2062955" indent="-229217" defTabSz="932787">
              <a:defRPr>
                <a:solidFill>
                  <a:schemeClr val="tx1"/>
                </a:solidFill>
                <a:latin typeface="Arial" charset="0"/>
              </a:defRPr>
            </a:lvl5pPr>
            <a:lvl6pPr marL="2521389" indent="-229217" defTabSz="932787" eaLnBrk="0" fontAlgn="base" hangingPunct="0">
              <a:spcBef>
                <a:spcPct val="0"/>
              </a:spcBef>
              <a:spcAft>
                <a:spcPct val="0"/>
              </a:spcAft>
              <a:defRPr>
                <a:solidFill>
                  <a:schemeClr val="tx1"/>
                </a:solidFill>
                <a:latin typeface="Arial" charset="0"/>
              </a:defRPr>
            </a:lvl6pPr>
            <a:lvl7pPr marL="2979824" indent="-229217" defTabSz="932787" eaLnBrk="0" fontAlgn="base" hangingPunct="0">
              <a:spcBef>
                <a:spcPct val="0"/>
              </a:spcBef>
              <a:spcAft>
                <a:spcPct val="0"/>
              </a:spcAft>
              <a:defRPr>
                <a:solidFill>
                  <a:schemeClr val="tx1"/>
                </a:solidFill>
                <a:latin typeface="Arial" charset="0"/>
              </a:defRPr>
            </a:lvl7pPr>
            <a:lvl8pPr marL="3438258" indent="-229217" defTabSz="932787" eaLnBrk="0" fontAlgn="base" hangingPunct="0">
              <a:spcBef>
                <a:spcPct val="0"/>
              </a:spcBef>
              <a:spcAft>
                <a:spcPct val="0"/>
              </a:spcAft>
              <a:defRPr>
                <a:solidFill>
                  <a:schemeClr val="tx1"/>
                </a:solidFill>
                <a:latin typeface="Arial" charset="0"/>
              </a:defRPr>
            </a:lvl8pPr>
            <a:lvl9pPr marL="3896693" indent="-229217" defTabSz="932787" eaLnBrk="0" fontAlgn="base" hangingPunct="0">
              <a:spcBef>
                <a:spcPct val="0"/>
              </a:spcBef>
              <a:spcAft>
                <a:spcPct val="0"/>
              </a:spcAft>
              <a:defRPr>
                <a:solidFill>
                  <a:schemeClr val="tx1"/>
                </a:solidFill>
                <a:latin typeface="Arial" charset="0"/>
              </a:defRPr>
            </a:lvl9pPr>
          </a:lstStyle>
          <a:p>
            <a:pPr>
              <a:defRPr/>
            </a:pPr>
            <a:fld id="{4547E310-6742-4AD9-985F-64D770A39B95}" type="slidenum">
              <a:rPr lang="en-US" altLang="en-US" smtClean="0">
                <a:latin typeface="Tahoma" pitchFamily="34" charset="0"/>
              </a:rPr>
              <a:pPr>
                <a:defRPr/>
              </a:pPr>
              <a:t>34</a:t>
            </a:fld>
            <a:endParaRPr lang="en-US" altLang="en-US" smtClean="0">
              <a:latin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that </a:t>
            </a:r>
            <a:r>
              <a:rPr lang="en-US" sz="1200" b="0" i="0" kern="1200" dirty="0" smtClean="0">
                <a:solidFill>
                  <a:schemeClr val="tx1"/>
                </a:solidFill>
                <a:effectLst/>
                <a:latin typeface="Arial" charset="0"/>
                <a:ea typeface="+mn-ea"/>
                <a:cs typeface="+mn-cs"/>
              </a:rPr>
              <a:t>Slip, trip, and fall events have the potential to be a major cause of injury for employees and visitors to our premises. There is a common misconception that slip and fall injuries “just happen” and that there is little that can be done to prevent them. The potential for slips, trips and falls can be widespread, but it is important to understand where the greatest potential for danger lies.</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Some causal factors associated with slip, trip and fall injuries include:</a:t>
            </a:r>
          </a:p>
          <a:p>
            <a:endParaRPr lang="en-US" sz="1200" b="0" i="0" kern="120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Slippery surfaces, such as a gloss-finished tile, polished stone, etc.</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Holes or broken surfaces.</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Uneven walking surfaces.</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Poorly marked and/or poorly lit walkway transitions.</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Wet surfaces caused by spills or poor drainage.</a:t>
            </a:r>
          </a:p>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mn-cs"/>
              </a:rPr>
              <a:t>Slippery conditions due to mud, ice or water during inclement weather.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4</a:t>
            </a:fld>
            <a:endParaRPr lang="en-US"/>
          </a:p>
        </p:txBody>
      </p:sp>
    </p:spTree>
    <p:extLst>
      <p:ext uri="{BB962C8B-B14F-4D97-AF65-F5344CB8AC3E}">
        <p14:creationId xmlns:p14="http://schemas.microsoft.com/office/powerpoint/2010/main" val="177874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61E365D-E661-45F7-93E6-BD43E04D163E}" type="slidenum">
              <a:rPr lang="en-US" altLang="en-US" smtClean="0"/>
              <a:pPr eaLnBrk="1" hangingPunct="1">
                <a:spcBef>
                  <a:spcPct val="0"/>
                </a:spcBef>
                <a:defRPr/>
              </a:pPr>
              <a:t>5</a:t>
            </a:fld>
            <a:endParaRPr lang="en-US" altLang="en-US"/>
          </a:p>
        </p:txBody>
      </p:sp>
      <p:sp>
        <p:nvSpPr>
          <p:cNvPr id="18435" name="Rectangle 2"/>
          <p:cNvSpPr>
            <a:spLocks noGrp="1" noRot="1" noChangeAspect="1" noChangeArrowheads="1" noTextEdit="1"/>
          </p:cNvSpPr>
          <p:nvPr>
            <p:ph type="sldImg"/>
          </p:nvPr>
        </p:nvSpPr>
        <p:spPr>
          <a:xfrm>
            <a:off x="1111250" y="703263"/>
            <a:ext cx="4635500" cy="3478212"/>
          </a:xfrm>
          <a:ln/>
        </p:spPr>
      </p:sp>
      <p:sp>
        <p:nvSpPr>
          <p:cNvPr id="18436" name="Rectangle 3"/>
          <p:cNvSpPr>
            <a:spLocks noGrp="1" noChangeArrowheads="1"/>
          </p:cNvSpPr>
          <p:nvPr>
            <p:ph type="body" idx="1"/>
          </p:nvPr>
        </p:nvSpPr>
        <p:spPr>
          <a:xfrm>
            <a:off x="914400" y="4422775"/>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altLang="en-US" sz="1100" dirty="0"/>
              <a:t>Explain that </a:t>
            </a:r>
            <a:r>
              <a:rPr lang="en-US" altLang="en-US" sz="1100" dirty="0" smtClean="0"/>
              <a:t>the information on this slide emanates </a:t>
            </a:r>
            <a:r>
              <a:rPr lang="en-US" altLang="en-US" sz="1100" dirty="0" smtClean="0">
                <a:solidFill>
                  <a:srgbClr val="FF0000"/>
                </a:solidFill>
              </a:rPr>
              <a:t>directly </a:t>
            </a:r>
            <a:r>
              <a:rPr lang="en-US" altLang="en-US" sz="1100" dirty="0">
                <a:solidFill>
                  <a:srgbClr val="FF0000"/>
                </a:solidFill>
              </a:rPr>
              <a:t>from Task </a:t>
            </a:r>
            <a:r>
              <a:rPr lang="en-US" altLang="en-US" sz="1100" dirty="0" smtClean="0">
                <a:solidFill>
                  <a:srgbClr val="FF0000"/>
                </a:solidFill>
              </a:rPr>
              <a:t>Team </a:t>
            </a:r>
            <a:r>
              <a:rPr lang="en-US" altLang="en-US" sz="1100" dirty="0"/>
              <a:t>One’s 2017 Analysis. </a:t>
            </a:r>
            <a:r>
              <a:rPr lang="en-US" sz="1200" kern="1200" dirty="0" smtClean="0">
                <a:solidFill>
                  <a:schemeClr val="tx1"/>
                </a:solidFill>
                <a:effectLst/>
                <a:latin typeface="Arial" charset="0"/>
                <a:ea typeface="+mn-ea"/>
                <a:cs typeface="+mn-cs"/>
              </a:rPr>
              <a:t>Annually, </a:t>
            </a:r>
            <a:r>
              <a:rPr lang="en-US" sz="1200" kern="1200" dirty="0">
                <a:solidFill>
                  <a:schemeClr val="tx1"/>
                </a:solidFill>
                <a:effectLst/>
                <a:latin typeface="Arial" charset="0"/>
                <a:ea typeface="+mn-ea"/>
                <a:cs typeface="+mn-cs"/>
              </a:rPr>
              <a:t>each partner submits their OSHA 300 log data to Task Team One for analysis.  The data is submitted, redacted, and </a:t>
            </a:r>
            <a:r>
              <a:rPr lang="en-US" sz="1200" kern="1200" dirty="0" smtClean="0">
                <a:solidFill>
                  <a:schemeClr val="tx1"/>
                </a:solidFill>
                <a:effectLst/>
                <a:latin typeface="Arial" charset="0"/>
                <a:ea typeface="+mn-ea"/>
                <a:cs typeface="+mn-cs"/>
              </a:rPr>
              <a:t>compiled.  For calendar year 2017 the partner member companies submitted </a:t>
            </a:r>
            <a:r>
              <a:rPr lang="en-US" sz="1200" kern="1200" dirty="0">
                <a:solidFill>
                  <a:schemeClr val="tx1"/>
                </a:solidFill>
                <a:effectLst/>
                <a:latin typeface="Arial" charset="0"/>
                <a:ea typeface="+mn-ea"/>
                <a:cs typeface="+mn-cs"/>
              </a:rPr>
              <a:t>636 cases recorded on OSHA logs.  Task Team One performed a high-level analysis and then reviewed specific cases for clarification.  Falls were in the top 5 for 2017. </a:t>
            </a:r>
          </a:p>
          <a:p>
            <a:pPr algn="just" eaLnBrk="1" hangingPunct="1"/>
            <a:endParaRPr lang="en-US" altLang="en-US" sz="1100" dirty="0"/>
          </a:p>
        </p:txBody>
      </p:sp>
    </p:spTree>
    <p:extLst>
      <p:ext uri="{BB962C8B-B14F-4D97-AF65-F5344CB8AC3E}">
        <p14:creationId xmlns:p14="http://schemas.microsoft.com/office/powerpoint/2010/main" val="225654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r>
              <a:rPr lang="en-US" dirty="0" smtClean="0"/>
              <a:t>that this chart shows the types</a:t>
            </a:r>
            <a:r>
              <a:rPr lang="en-US" baseline="0" dirty="0" smtClean="0"/>
              <a:t> of injuries our workers are experiencing as a result to slip, trip, and/or fall events.  Be sure to mention that the majority of the time, the result of one of these events is some type of fracture.  Slip, trip, and fall events can be and are life changing and life altering events.</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6</a:t>
            </a:fld>
            <a:endParaRPr lang="en-US"/>
          </a:p>
        </p:txBody>
      </p:sp>
    </p:spTree>
    <p:extLst>
      <p:ext uri="{BB962C8B-B14F-4D97-AF65-F5344CB8AC3E}">
        <p14:creationId xmlns:p14="http://schemas.microsoft.com/office/powerpoint/2010/main" val="226905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a:t>
            </a:r>
            <a:r>
              <a:rPr lang="en-US" dirty="0" smtClean="0"/>
              <a:t>industry </a:t>
            </a:r>
            <a:r>
              <a:rPr lang="en-US" dirty="0"/>
              <a:t>facts and how they pertain to our job</a:t>
            </a:r>
            <a:r>
              <a:rPr lang="en-US" dirty="0" smtClean="0"/>
              <a:t>.  Explain that over 77% (63 out of 81) of all fall injuries occurred due to falls from equipment and falls from same level.</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7</a:t>
            </a:fld>
            <a:endParaRPr lang="en-US"/>
          </a:p>
        </p:txBody>
      </p:sp>
    </p:spTree>
    <p:extLst>
      <p:ext uri="{BB962C8B-B14F-4D97-AF65-F5344CB8AC3E}">
        <p14:creationId xmlns:p14="http://schemas.microsoft.com/office/powerpoint/2010/main" val="226905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r>
              <a:rPr lang="en-US" dirty="0" smtClean="0"/>
              <a:t>that according to the partnership data, the ankle is the body part most injured in a slip, trip, fall, event.  Engage the group and ask how or if we can </a:t>
            </a:r>
            <a:r>
              <a:rPr lang="en-US" dirty="0"/>
              <a:t>perform our jobs without </a:t>
            </a:r>
            <a:r>
              <a:rPr lang="en-US" dirty="0" smtClean="0"/>
              <a:t>injuring these body</a:t>
            </a:r>
            <a:r>
              <a:rPr lang="en-US" baseline="0" dirty="0" smtClean="0"/>
              <a:t> parts?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pPr>
                <a:defRPr/>
              </a:pPr>
              <a:t>8</a:t>
            </a:fld>
            <a:endParaRPr lang="en-US"/>
          </a:p>
        </p:txBody>
      </p:sp>
    </p:spTree>
    <p:extLst>
      <p:ext uri="{BB962C8B-B14F-4D97-AF65-F5344CB8AC3E}">
        <p14:creationId xmlns:p14="http://schemas.microsoft.com/office/powerpoint/2010/main" val="409003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 xmlns:a16="http://schemas.microsoft.com/office/drawing/2014/main" id="{FFDED898-763D-4C99-84E7-F239101268C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22CCCE-2DD5-459D-8DA7-6AC4C54C0A92}" type="slidenum">
              <a:rPr lang="en-US" altLang="en-US"/>
              <a:pPr eaLnBrk="1" hangingPunct="1"/>
              <a:t>9</a:t>
            </a:fld>
            <a:endParaRPr lang="en-US" altLang="en-US"/>
          </a:p>
        </p:txBody>
      </p:sp>
      <p:sp>
        <p:nvSpPr>
          <p:cNvPr id="73731" name="Rectangle 2">
            <a:extLst>
              <a:ext uri="{FF2B5EF4-FFF2-40B4-BE49-F238E27FC236}">
                <a16:creationId xmlns="" xmlns:a16="http://schemas.microsoft.com/office/drawing/2014/main" id="{0E7349CB-2924-434E-A248-0D919492C9D1}"/>
              </a:ext>
            </a:extLst>
          </p:cNvPr>
          <p:cNvSpPr>
            <a:spLocks noGrp="1" noRot="1" noChangeAspect="1" noChangeArrowheads="1" noTextEdit="1"/>
          </p:cNvSpPr>
          <p:nvPr>
            <p:ph type="sldImg"/>
          </p:nvPr>
        </p:nvSpPr>
        <p:spPr>
          <a:ln/>
        </p:spPr>
      </p:sp>
      <p:sp>
        <p:nvSpPr>
          <p:cNvPr id="73732" name="Rectangle 3">
            <a:extLst>
              <a:ext uri="{FF2B5EF4-FFF2-40B4-BE49-F238E27FC236}">
                <a16:creationId xmlns="" xmlns:a16="http://schemas.microsoft.com/office/drawing/2014/main" id="{5A268FE6-B0B6-4FBD-8245-14C9E338BD78}"/>
              </a:ext>
            </a:extLst>
          </p:cNvPr>
          <p:cNvSpPr>
            <a:spLocks noGrp="1" noChangeArrowheads="1"/>
          </p:cNvSpPr>
          <p:nvPr>
            <p:ph type="body" idx="1"/>
          </p:nvPr>
        </p:nvSpPr>
        <p:spPr>
          <a:noFill/>
        </p:spPr>
        <p:txBody>
          <a:bodyPr/>
          <a:lstStyle/>
          <a:p>
            <a:pPr eaLnBrk="1" hangingPunct="1"/>
            <a:r>
              <a:rPr lang="en-US" dirty="0">
                <a:effectLst/>
              </a:rPr>
              <a:t>Explain in addition to their social costs, workplace injuries and illnesses have a major impact on an employer's bottom line. It has been estimated that employers pay almost $1 billion per week for direct workers' compensation costs alone. The costs of workplace injuries and illnesses include direct and indirect costs. Direct costs include workers' compensation payments, medical expenses, and costs for legal services. Examples of indirect costs include training replacement employees, accident investigation and implementation of corrective measures, lost productivity, repairs of damaged equipment and property, and costs associated with lower employee morale and absenteeism.</a:t>
            </a:r>
            <a:endParaRPr lang="en-US" altLang="en-US" dirty="0">
              <a:latin typeface="Arial" panose="020B0604020202020204" pitchFamily="34" charset="0"/>
            </a:endParaRPr>
          </a:p>
        </p:txBody>
      </p:sp>
    </p:spTree>
    <p:extLst>
      <p:ext uri="{BB962C8B-B14F-4D97-AF65-F5344CB8AC3E}">
        <p14:creationId xmlns:p14="http://schemas.microsoft.com/office/powerpoint/2010/main" val="839396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cs typeface="+mn-cs"/>
            </a:endParaRPr>
          </a:p>
        </p:txBody>
      </p:sp>
      <p:sp>
        <p:nvSpPr>
          <p:cNvPr id="4"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cs typeface="+mn-cs"/>
            </a:endParaRPr>
          </a:p>
        </p:txBody>
      </p:sp>
      <p:sp>
        <p:nvSpPr>
          <p:cNvPr id="5" name="AutoShape 4"/>
          <p:cNvSpPr>
            <a:spLocks noChangeArrowheads="1"/>
          </p:cNvSpPr>
          <p:nvPr/>
        </p:nvSpPr>
        <p:spPr bwMode="blackWhite">
          <a:xfrm>
            <a:off x="1447800" y="3352800"/>
            <a:ext cx="6400800" cy="2286000"/>
          </a:xfrm>
          <a:prstGeom prst="roundRect">
            <a:avLst>
              <a:gd name="adj" fmla="val 16667"/>
            </a:avLst>
          </a:prstGeom>
          <a:solidFill>
            <a:schemeClr val="bg1"/>
          </a:solidFill>
          <a:ln w="50800">
            <a:solidFill>
              <a:schemeClr val="bg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cs typeface="+mn-cs"/>
            </a:endParaRPr>
          </a:p>
        </p:txBody>
      </p:sp>
      <p:pic>
        <p:nvPicPr>
          <p:cNvPr id="6"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133600" y="3429000"/>
            <a:ext cx="2286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572000" y="4038600"/>
            <a:ext cx="259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8" name="Rectangle 7"/>
          <p:cNvSpPr>
            <a:spLocks noGrp="1" noChangeArrowheads="1"/>
          </p:cNvSpPr>
          <p:nvPr>
            <p:ph type="dt" sz="half" idx="10"/>
          </p:nvPr>
        </p:nvSpPr>
        <p:spPr/>
        <p:txBody>
          <a:bodyPr/>
          <a:lstStyle>
            <a:lvl1pPr>
              <a:defRPr/>
            </a:lvl1pPr>
          </a:lstStyle>
          <a:p>
            <a:pPr>
              <a:defRPr/>
            </a:pPr>
            <a:endParaRPr lang="en-US"/>
          </a:p>
        </p:txBody>
      </p:sp>
      <p:sp>
        <p:nvSpPr>
          <p:cNvPr id="9"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p>
        </p:txBody>
      </p:sp>
      <p:sp>
        <p:nvSpPr>
          <p:cNvPr id="10"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4BC82CB8-32D3-493F-BA4D-C698C2FBA453}" type="slidenum">
              <a:rPr lang="en-US"/>
              <a:pPr>
                <a:defRPr/>
              </a:pPr>
              <a:t>‹#›</a:t>
            </a:fld>
            <a:endParaRPr lang="en-US" dirty="0"/>
          </a:p>
        </p:txBody>
      </p:sp>
    </p:spTree>
    <p:extLst>
      <p:ext uri="{BB962C8B-B14F-4D97-AF65-F5344CB8AC3E}">
        <p14:creationId xmlns:p14="http://schemas.microsoft.com/office/powerpoint/2010/main" val="392540660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3B02C4-578E-4A57-9B99-0EE79F1D5CBA}" type="slidenum">
              <a:rPr lang="en-US"/>
              <a:pPr>
                <a:defRPr/>
              </a:pPr>
              <a:t>‹#›</a:t>
            </a:fld>
            <a:endParaRPr lang="en-US" dirty="0"/>
          </a:p>
        </p:txBody>
      </p:sp>
    </p:spTree>
    <p:extLst>
      <p:ext uri="{BB962C8B-B14F-4D97-AF65-F5344CB8AC3E}">
        <p14:creationId xmlns:p14="http://schemas.microsoft.com/office/powerpoint/2010/main" val="121882658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9B2809-61E3-4FE3-BDB6-F42EB26DDB17}" type="slidenum">
              <a:rPr lang="en-US"/>
              <a:pPr>
                <a:defRPr/>
              </a:pPr>
              <a:t>‹#›</a:t>
            </a:fld>
            <a:endParaRPr lang="en-US" dirty="0"/>
          </a:p>
        </p:txBody>
      </p:sp>
    </p:spTree>
    <p:extLst>
      <p:ext uri="{BB962C8B-B14F-4D97-AF65-F5344CB8AC3E}">
        <p14:creationId xmlns:p14="http://schemas.microsoft.com/office/powerpoint/2010/main" val="20251683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D52C7D-CF9C-4B33-8411-7096F1AFF836}" type="slidenum">
              <a:rPr lang="en-US"/>
              <a:pPr>
                <a:defRPr/>
              </a:pPr>
              <a:t>‹#›</a:t>
            </a:fld>
            <a:endParaRPr lang="en-US" dirty="0"/>
          </a:p>
        </p:txBody>
      </p:sp>
    </p:spTree>
    <p:extLst>
      <p:ext uri="{BB962C8B-B14F-4D97-AF65-F5344CB8AC3E}">
        <p14:creationId xmlns:p14="http://schemas.microsoft.com/office/powerpoint/2010/main" val="109916928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a:t>Click to edit Master title style</a:t>
            </a:r>
          </a:p>
        </p:txBody>
      </p:sp>
      <p:sp>
        <p:nvSpPr>
          <p:cNvPr id="3" name="Text Placeholder 2"/>
          <p:cNvSpPr>
            <a:spLocks noGrp="1"/>
          </p:cNvSpPr>
          <p:nvPr>
            <p:ph type="body" sz="half" idx="1"/>
          </p:nvPr>
        </p:nvSpPr>
        <p:spPr>
          <a:xfrm>
            <a:off x="762000" y="1905000"/>
            <a:ext cx="37719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905000"/>
            <a:ext cx="3771900" cy="40386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6CB010-865E-43A3-B343-9D274A69DE56}" type="slidenum">
              <a:rPr lang="en-US"/>
              <a:pPr>
                <a:defRPr/>
              </a:pPr>
              <a:t>‹#›</a:t>
            </a:fld>
            <a:endParaRPr lang="en-US" dirty="0"/>
          </a:p>
        </p:txBody>
      </p:sp>
    </p:spTree>
    <p:extLst>
      <p:ext uri="{BB962C8B-B14F-4D97-AF65-F5344CB8AC3E}">
        <p14:creationId xmlns:p14="http://schemas.microsoft.com/office/powerpoint/2010/main" val="406428624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1012"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71013"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71014"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cs typeface="+mn-cs"/>
              </a:defRPr>
            </a:lvl1pPr>
          </a:lstStyle>
          <a:p>
            <a:pPr>
              <a:defRPr/>
            </a:pPr>
            <a:fld id="{7D2308C9-7F51-4B0F-9668-4E9DC7A70FA6}" type="slidenum">
              <a:rPr lang="en-US"/>
              <a:pPr>
                <a:defRPr/>
              </a:pPr>
              <a:t>‹#›</a:t>
            </a:fld>
            <a:endParaRPr lang="en-US" dirty="0"/>
          </a:p>
        </p:txBody>
      </p:sp>
      <p:grpSp>
        <p:nvGrpSpPr>
          <p:cNvPr id="1031" name="Group 7"/>
          <p:cNvGrpSpPr>
            <a:grpSpLocks/>
          </p:cNvGrpSpPr>
          <p:nvPr/>
        </p:nvGrpSpPr>
        <p:grpSpPr bwMode="auto">
          <a:xfrm>
            <a:off x="168275" y="228600"/>
            <a:ext cx="8823325" cy="6096000"/>
            <a:chOff x="106" y="144"/>
            <a:chExt cx="5558" cy="3840"/>
          </a:xfrm>
        </p:grpSpPr>
        <p:sp>
          <p:nvSpPr>
            <p:cNvPr id="1035"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cs typeface="+mn-cs"/>
              </a:endParaRPr>
            </a:p>
          </p:txBody>
        </p:sp>
        <p:sp>
          <p:nvSpPr>
            <p:cNvPr id="2" name="Line 9"/>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032"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96200" y="381000"/>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38600" y="64008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49" r:id="rId1"/>
    <p:sldLayoutId id="2147485031" r:id="rId2"/>
    <p:sldLayoutId id="2147485033" r:id="rId3"/>
    <p:sldLayoutId id="2147485036" r:id="rId4"/>
    <p:sldLayoutId id="2147485041" r:id="rId5"/>
  </p:sldLayoutIdLst>
  <p:transition>
    <p:wipe dir="r"/>
  </p:transition>
  <p:hf hdr="0" ft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7.gif"/><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fld id="{8451303E-F415-4EDE-A2B0-C86F9385D8B9}" type="slidenum">
              <a:rPr lang="en-US" altLang="en-US" sz="1200" smtClean="0"/>
              <a:pPr eaLnBrk="1" hangingPunct="1">
                <a:spcBef>
                  <a:spcPct val="0"/>
                </a:spcBef>
                <a:buClrTx/>
                <a:buSzTx/>
                <a:buFontTx/>
                <a:buNone/>
                <a:defRPr/>
              </a:pPr>
              <a:t>1</a:t>
            </a:fld>
            <a:r>
              <a:rPr lang="en-US" altLang="en-US" sz="1200" dirty="0"/>
              <a:t>-1</a:t>
            </a:r>
          </a:p>
        </p:txBody>
      </p:sp>
      <p:sp>
        <p:nvSpPr>
          <p:cNvPr id="3075" name="Rectangle 2"/>
          <p:cNvSpPr>
            <a:spLocks noGrp="1" noChangeArrowheads="1"/>
          </p:cNvSpPr>
          <p:nvPr>
            <p:ph type="ctrTitle"/>
          </p:nvPr>
        </p:nvSpPr>
        <p:spPr>
          <a:xfrm>
            <a:off x="457200" y="1295400"/>
            <a:ext cx="8229600" cy="1428750"/>
          </a:xfrm>
        </p:spPr>
        <p:txBody>
          <a:bodyPr/>
          <a:lstStyle/>
          <a:p>
            <a:pPr eaLnBrk="1" hangingPunct="1">
              <a:spcBef>
                <a:spcPts val="1200"/>
              </a:spcBef>
              <a:spcAft>
                <a:spcPts val="600"/>
              </a:spcAft>
            </a:pPr>
            <a:r>
              <a:rPr lang="en-US" altLang="en-US" i="0" dirty="0"/>
              <a:t>Slips, Trips, and Falls </a:t>
            </a:r>
            <a:br>
              <a:rPr lang="en-US" altLang="en-US" i="0" dirty="0"/>
            </a:br>
            <a:endParaRPr lang="en-US" altLang="en-US" sz="3200" b="1" i="0" dirty="0">
              <a:latin typeface="Arial" charset="0"/>
              <a:cs typeface="Arial" charset="0"/>
            </a:endParaRPr>
          </a:p>
        </p:txBody>
      </p:sp>
      <p:sp>
        <p:nvSpPr>
          <p:cNvPr id="4" name="Rectangle 2"/>
          <p:cNvSpPr txBox="1">
            <a:spLocks noChangeArrowheads="1"/>
          </p:cNvSpPr>
          <p:nvPr/>
        </p:nvSpPr>
        <p:spPr bwMode="auto">
          <a:xfrm>
            <a:off x="1949669" y="2286000"/>
            <a:ext cx="5486400" cy="76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100" i="1">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a:lstStyle>
          <a:p>
            <a:pPr eaLnBrk="1" hangingPunct="1">
              <a:spcBef>
                <a:spcPts val="0"/>
              </a:spcBef>
              <a:spcAft>
                <a:spcPts val="0"/>
              </a:spcAft>
            </a:pPr>
            <a:r>
              <a:rPr lang="en-US" altLang="en-US" sz="2400" b="1" i="0" kern="0" dirty="0" smtClean="0">
                <a:latin typeface="Arial" charset="0"/>
                <a:cs typeface="Arial" charset="0"/>
              </a:rPr>
              <a:t>Continuing Education </a:t>
            </a:r>
          </a:p>
          <a:p>
            <a:pPr eaLnBrk="1" hangingPunct="1">
              <a:spcBef>
                <a:spcPts val="0"/>
              </a:spcBef>
              <a:spcAft>
                <a:spcPts val="0"/>
              </a:spcAft>
            </a:pPr>
            <a:r>
              <a:rPr lang="en-US" altLang="en-US" sz="2400" b="1" i="0" kern="0" dirty="0" smtClean="0">
                <a:latin typeface="Arial" charset="0"/>
                <a:cs typeface="Arial" charset="0"/>
              </a:rPr>
              <a:t>Second Quarter 2019</a:t>
            </a:r>
            <a:endParaRPr lang="en-US" altLang="en-US" sz="2400" b="1" i="0" kern="0" dirty="0">
              <a:latin typeface="Arial" charset="0"/>
              <a:cs typeface="Arial" charset="0"/>
            </a:endParaRPr>
          </a:p>
        </p:txBody>
      </p:sp>
      <p:sp>
        <p:nvSpPr>
          <p:cNvPr id="5" name="Rectangle 2"/>
          <p:cNvSpPr txBox="1">
            <a:spLocks noChangeArrowheads="1"/>
          </p:cNvSpPr>
          <p:nvPr/>
        </p:nvSpPr>
        <p:spPr bwMode="auto">
          <a:xfrm>
            <a:off x="1957552" y="6090745"/>
            <a:ext cx="5486400" cy="76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100" i="1">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a:lstStyle>
          <a:p>
            <a:pPr eaLnBrk="1" hangingPunct="1">
              <a:spcBef>
                <a:spcPts val="0"/>
              </a:spcBef>
              <a:spcAft>
                <a:spcPts val="0"/>
              </a:spcAft>
            </a:pPr>
            <a:r>
              <a:rPr lang="en-US" altLang="en-US" sz="2400" b="1" i="0" kern="0" dirty="0" smtClean="0">
                <a:latin typeface="Arial" charset="0"/>
                <a:cs typeface="Arial" charset="0"/>
              </a:rPr>
              <a:t>Session One</a:t>
            </a:r>
            <a:endParaRPr lang="en-US" altLang="en-US" sz="2400" b="1" i="0" kern="0" dirty="0">
              <a:latin typeface="Arial" charset="0"/>
              <a:cs typeface="Arial" charset="0"/>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Key Points-Session One </a:t>
            </a:r>
            <a:endParaRPr lang="en-US" altLang="en-US" dirty="0"/>
          </a:p>
        </p:txBody>
      </p:sp>
      <p:sp>
        <p:nvSpPr>
          <p:cNvPr id="1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1-10</a:t>
            </a:r>
            <a:endParaRPr lang="en-US" altLang="en-US" sz="1200" dirty="0">
              <a:solidFill>
                <a:srgbClr val="000000"/>
              </a:solidFill>
            </a:endParaRPr>
          </a:p>
        </p:txBody>
      </p:sp>
      <p:sp>
        <p:nvSpPr>
          <p:cNvPr id="2" name="Rectangle 1"/>
          <p:cNvSpPr/>
          <p:nvPr/>
        </p:nvSpPr>
        <p:spPr>
          <a:xfrm>
            <a:off x="533400" y="1905000"/>
            <a:ext cx="8077200" cy="4139595"/>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smtClean="0"/>
              <a:t>Slips, Trips, and Falls are a leading cause of workplace injuries.</a:t>
            </a:r>
            <a:endParaRPr lang="en-US" sz="1600" dirty="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a:p>
            <a:pPr marL="342900" indent="-342900" eaLnBrk="1" hangingPunct="1">
              <a:spcBef>
                <a:spcPts val="600"/>
              </a:spcBef>
              <a:spcAft>
                <a:spcPts val="0"/>
              </a:spcAft>
              <a:buClrTx/>
              <a:buFont typeface="+mj-lt"/>
              <a:buAutoNum type="arabicPeriod"/>
            </a:pPr>
            <a:r>
              <a:rPr lang="en-US" altLang="en-US" sz="1600" dirty="0" smtClean="0"/>
              <a:t>Approximately 25,000 slip, trip, and fall injuries occur daily in the United States.</a:t>
            </a:r>
          </a:p>
          <a:p>
            <a:pPr marL="685800" lvl="1" indent="-228600" eaLnBrk="1" hangingPunct="1">
              <a:spcBef>
                <a:spcPts val="600"/>
              </a:spcBef>
              <a:spcAft>
                <a:spcPts val="0"/>
              </a:spcAft>
              <a:buClrTx/>
              <a:buSzPct val="70000"/>
              <a:buFont typeface="+mj-lt"/>
              <a:buAutoNum type="alphaLcPeriod"/>
            </a:pPr>
            <a:r>
              <a:rPr lang="en-US" altLang="en-US" sz="1400"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342900" indent="-342900" eaLnBrk="1" hangingPunct="1">
              <a:spcBef>
                <a:spcPts val="600"/>
              </a:spcBef>
              <a:spcAft>
                <a:spcPts val="0"/>
              </a:spcAft>
              <a:buClrTx/>
              <a:buFont typeface="+mj-lt"/>
              <a:buAutoNum type="arabicPeriod"/>
            </a:pPr>
            <a:r>
              <a:rPr lang="en-US" sz="1600" dirty="0" smtClean="0"/>
              <a:t>Of all fall categories, falls from ground level and falls from vehicles/equipment are the most common.</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p>
          <a:p>
            <a:pPr marL="342900" indent="-342900">
              <a:spcBef>
                <a:spcPts val="600"/>
              </a:spcBef>
              <a:spcAft>
                <a:spcPts val="0"/>
              </a:spcAft>
              <a:buFont typeface="+mj-lt"/>
              <a:buAutoNum type="arabicPeriod"/>
            </a:pPr>
            <a:r>
              <a:rPr lang="en-US" sz="1600" dirty="0" smtClean="0"/>
              <a:t>Regarding ETD partnership company workers, the most frequently injured body part, due to a slip, trip, and/or fall is the ankle.</a:t>
            </a:r>
            <a:endParaRPr lang="en-US" sz="1600" dirty="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p:txBody>
      </p:sp>
      <p:sp>
        <p:nvSpPr>
          <p:cNvPr id="4" name="Rounded Rectangle 3"/>
          <p:cNvSpPr/>
          <p:nvPr/>
        </p:nvSpPr>
        <p:spPr bwMode="auto">
          <a:xfrm>
            <a:off x="979729" y="22098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1014986" y="31242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1015555" y="42672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828073" y="5410200"/>
            <a:ext cx="1295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507501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2-1</a:t>
            </a:r>
            <a:endParaRPr lang="en-US" altLang="en-US" sz="1200" dirty="0"/>
          </a:p>
        </p:txBody>
      </p:sp>
      <p:sp>
        <p:nvSpPr>
          <p:cNvPr id="3075" name="Rectangle 2"/>
          <p:cNvSpPr>
            <a:spLocks noGrp="1" noChangeArrowheads="1"/>
          </p:cNvSpPr>
          <p:nvPr>
            <p:ph type="ctrTitle"/>
          </p:nvPr>
        </p:nvSpPr>
        <p:spPr>
          <a:xfrm>
            <a:off x="685800" y="1524000"/>
            <a:ext cx="7772400" cy="1524000"/>
          </a:xfrm>
        </p:spPr>
        <p:txBody>
          <a:bodyPr/>
          <a:lstStyle/>
          <a:p>
            <a:pPr eaLnBrk="1" hangingPunct="1">
              <a:spcBef>
                <a:spcPts val="1200"/>
              </a:spcBef>
              <a:spcAft>
                <a:spcPts val="600"/>
              </a:spcAft>
            </a:pPr>
            <a:r>
              <a:rPr lang="en-US" altLang="en-US" sz="4000" i="0" dirty="0"/>
              <a:t>Slips, Trips, and Falls </a:t>
            </a:r>
            <a:r>
              <a:rPr lang="en-US" altLang="en-US" i="0" dirty="0"/>
              <a:t/>
            </a:r>
            <a:br>
              <a:rPr lang="en-US" altLang="en-US" i="0" dirty="0"/>
            </a:br>
            <a:r>
              <a:rPr lang="en-US" altLang="en-US" sz="3200" i="0" dirty="0"/>
              <a:t>From Ground </a:t>
            </a:r>
            <a:r>
              <a:rPr lang="en-US" altLang="en-US" sz="3200" i="0" dirty="0" smtClean="0"/>
              <a:t>Level</a:t>
            </a:r>
            <a:br>
              <a:rPr lang="en-US" altLang="en-US" sz="3200" i="0" dirty="0" smtClean="0"/>
            </a:br>
            <a:endParaRPr lang="en-US" altLang="en-US" sz="2400" b="1" i="0" dirty="0">
              <a:latin typeface="Arial" charset="0"/>
              <a:cs typeface="Arial" charset="0"/>
            </a:endParaRPr>
          </a:p>
        </p:txBody>
      </p:sp>
      <p:sp>
        <p:nvSpPr>
          <p:cNvPr id="4" name="Rectangle 2"/>
          <p:cNvSpPr txBox="1">
            <a:spLocks noChangeArrowheads="1"/>
          </p:cNvSpPr>
          <p:nvPr/>
        </p:nvSpPr>
        <p:spPr bwMode="auto">
          <a:xfrm>
            <a:off x="1957552" y="6090745"/>
            <a:ext cx="5486400" cy="76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100" i="1">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a:lstStyle>
          <a:p>
            <a:pPr eaLnBrk="1" hangingPunct="1">
              <a:spcBef>
                <a:spcPts val="0"/>
              </a:spcBef>
              <a:spcAft>
                <a:spcPts val="0"/>
              </a:spcAft>
            </a:pPr>
            <a:r>
              <a:rPr lang="en-US" altLang="en-US" sz="2400" b="1" i="0" kern="0" dirty="0" smtClean="0">
                <a:latin typeface="Arial" charset="0"/>
                <a:cs typeface="Arial" charset="0"/>
              </a:rPr>
              <a:t>Session Two</a:t>
            </a:r>
            <a:endParaRPr lang="en-US" altLang="en-US" sz="2400" b="1" i="0" kern="0" dirty="0">
              <a:latin typeface="Arial" charset="0"/>
              <a:cs typeface="Arial" charset="0"/>
            </a:endParaRPr>
          </a:p>
        </p:txBody>
      </p:sp>
    </p:spTree>
    <p:extLst>
      <p:ext uri="{BB962C8B-B14F-4D97-AF65-F5344CB8AC3E}">
        <p14:creationId xmlns:p14="http://schemas.microsoft.com/office/powerpoint/2010/main" val="1919970630"/>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762000" y="1981200"/>
            <a:ext cx="3657600" cy="3886200"/>
          </a:xfrm>
        </p:spPr>
        <p:txBody>
          <a:bodyPr/>
          <a:lstStyle/>
          <a:p>
            <a:pPr marL="0" lvl="1" indent="0">
              <a:spcBef>
                <a:spcPts val="1200"/>
              </a:spcBef>
              <a:spcAft>
                <a:spcPts val="1200"/>
              </a:spcAft>
              <a:buClr>
                <a:srgbClr val="002060"/>
              </a:buClr>
              <a:buSzPct val="70000"/>
              <a:buNone/>
            </a:pPr>
            <a:r>
              <a:rPr lang="en-US" altLang="en-US" sz="2800" dirty="0" smtClean="0"/>
              <a:t>Possible Deficiencies</a:t>
            </a:r>
          </a:p>
          <a:p>
            <a:pPr marL="457200" lvl="1" indent="-457200">
              <a:spcBef>
                <a:spcPts val="1200"/>
              </a:spcBef>
              <a:spcAft>
                <a:spcPts val="1200"/>
              </a:spcAft>
              <a:buClr>
                <a:srgbClr val="002060"/>
              </a:buClr>
              <a:buSzPct val="70000"/>
              <a:buFont typeface="Wingdings" panose="05000000000000000000" pitchFamily="2" charset="2"/>
              <a:buChar char="ü"/>
            </a:pPr>
            <a:r>
              <a:rPr lang="en-US" altLang="en-US" sz="2400" dirty="0" smtClean="0"/>
              <a:t>Housekeeping</a:t>
            </a:r>
            <a:endParaRPr lang="en-US" altLang="en-US" sz="2400" dirty="0"/>
          </a:p>
          <a:p>
            <a:pPr marL="457200" lvl="1" indent="-457200">
              <a:spcBef>
                <a:spcPts val="1200"/>
              </a:spcBef>
              <a:spcAft>
                <a:spcPts val="1200"/>
              </a:spcAft>
              <a:buClr>
                <a:srgbClr val="002060"/>
              </a:buClr>
              <a:buSzPct val="70000"/>
              <a:buFont typeface="Wingdings" panose="05000000000000000000" pitchFamily="2" charset="2"/>
              <a:buChar char="ü"/>
            </a:pPr>
            <a:r>
              <a:rPr lang="en-US" altLang="en-US" sz="2400" dirty="0"/>
              <a:t>Unguarded </a:t>
            </a:r>
            <a:r>
              <a:rPr lang="en-US" altLang="en-US" sz="2400" dirty="0" smtClean="0"/>
              <a:t>holes</a:t>
            </a:r>
          </a:p>
          <a:p>
            <a:pPr marL="457200" lvl="1" indent="-457200">
              <a:spcBef>
                <a:spcPts val="1200"/>
              </a:spcBef>
              <a:spcAft>
                <a:spcPts val="1200"/>
              </a:spcAft>
              <a:buClr>
                <a:srgbClr val="002060"/>
              </a:buClr>
              <a:buSzPct val="70000"/>
              <a:buFont typeface="Wingdings" panose="05000000000000000000" pitchFamily="2" charset="2"/>
              <a:buChar char="ü"/>
            </a:pPr>
            <a:r>
              <a:rPr lang="en-US" altLang="en-US" sz="2400" dirty="0" smtClean="0"/>
              <a:t>Barriers</a:t>
            </a:r>
            <a:endParaRPr lang="en-US" altLang="en-US" sz="2400" dirty="0"/>
          </a:p>
          <a:p>
            <a:pPr marL="457200" lvl="1" indent="-457200">
              <a:spcBef>
                <a:spcPts val="1200"/>
              </a:spcBef>
              <a:spcAft>
                <a:spcPts val="1200"/>
              </a:spcAft>
              <a:buClr>
                <a:srgbClr val="002060"/>
              </a:buClr>
              <a:buSzPct val="70000"/>
              <a:buFont typeface="Wingdings" panose="05000000000000000000" pitchFamily="2" charset="2"/>
              <a:buChar char="ü"/>
            </a:pPr>
            <a:r>
              <a:rPr lang="en-US" altLang="en-US" sz="2400" dirty="0" smtClean="0"/>
              <a:t>Awareness</a:t>
            </a:r>
          </a:p>
          <a:p>
            <a:pPr marL="457200" lvl="1" indent="-457200">
              <a:spcBef>
                <a:spcPts val="1200"/>
              </a:spcBef>
              <a:spcAft>
                <a:spcPts val="1200"/>
              </a:spcAft>
              <a:buClr>
                <a:srgbClr val="002060"/>
              </a:buClr>
              <a:buSzPct val="70000"/>
              <a:buFont typeface="Wingdings" panose="05000000000000000000" pitchFamily="2" charset="2"/>
              <a:buChar char="ü"/>
            </a:pPr>
            <a:r>
              <a:rPr lang="en-US" altLang="en-US" sz="2400" dirty="0" smtClean="0"/>
              <a:t>Loss of Focus</a:t>
            </a:r>
            <a:endParaRPr lang="en-US" altLang="en-US" sz="2400" dirty="0"/>
          </a:p>
          <a:p>
            <a:pPr marL="457200" lvl="1" indent="0">
              <a:buNone/>
            </a:pPr>
            <a:endParaRPr lang="en-US" altLang="en-US" sz="2400" dirty="0"/>
          </a:p>
          <a:p>
            <a:pPr marL="0" indent="0">
              <a:buNone/>
            </a:pPr>
            <a:endParaRPr lang="en-US" altLang="en-US" sz="2400" dirty="0"/>
          </a:p>
          <a:p>
            <a:endParaRPr lang="en-US" sz="2400" dirty="0"/>
          </a:p>
        </p:txBody>
      </p:sp>
      <p:sp>
        <p:nvSpPr>
          <p:cNvPr id="6" name="Slide Number Placeholder 5"/>
          <p:cNvSpPr>
            <a:spLocks noGrp="1"/>
          </p:cNvSpPr>
          <p:nvPr>
            <p:ph type="sldNum" sz="quarter" idx="12"/>
          </p:nvPr>
        </p:nvSpPr>
        <p:spPr/>
        <p:txBody>
          <a:bodyPr/>
          <a:lstStyle/>
          <a:p>
            <a:r>
              <a:rPr lang="en-US" dirty="0" smtClean="0"/>
              <a:t>2-2</a:t>
            </a:r>
            <a:endParaRPr lang="en-US" dirty="0"/>
          </a:p>
        </p:txBody>
      </p:sp>
      <p:pic>
        <p:nvPicPr>
          <p:cNvPr id="7" name="Picture 6">
            <a:extLst>
              <a:ext uri="{FF2B5EF4-FFF2-40B4-BE49-F238E27FC236}">
                <a16:creationId xmlns="" xmlns:a16="http://schemas.microsoft.com/office/drawing/2014/main" id="{A995A276-9081-C84D-8391-EB8AA3AB2F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1094" y="4033646"/>
            <a:ext cx="3401438" cy="2138553"/>
          </a:xfrm>
          <a:prstGeom prst="rect">
            <a:avLst/>
          </a:prstGeom>
          <a:ln>
            <a:noFill/>
          </a:ln>
          <a:effectLst>
            <a:softEdge rad="112500"/>
          </a:effectLst>
        </p:spPr>
      </p:pic>
      <p:pic>
        <p:nvPicPr>
          <p:cNvPr id="9" name="Picture 8">
            <a:extLst>
              <a:ext uri="{FF2B5EF4-FFF2-40B4-BE49-F238E27FC236}">
                <a16:creationId xmlns="" xmlns:a16="http://schemas.microsoft.com/office/drawing/2014/main" id="{DC8AA879-592D-6D44-AE2A-4D5103AA0B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1094" y="1828800"/>
            <a:ext cx="3401438" cy="2107954"/>
          </a:xfrm>
          <a:prstGeom prst="rect">
            <a:avLst/>
          </a:prstGeom>
          <a:ln>
            <a:noFill/>
          </a:ln>
          <a:effectLst>
            <a:softEdge rad="112500"/>
          </a:effectLst>
        </p:spPr>
      </p:pic>
      <p:sp>
        <p:nvSpPr>
          <p:cNvPr id="10" name="Title 1">
            <a:extLst>
              <a:ext uri="{FF2B5EF4-FFF2-40B4-BE49-F238E27FC236}">
                <a16:creationId xmlns="" xmlns:a16="http://schemas.microsoft.com/office/drawing/2014/main" id="{AE40BCF8-0ADC-C141-9EDE-323E7631A27F}"/>
              </a:ext>
            </a:extLst>
          </p:cNvPr>
          <p:cNvSpPr>
            <a:spLocks noGrp="1"/>
          </p:cNvSpPr>
          <p:nvPr>
            <p:ph type="title"/>
          </p:nvPr>
        </p:nvSpPr>
        <p:spPr>
          <a:xfrm>
            <a:off x="762000" y="533400"/>
            <a:ext cx="7696200" cy="1143000"/>
          </a:xfrm>
        </p:spPr>
        <p:txBody>
          <a:bodyPr/>
          <a:lstStyle/>
          <a:p>
            <a:r>
              <a:rPr lang="en-US" sz="2800" dirty="0"/>
              <a:t>Common Causes </a:t>
            </a:r>
          </a:p>
        </p:txBody>
      </p:sp>
    </p:spTree>
    <p:extLst>
      <p:ext uri="{BB962C8B-B14F-4D97-AF65-F5344CB8AC3E}">
        <p14:creationId xmlns:p14="http://schemas.microsoft.com/office/powerpoint/2010/main" val="21957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533400" y="2133600"/>
            <a:ext cx="4191000" cy="3810000"/>
          </a:xfrm>
        </p:spPr>
        <p:txBody>
          <a:bodyPr/>
          <a:lstStyle/>
          <a:p>
            <a:pPr marL="0" indent="0">
              <a:buNone/>
            </a:pPr>
            <a:r>
              <a:rPr lang="en-US" altLang="en-US" sz="3200" dirty="0" smtClean="0"/>
              <a:t>Environmental Issues</a:t>
            </a:r>
            <a:endParaRPr lang="en-US" altLang="en-US" sz="3200" dirty="0"/>
          </a:p>
          <a:p>
            <a:pPr marL="339725" lvl="1">
              <a:buClr>
                <a:srgbClr val="002060"/>
              </a:buClr>
              <a:buSzPct val="70000"/>
              <a:buFont typeface="Wingdings" panose="05000000000000000000" pitchFamily="2" charset="2"/>
              <a:buChar char="ü"/>
            </a:pPr>
            <a:r>
              <a:rPr lang="en-US" altLang="en-US" sz="2800" dirty="0" smtClean="0"/>
              <a:t>Ruts</a:t>
            </a:r>
          </a:p>
          <a:p>
            <a:pPr marL="339725" lvl="1">
              <a:buClr>
                <a:srgbClr val="002060"/>
              </a:buClr>
              <a:buSzPct val="70000"/>
              <a:buFont typeface="Wingdings" panose="05000000000000000000" pitchFamily="2" charset="2"/>
              <a:buChar char="ü"/>
            </a:pPr>
            <a:r>
              <a:rPr lang="en-US" altLang="en-US" sz="2800" dirty="0" smtClean="0"/>
              <a:t>Mud</a:t>
            </a:r>
          </a:p>
          <a:p>
            <a:pPr marL="339725" lvl="1">
              <a:buClr>
                <a:srgbClr val="002060"/>
              </a:buClr>
              <a:buSzPct val="70000"/>
              <a:buFont typeface="Wingdings" panose="05000000000000000000" pitchFamily="2" charset="2"/>
              <a:buChar char="ü"/>
            </a:pPr>
            <a:r>
              <a:rPr lang="en-US" altLang="en-US" sz="2800" dirty="0" smtClean="0"/>
              <a:t>Rain</a:t>
            </a:r>
          </a:p>
          <a:p>
            <a:pPr marL="339725" lvl="1">
              <a:buClr>
                <a:srgbClr val="002060"/>
              </a:buClr>
              <a:buSzPct val="70000"/>
              <a:buFont typeface="Wingdings" panose="05000000000000000000" pitchFamily="2" charset="2"/>
              <a:buChar char="ü"/>
            </a:pPr>
            <a:r>
              <a:rPr lang="en-US" altLang="en-US" sz="2800" dirty="0" smtClean="0"/>
              <a:t>Ice </a:t>
            </a:r>
          </a:p>
          <a:p>
            <a:pPr marL="339725" lvl="1">
              <a:buClr>
                <a:srgbClr val="002060"/>
              </a:buClr>
              <a:buSzPct val="70000"/>
              <a:buFont typeface="Wingdings" panose="05000000000000000000" pitchFamily="2" charset="2"/>
              <a:buChar char="ü"/>
            </a:pPr>
            <a:r>
              <a:rPr lang="en-US" altLang="en-US" sz="2800" dirty="0" smtClean="0"/>
              <a:t>Snow</a:t>
            </a:r>
            <a:endParaRPr lang="en-US" altLang="en-US" sz="2800" dirty="0"/>
          </a:p>
          <a:p>
            <a:pPr marL="339725" lvl="1">
              <a:buClr>
                <a:srgbClr val="002060"/>
              </a:buClr>
              <a:buSzPct val="70000"/>
              <a:buFont typeface="Wingdings" panose="05000000000000000000" pitchFamily="2" charset="2"/>
              <a:buChar char="ü"/>
            </a:pPr>
            <a:r>
              <a:rPr lang="en-US" altLang="en-US" sz="2800" dirty="0" smtClean="0"/>
              <a:t>Uneven/rough </a:t>
            </a:r>
            <a:r>
              <a:rPr lang="en-US" altLang="en-US" sz="2800" dirty="0"/>
              <a:t>t</a:t>
            </a:r>
            <a:r>
              <a:rPr lang="en-US" altLang="en-US" sz="2800" dirty="0" smtClean="0"/>
              <a:t>errain</a:t>
            </a:r>
            <a:endParaRPr lang="en-US" altLang="en-US" sz="2800" dirty="0"/>
          </a:p>
          <a:p>
            <a:pPr marL="0" indent="0">
              <a:buNone/>
            </a:pPr>
            <a:endParaRPr lang="en-US" altLang="en-US" sz="2400" dirty="0"/>
          </a:p>
          <a:p>
            <a:endParaRPr lang="en-US" sz="2400" dirty="0"/>
          </a:p>
        </p:txBody>
      </p:sp>
      <p:sp>
        <p:nvSpPr>
          <p:cNvPr id="6" name="Slide Number Placeholder 5"/>
          <p:cNvSpPr>
            <a:spLocks noGrp="1"/>
          </p:cNvSpPr>
          <p:nvPr>
            <p:ph type="sldNum" sz="quarter" idx="12"/>
          </p:nvPr>
        </p:nvSpPr>
        <p:spPr/>
        <p:txBody>
          <a:bodyPr/>
          <a:lstStyle/>
          <a:p>
            <a:r>
              <a:rPr lang="en-US" dirty="0" smtClean="0"/>
              <a:t>2-3</a:t>
            </a:r>
            <a:endParaRPr lang="en-US" dirty="0"/>
          </a:p>
        </p:txBody>
      </p:sp>
      <p:pic>
        <p:nvPicPr>
          <p:cNvPr id="8" name="Picture 7">
            <a:extLst>
              <a:ext uri="{FF2B5EF4-FFF2-40B4-BE49-F238E27FC236}">
                <a16:creationId xmlns="" xmlns:a16="http://schemas.microsoft.com/office/drawing/2014/main" id="{844F431E-9D68-1843-B7A9-A3AEECA180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2243" y="2438401"/>
            <a:ext cx="3584205" cy="2827904"/>
          </a:xfrm>
          <a:prstGeom prst="rect">
            <a:avLst/>
          </a:prstGeom>
          <a:ln>
            <a:noFill/>
          </a:ln>
          <a:effectLst>
            <a:softEdge rad="112500"/>
          </a:effectLst>
        </p:spPr>
      </p:pic>
      <p:sp>
        <p:nvSpPr>
          <p:cNvPr id="15" name="Title 1">
            <a:extLst>
              <a:ext uri="{FF2B5EF4-FFF2-40B4-BE49-F238E27FC236}">
                <a16:creationId xmlns="" xmlns:a16="http://schemas.microsoft.com/office/drawing/2014/main" id="{E32952C9-CECD-0641-AC65-C1F6BD044FCF}"/>
              </a:ext>
            </a:extLst>
          </p:cNvPr>
          <p:cNvSpPr>
            <a:spLocks noGrp="1"/>
          </p:cNvSpPr>
          <p:nvPr>
            <p:ph type="title"/>
          </p:nvPr>
        </p:nvSpPr>
        <p:spPr>
          <a:xfrm>
            <a:off x="762000" y="533400"/>
            <a:ext cx="7696200" cy="1143000"/>
          </a:xfrm>
        </p:spPr>
        <p:txBody>
          <a:bodyPr/>
          <a:lstStyle/>
          <a:p>
            <a:r>
              <a:rPr lang="en-US" sz="2800" dirty="0" smtClean="0"/>
              <a:t>Common Causes </a:t>
            </a:r>
            <a:endParaRPr lang="en-US" sz="2800" dirty="0"/>
          </a:p>
        </p:txBody>
      </p:sp>
      <p:pic>
        <p:nvPicPr>
          <p:cNvPr id="4" name="Picture 3">
            <a:extLst>
              <a:ext uri="{FF2B5EF4-FFF2-40B4-BE49-F238E27FC236}">
                <a16:creationId xmlns="" xmlns:a16="http://schemas.microsoft.com/office/drawing/2014/main" id="{17786C5A-2D57-EE4C-A63E-CAD3C68E32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8200" y="2438400"/>
            <a:ext cx="4114799" cy="3047999"/>
          </a:xfrm>
          <a:prstGeom prst="rect">
            <a:avLst/>
          </a:prstGeom>
          <a:ln>
            <a:noFill/>
          </a:ln>
          <a:effectLst>
            <a:softEdge rad="112500"/>
          </a:effectLst>
        </p:spPr>
      </p:pic>
    </p:spTree>
    <p:extLst>
      <p:ext uri="{BB962C8B-B14F-4D97-AF65-F5344CB8AC3E}">
        <p14:creationId xmlns:p14="http://schemas.microsoft.com/office/powerpoint/2010/main" val="72271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3138"/>
            <a:ext cx="9296400" cy="6858000"/>
          </a:xfrm>
          <a:prstGeom prst="rect">
            <a:avLst/>
          </a:prstGeom>
        </p:spPr>
      </p:pic>
      <p:sp>
        <p:nvSpPr>
          <p:cNvPr id="6" name="Rounded Rectangle 5"/>
          <p:cNvSpPr/>
          <p:nvPr/>
        </p:nvSpPr>
        <p:spPr bwMode="auto">
          <a:xfrm>
            <a:off x="1269124" y="4876800"/>
            <a:ext cx="6763406" cy="1676400"/>
          </a:xfrm>
          <a:prstGeom prst="roundRect">
            <a:avLst/>
          </a:prstGeom>
          <a:solidFill>
            <a:srgbClr val="E6FC18">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rgbClr val="002060"/>
                </a:solidFill>
                <a:effectLst/>
                <a:latin typeface="Arial Rounded MT Bold" panose="020F0704030504030204" pitchFamily="34" charset="0"/>
              </a:rPr>
              <a:t>Hazard?</a:t>
            </a:r>
          </a:p>
          <a:p>
            <a:pPr marL="0" marR="0" indent="0" algn="ctr" defTabSz="914400" rtl="0" eaLnBrk="1" fontAlgn="base" latinLnBrk="0" hangingPunct="1">
              <a:lnSpc>
                <a:spcPct val="100000"/>
              </a:lnSpc>
              <a:spcBef>
                <a:spcPct val="0"/>
              </a:spcBef>
              <a:spcAft>
                <a:spcPct val="0"/>
              </a:spcAft>
              <a:buClrTx/>
              <a:buSzTx/>
              <a:buFontTx/>
              <a:buNone/>
              <a:tabLst/>
            </a:pPr>
            <a:r>
              <a:rPr lang="en-US" sz="4800" dirty="0" smtClean="0">
                <a:solidFill>
                  <a:srgbClr val="002060"/>
                </a:solidFill>
                <a:latin typeface="Arial Rounded MT Bold" panose="020F0704030504030204" pitchFamily="34" charset="0"/>
              </a:rPr>
              <a:t>Possible Solution(s)?</a:t>
            </a:r>
            <a:endParaRPr kumimoji="0" lang="en-US" sz="4800" b="0" i="0" u="none" strike="noStrike" cap="none" normalizeH="0" baseline="0" dirty="0" smtClean="0">
              <a:ln>
                <a:noFill/>
              </a:ln>
              <a:solidFill>
                <a:srgbClr val="002060"/>
              </a:solidFill>
              <a:effectLst/>
              <a:latin typeface="Arial Rounded MT Bold" panose="020F0704030504030204" pitchFamily="34" charset="0"/>
            </a:endParaRPr>
          </a:p>
        </p:txBody>
      </p:sp>
    </p:spTree>
    <p:extLst>
      <p:ext uri="{BB962C8B-B14F-4D97-AF65-F5344CB8AC3E}">
        <p14:creationId xmlns:p14="http://schemas.microsoft.com/office/powerpoint/2010/main" val="22140070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DF40B25-71CE-B740-AB3F-765E76F8C2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10"/>
            <a:ext cx="9144000" cy="6868510"/>
          </a:xfrm>
          <a:prstGeom prst="rect">
            <a:avLst/>
          </a:prstGeom>
        </p:spPr>
      </p:pic>
      <p:sp>
        <p:nvSpPr>
          <p:cNvPr id="4" name="Rounded Rectangle 3"/>
          <p:cNvSpPr/>
          <p:nvPr/>
        </p:nvSpPr>
        <p:spPr bwMode="auto">
          <a:xfrm>
            <a:off x="1190297" y="5029200"/>
            <a:ext cx="6763406" cy="1676400"/>
          </a:xfrm>
          <a:prstGeom prst="roundRect">
            <a:avLst/>
          </a:prstGeom>
          <a:solidFill>
            <a:srgbClr val="E6FC18">
              <a:alpha val="5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rgbClr val="002060"/>
                </a:solidFill>
                <a:effectLst/>
                <a:latin typeface="Arial Rounded MT Bold" panose="020F0704030504030204" pitchFamily="34" charset="0"/>
              </a:rPr>
              <a:t>Hazard?</a:t>
            </a:r>
          </a:p>
          <a:p>
            <a:pPr marL="0" marR="0" indent="0" algn="ctr" defTabSz="914400" rtl="0" eaLnBrk="1" fontAlgn="base" latinLnBrk="0" hangingPunct="1">
              <a:lnSpc>
                <a:spcPct val="100000"/>
              </a:lnSpc>
              <a:spcBef>
                <a:spcPct val="0"/>
              </a:spcBef>
              <a:spcAft>
                <a:spcPct val="0"/>
              </a:spcAft>
              <a:buClrTx/>
              <a:buSzTx/>
              <a:buFontTx/>
              <a:buNone/>
              <a:tabLst/>
            </a:pPr>
            <a:r>
              <a:rPr lang="en-US" sz="4800" dirty="0" smtClean="0">
                <a:solidFill>
                  <a:srgbClr val="002060"/>
                </a:solidFill>
                <a:latin typeface="Arial Rounded MT Bold" panose="020F0704030504030204" pitchFamily="34" charset="0"/>
              </a:rPr>
              <a:t>Possible Solution(s)?</a:t>
            </a:r>
            <a:endParaRPr kumimoji="0" lang="en-US" sz="4800" b="0" i="0" u="none" strike="noStrike" cap="none" normalizeH="0" baseline="0" dirty="0" smtClean="0">
              <a:ln>
                <a:noFill/>
              </a:ln>
              <a:solidFill>
                <a:srgbClr val="002060"/>
              </a:solidFill>
              <a:effectLst/>
              <a:latin typeface="Arial Rounded MT Bold" panose="020F0704030504030204" pitchFamily="34" charset="0"/>
            </a:endParaRPr>
          </a:p>
        </p:txBody>
      </p:sp>
    </p:spTree>
    <p:extLst>
      <p:ext uri="{BB962C8B-B14F-4D97-AF65-F5344CB8AC3E}">
        <p14:creationId xmlns:p14="http://schemas.microsoft.com/office/powerpoint/2010/main" val="31785646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 xmlns:a16="http://schemas.microsoft.com/office/drawing/2014/main" id="{4F079B4A-4C56-46EF-BC66-2D5FF705AE7A}"/>
              </a:ext>
            </a:extLst>
          </p:cNvPr>
          <p:cNvSpPr>
            <a:spLocks noGrp="1" noChangeArrowheads="1"/>
          </p:cNvSpPr>
          <p:nvPr>
            <p:ph type="body" idx="1"/>
          </p:nvPr>
        </p:nvSpPr>
        <p:spPr>
          <a:xfrm>
            <a:off x="533401" y="1809750"/>
            <a:ext cx="4038600" cy="4057650"/>
          </a:xfrm>
        </p:spPr>
        <p:txBody>
          <a:bodyPr/>
          <a:lstStyle/>
          <a:p>
            <a:pPr marL="0" indent="0" eaLnBrk="1" hangingPunct="1">
              <a:lnSpc>
                <a:spcPct val="90000"/>
              </a:lnSpc>
              <a:buClr>
                <a:srgbClr val="002060"/>
              </a:buClr>
              <a:buNone/>
            </a:pPr>
            <a:r>
              <a:rPr lang="en-US" altLang="en-US" sz="3600" dirty="0"/>
              <a:t>Uneven </a:t>
            </a:r>
            <a:r>
              <a:rPr lang="en-US" altLang="en-US" sz="3600" dirty="0" smtClean="0"/>
              <a:t>surfaces </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3200" dirty="0" smtClean="0"/>
              <a:t>Curbs</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3200" dirty="0" smtClean="0"/>
              <a:t>Cracks</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3200" dirty="0" smtClean="0"/>
              <a:t>Damaged surfaces</a:t>
            </a:r>
            <a:endParaRPr lang="en-US" altLang="en-US" sz="3200" dirty="0"/>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3200" dirty="0"/>
              <a:t>Loose gravel or debris</a:t>
            </a:r>
          </a:p>
          <a:p>
            <a:pPr eaLnBrk="1" hangingPunct="1">
              <a:lnSpc>
                <a:spcPct val="90000"/>
              </a:lnSpc>
            </a:pPr>
            <a:endParaRPr lang="en-US" altLang="en-US" sz="2400" dirty="0"/>
          </a:p>
        </p:txBody>
      </p:sp>
      <p:pic>
        <p:nvPicPr>
          <p:cNvPr id="8" name="Picture 7">
            <a:extLst>
              <a:ext uri="{FF2B5EF4-FFF2-40B4-BE49-F238E27FC236}">
                <a16:creationId xmlns="" xmlns:a16="http://schemas.microsoft.com/office/drawing/2014/main" id="{C892B58A-56C1-CF4C-958A-64D838610D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600" y="2438400"/>
            <a:ext cx="3835400" cy="2876550"/>
          </a:xfrm>
          <a:prstGeom prst="rect">
            <a:avLst/>
          </a:prstGeom>
          <a:ln>
            <a:noFill/>
          </a:ln>
          <a:effectLst>
            <a:softEdge rad="112500"/>
          </a:effectLst>
        </p:spPr>
      </p:pic>
      <p:sp>
        <p:nvSpPr>
          <p:cNvPr id="13" name="Title 1">
            <a:extLst>
              <a:ext uri="{FF2B5EF4-FFF2-40B4-BE49-F238E27FC236}">
                <a16:creationId xmlns="" xmlns:a16="http://schemas.microsoft.com/office/drawing/2014/main" id="{5272E25B-D31B-7143-9451-737A4AED9415}"/>
              </a:ext>
            </a:extLst>
          </p:cNvPr>
          <p:cNvSpPr>
            <a:spLocks noGrp="1"/>
          </p:cNvSpPr>
          <p:nvPr>
            <p:ph type="title"/>
          </p:nvPr>
        </p:nvSpPr>
        <p:spPr>
          <a:xfrm>
            <a:off x="762000" y="533400"/>
            <a:ext cx="7696200" cy="1143000"/>
          </a:xfrm>
        </p:spPr>
        <p:txBody>
          <a:bodyPr/>
          <a:lstStyle/>
          <a:p>
            <a:r>
              <a:rPr lang="en-US" sz="2800" dirty="0"/>
              <a:t>Common Causes </a:t>
            </a:r>
          </a:p>
        </p:txBody>
      </p:sp>
      <p:pic>
        <p:nvPicPr>
          <p:cNvPr id="5" name="Picture 4">
            <a:extLst>
              <a:ext uri="{FF2B5EF4-FFF2-40B4-BE49-F238E27FC236}">
                <a16:creationId xmlns="" xmlns:a16="http://schemas.microsoft.com/office/drawing/2014/main" id="{FC59D626-5F0E-DD44-B8ED-E5FF8E1FE8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87024" y="2286000"/>
            <a:ext cx="4052176" cy="3039132"/>
          </a:xfrm>
          <a:prstGeom prst="rect">
            <a:avLst/>
          </a:prstGeom>
          <a:ln>
            <a:noFill/>
          </a:ln>
          <a:effectLst>
            <a:softEdge rad="112500"/>
          </a:effectLst>
        </p:spPr>
      </p:pic>
      <p:sp>
        <p:nvSpPr>
          <p:cNvPr id="6" name="Slide Number Placeholder 5"/>
          <p:cNvSpPr>
            <a:spLocks noGrp="1"/>
          </p:cNvSpPr>
          <p:nvPr>
            <p:ph type="sldNum" sz="quarter" idx="12"/>
          </p:nvPr>
        </p:nvSpPr>
        <p:spPr>
          <a:xfrm>
            <a:off x="6858000" y="6400800"/>
            <a:ext cx="1600200" cy="457200"/>
          </a:xfrm>
        </p:spPr>
        <p:txBody>
          <a:bodyPr/>
          <a:lstStyle/>
          <a:p>
            <a:r>
              <a:rPr lang="en-US" dirty="0" smtClean="0"/>
              <a:t>2-6</a:t>
            </a:r>
            <a:endParaRPr lang="en-US" dirty="0"/>
          </a:p>
        </p:txBody>
      </p:sp>
    </p:spTree>
    <p:extLst>
      <p:ext uri="{BB962C8B-B14F-4D97-AF65-F5344CB8AC3E}">
        <p14:creationId xmlns:p14="http://schemas.microsoft.com/office/powerpoint/2010/main" val="41452255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1">
                                            <p:txEl>
                                              <p:pRg st="4" end="4"/>
                                            </p:txEl>
                                          </p:spTgt>
                                        </p:tgtEl>
                                        <p:attrNameLst>
                                          <p:attrName>style.visibility</p:attrName>
                                        </p:attrNameLst>
                                      </p:cBhvr>
                                      <p:to>
                                        <p:strVal val="visible"/>
                                      </p:to>
                                    </p:set>
                                    <p:animEffect transition="in" filter="fade">
                                      <p:cBhvr>
                                        <p:cTn id="22" dur="500"/>
                                        <p:tgtEl>
                                          <p:spTgt spid="22531">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8" y="0"/>
            <a:ext cx="9167648" cy="6868326"/>
          </a:xfrm>
          <a:prstGeom prst="rect">
            <a:avLst/>
          </a:prstGeom>
        </p:spPr>
      </p:pic>
      <p:sp>
        <p:nvSpPr>
          <p:cNvPr id="9" name="Rounded Rectangle 8"/>
          <p:cNvSpPr/>
          <p:nvPr/>
        </p:nvSpPr>
        <p:spPr bwMode="auto">
          <a:xfrm>
            <a:off x="228600" y="152400"/>
            <a:ext cx="8686800" cy="1524000"/>
          </a:xfrm>
          <a:prstGeom prst="roundRect">
            <a:avLst/>
          </a:prstGeom>
          <a:solidFill>
            <a:srgbClr val="E6FC18">
              <a:alpha val="70000"/>
            </a:srgb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smtClean="0">
                <a:ln>
                  <a:noFill/>
                </a:ln>
                <a:solidFill>
                  <a:srgbClr val="002060"/>
                </a:solidFill>
                <a:effectLst/>
                <a:latin typeface="Arial Rounded MT Bold" panose="020F0704030504030204" pitchFamily="34" charset="0"/>
              </a:rPr>
              <a:t>Slip, Trip, &amp; Fall Environment!</a:t>
            </a:r>
          </a:p>
          <a:p>
            <a:pPr marL="0" marR="0" indent="0" algn="ctr" defTabSz="914400" rtl="0" eaLnBrk="1" fontAlgn="base" latinLnBrk="0" hangingPunct="1">
              <a:lnSpc>
                <a:spcPct val="100000"/>
              </a:lnSpc>
              <a:spcBef>
                <a:spcPct val="0"/>
              </a:spcBef>
              <a:spcAft>
                <a:spcPct val="0"/>
              </a:spcAft>
              <a:buClrTx/>
              <a:buSzTx/>
              <a:buFontTx/>
              <a:buNone/>
              <a:tabLst/>
            </a:pPr>
            <a:r>
              <a:rPr lang="en-US" sz="4400" dirty="0" smtClean="0">
                <a:solidFill>
                  <a:srgbClr val="002060"/>
                </a:solidFill>
                <a:latin typeface="Arial Rounded MT Bold" panose="020F0704030504030204" pitchFamily="34" charset="0"/>
              </a:rPr>
              <a:t>Possible Solution(s)?</a:t>
            </a:r>
            <a:endParaRPr kumimoji="0" lang="en-US" sz="4400" b="0" i="0" u="none" strike="noStrike" cap="none" normalizeH="0" baseline="0" dirty="0" smtClean="0">
              <a:ln>
                <a:noFill/>
              </a:ln>
              <a:solidFill>
                <a:srgbClr val="002060"/>
              </a:solidFill>
              <a:effectLst/>
              <a:latin typeface="Arial Rounded MT Bold" panose="020F0704030504030204" pitchFamily="34" charset="0"/>
            </a:endParaRPr>
          </a:p>
        </p:txBody>
      </p:sp>
    </p:spTree>
    <p:extLst>
      <p:ext uri="{BB962C8B-B14F-4D97-AF65-F5344CB8AC3E}">
        <p14:creationId xmlns:p14="http://schemas.microsoft.com/office/powerpoint/2010/main" val="11993832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 xmlns:a16="http://schemas.microsoft.com/office/drawing/2014/main" id="{4F079B4A-4C56-46EF-BC66-2D5FF705AE7A}"/>
              </a:ext>
            </a:extLst>
          </p:cNvPr>
          <p:cNvSpPr>
            <a:spLocks noGrp="1" noChangeArrowheads="1"/>
          </p:cNvSpPr>
          <p:nvPr>
            <p:ph type="body" idx="1"/>
          </p:nvPr>
        </p:nvSpPr>
        <p:spPr>
          <a:xfrm>
            <a:off x="533401" y="2057400"/>
            <a:ext cx="3352800" cy="4057650"/>
          </a:xfrm>
        </p:spPr>
        <p:txBody>
          <a:bodyPr/>
          <a:lstStyle/>
          <a:p>
            <a:pPr marL="0" indent="0" eaLnBrk="1" hangingPunct="1">
              <a:lnSpc>
                <a:spcPct val="90000"/>
              </a:lnSpc>
              <a:buNone/>
            </a:pPr>
            <a:r>
              <a:rPr lang="en-US" altLang="en-US" sz="2800" dirty="0" smtClean="0"/>
              <a:t>Housekeeping</a:t>
            </a:r>
            <a:endParaRPr lang="en-US" altLang="en-US" sz="2800" dirty="0"/>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2400" dirty="0" smtClean="0"/>
              <a:t>Hoses</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2400" dirty="0" smtClean="0"/>
              <a:t>Cables</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2400" dirty="0" smtClean="0"/>
              <a:t>Conductor</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2400" dirty="0" smtClean="0"/>
              <a:t>Extension cords</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2400" dirty="0" smtClean="0"/>
              <a:t>Rigging</a:t>
            </a:r>
          </a:p>
          <a:p>
            <a:pPr eaLnBrk="1" hangingPunct="1">
              <a:lnSpc>
                <a:spcPct val="90000"/>
              </a:lnSpc>
              <a:spcBef>
                <a:spcPts val="1200"/>
              </a:spcBef>
              <a:spcAft>
                <a:spcPts val="600"/>
              </a:spcAft>
              <a:buClr>
                <a:srgbClr val="002060"/>
              </a:buClr>
              <a:buFont typeface="Wingdings" panose="05000000000000000000" pitchFamily="2" charset="2"/>
              <a:buChar char="ü"/>
            </a:pPr>
            <a:r>
              <a:rPr lang="en-US" altLang="en-US" sz="2400" dirty="0" smtClean="0"/>
              <a:t>Hardware</a:t>
            </a:r>
            <a:endParaRPr lang="en-US" altLang="en-US" sz="2400" dirty="0"/>
          </a:p>
          <a:p>
            <a:pPr eaLnBrk="1" hangingPunct="1">
              <a:lnSpc>
                <a:spcPct val="90000"/>
              </a:lnSpc>
            </a:pPr>
            <a:endParaRPr lang="en-US" altLang="en-US" sz="2400" dirty="0"/>
          </a:p>
        </p:txBody>
      </p:sp>
      <p:sp>
        <p:nvSpPr>
          <p:cNvPr id="8" name="Title 1">
            <a:extLst>
              <a:ext uri="{FF2B5EF4-FFF2-40B4-BE49-F238E27FC236}">
                <a16:creationId xmlns="" xmlns:a16="http://schemas.microsoft.com/office/drawing/2014/main" id="{F979BFFA-439A-8148-9332-AA3FC00FBD5F}"/>
              </a:ext>
            </a:extLst>
          </p:cNvPr>
          <p:cNvSpPr>
            <a:spLocks noGrp="1"/>
          </p:cNvSpPr>
          <p:nvPr>
            <p:ph type="title"/>
          </p:nvPr>
        </p:nvSpPr>
        <p:spPr>
          <a:xfrm>
            <a:off x="762000" y="533400"/>
            <a:ext cx="7696200" cy="1143000"/>
          </a:xfrm>
        </p:spPr>
        <p:txBody>
          <a:bodyPr/>
          <a:lstStyle/>
          <a:p>
            <a:r>
              <a:rPr lang="en-US" sz="2800" dirty="0"/>
              <a:t>Common </a:t>
            </a:r>
            <a:r>
              <a:rPr lang="en-US" sz="2800" dirty="0" smtClean="0"/>
              <a:t>Causes</a:t>
            </a:r>
            <a:endParaRPr lang="en-US" sz="2800" dirty="0"/>
          </a:p>
        </p:txBody>
      </p:sp>
      <p:pic>
        <p:nvPicPr>
          <p:cNvPr id="6" name="Picture 5" descr="DSC00067"/>
          <p:cNvPicPr>
            <a:picLocks noChangeAspect="1" noChangeArrowheads="1"/>
          </p:cNvPicPr>
          <p:nvPr/>
        </p:nvPicPr>
        <p:blipFill>
          <a:blip r:embed="rId3"/>
          <a:srcRect/>
          <a:stretch>
            <a:fillRect/>
          </a:stretch>
        </p:blipFill>
        <p:spPr>
          <a:xfrm>
            <a:off x="3505200" y="1981200"/>
            <a:ext cx="5282604" cy="3962400"/>
          </a:xfrm>
          <a:prstGeom prst="rect">
            <a:avLst/>
          </a:prstGeom>
          <a:ln>
            <a:noFill/>
          </a:ln>
          <a:effectLst>
            <a:softEdge rad="112500"/>
          </a:effectLst>
        </p:spPr>
      </p:pic>
      <p:sp>
        <p:nvSpPr>
          <p:cNvPr id="7" name="Slide Number Placeholder 5"/>
          <p:cNvSpPr>
            <a:spLocks noGrp="1"/>
          </p:cNvSpPr>
          <p:nvPr>
            <p:ph type="sldNum" sz="quarter" idx="12"/>
          </p:nvPr>
        </p:nvSpPr>
        <p:spPr>
          <a:xfrm>
            <a:off x="6858000" y="6400800"/>
            <a:ext cx="1600200" cy="457200"/>
          </a:xfrm>
        </p:spPr>
        <p:txBody>
          <a:bodyPr/>
          <a:lstStyle/>
          <a:p>
            <a:r>
              <a:rPr lang="en-US" dirty="0" smtClean="0"/>
              <a:t>2-8</a:t>
            </a:r>
            <a:endParaRPr lang="en-US" dirty="0"/>
          </a:p>
        </p:txBody>
      </p:sp>
      <p:sp>
        <p:nvSpPr>
          <p:cNvPr id="2" name="Rounded Rectangle 1"/>
          <p:cNvSpPr/>
          <p:nvPr/>
        </p:nvSpPr>
        <p:spPr bwMode="auto">
          <a:xfrm>
            <a:off x="3733800" y="2133600"/>
            <a:ext cx="4800600" cy="3581400"/>
          </a:xfrm>
          <a:prstGeom prst="roundRect">
            <a:avLst/>
          </a:prstGeom>
          <a:solidFill>
            <a:srgbClr val="E6FC18">
              <a:alpha val="82000"/>
            </a:srgbClr>
          </a:solidFill>
          <a:ln w="9525" cap="flat" cmpd="sng" algn="ctr">
            <a:noFill/>
            <a:prstDash val="solid"/>
            <a:round/>
            <a:headEnd type="none" w="med" len="med"/>
            <a:tailEnd type="none" w="med" len="med"/>
          </a:ln>
          <a:effectLst>
            <a:softEdge rad="88900"/>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002060"/>
                </a:solidFill>
                <a:effectLst/>
                <a:latin typeface="Arial Rounded MT Bold" panose="020F0704030504030204" pitchFamily="34" charset="0"/>
              </a:rPr>
              <a:t>Poor housekeeping is a precursor to an injury</a:t>
            </a:r>
          </a:p>
        </p:txBody>
      </p:sp>
    </p:spTree>
    <p:extLst>
      <p:ext uri="{BB962C8B-B14F-4D97-AF65-F5344CB8AC3E}">
        <p14:creationId xmlns:p14="http://schemas.microsoft.com/office/powerpoint/2010/main" val="42061370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1">
                                            <p:txEl>
                                              <p:pRg st="4" end="4"/>
                                            </p:txEl>
                                          </p:spTgt>
                                        </p:tgtEl>
                                        <p:attrNameLst>
                                          <p:attrName>style.visibility</p:attrName>
                                        </p:attrNameLst>
                                      </p:cBhvr>
                                      <p:to>
                                        <p:strVal val="visible"/>
                                      </p:to>
                                    </p:set>
                                    <p:animEffect transition="in" filter="fade">
                                      <p:cBhvr>
                                        <p:cTn id="22" dur="500"/>
                                        <p:tgtEl>
                                          <p:spTgt spid="225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animEffect transition="in" filter="fade">
                                      <p:cBhvr>
                                        <p:cTn id="27" dur="500"/>
                                        <p:tgtEl>
                                          <p:spTgt spid="2253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31">
                                            <p:txEl>
                                              <p:pRg st="6" end="6"/>
                                            </p:txEl>
                                          </p:spTgt>
                                        </p:tgtEl>
                                        <p:attrNameLst>
                                          <p:attrName>style.visibility</p:attrName>
                                        </p:attrNameLst>
                                      </p:cBhvr>
                                      <p:to>
                                        <p:strVal val="visible"/>
                                      </p:to>
                                    </p:set>
                                    <p:animEffect transition="in" filter="fade">
                                      <p:cBhvr>
                                        <p:cTn id="32" dur="500"/>
                                        <p:tgtEl>
                                          <p:spTgt spid="22531">
                                            <p:txEl>
                                              <p:pRg st="6" end="6"/>
                                            </p:txEl>
                                          </p:spTgt>
                                        </p:tgtEl>
                                      </p:cBhvr>
                                    </p:animEffect>
                                  </p:childTnLst>
                                </p:cTn>
                              </p:par>
                            </p:childTnLst>
                          </p:cTn>
                        </p:par>
                        <p:par>
                          <p:cTn id="33" fill="hold">
                            <p:stCondLst>
                              <p:cond delay="500"/>
                            </p:stCondLst>
                            <p:childTnLst>
                              <p:par>
                                <p:cTn id="34" presetID="10" presetClass="entr" presetSubtype="0" fill="hold" grpId="0" nodeType="after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59B969-F234-4548-823F-CD590FC7C105}"/>
              </a:ext>
            </a:extLst>
          </p:cNvPr>
          <p:cNvSpPr>
            <a:spLocks noGrp="1"/>
          </p:cNvSpPr>
          <p:nvPr>
            <p:ph type="title"/>
          </p:nvPr>
        </p:nvSpPr>
        <p:spPr/>
        <p:txBody>
          <a:bodyPr/>
          <a:lstStyle/>
          <a:p>
            <a:r>
              <a:rPr lang="en-US" sz="2800" dirty="0" smtClean="0"/>
              <a:t>5-10-15 Method</a:t>
            </a:r>
            <a:endParaRPr lang="en-US" sz="2800" dirty="0"/>
          </a:p>
        </p:txBody>
      </p:sp>
      <p:sp>
        <p:nvSpPr>
          <p:cNvPr id="4" name="Slide Number Placeholder 3">
            <a:extLst>
              <a:ext uri="{FF2B5EF4-FFF2-40B4-BE49-F238E27FC236}">
                <a16:creationId xmlns="" xmlns:a16="http://schemas.microsoft.com/office/drawing/2014/main" id="{41603AC8-4932-4C4C-A0F5-4477804186B6}"/>
              </a:ext>
            </a:extLst>
          </p:cNvPr>
          <p:cNvSpPr>
            <a:spLocks noGrp="1"/>
          </p:cNvSpPr>
          <p:nvPr>
            <p:ph type="sldNum" sz="quarter" idx="12"/>
          </p:nvPr>
        </p:nvSpPr>
        <p:spPr/>
        <p:txBody>
          <a:bodyPr/>
          <a:lstStyle/>
          <a:p>
            <a:pPr>
              <a:defRPr/>
            </a:pPr>
            <a:r>
              <a:rPr lang="en-US" dirty="0" smtClean="0"/>
              <a:t>2-9</a:t>
            </a:r>
            <a:endParaRPr lang="en-US" dirty="0"/>
          </a:p>
        </p:txBody>
      </p:sp>
      <p:sp>
        <p:nvSpPr>
          <p:cNvPr id="3" name="Content Placeholder 2"/>
          <p:cNvSpPr>
            <a:spLocks noGrp="1"/>
          </p:cNvSpPr>
          <p:nvPr>
            <p:ph idx="1"/>
          </p:nvPr>
        </p:nvSpPr>
        <p:spPr>
          <a:xfrm>
            <a:off x="457200" y="1905000"/>
            <a:ext cx="3581400" cy="4038600"/>
          </a:xfrm>
        </p:spPr>
        <p:txBody>
          <a:bodyPr/>
          <a:lstStyle/>
          <a:p>
            <a:pPr marL="0" indent="0">
              <a:buNone/>
            </a:pPr>
            <a:r>
              <a:rPr lang="en-US" sz="3600" dirty="0" smtClean="0"/>
              <a:t>Every 5 minutes</a:t>
            </a:r>
          </a:p>
          <a:p>
            <a:pPr>
              <a:buClr>
                <a:srgbClr val="002060"/>
              </a:buClr>
              <a:buFont typeface="Wingdings" panose="05000000000000000000" pitchFamily="2" charset="2"/>
              <a:buChar char="ü"/>
            </a:pPr>
            <a:r>
              <a:rPr lang="en-US" sz="2800" dirty="0" smtClean="0"/>
              <a:t>Take 10 seconds</a:t>
            </a:r>
          </a:p>
          <a:p>
            <a:pPr>
              <a:buClr>
                <a:srgbClr val="002060"/>
              </a:buClr>
              <a:buFont typeface="Wingdings" panose="05000000000000000000" pitchFamily="2" charset="2"/>
              <a:buChar char="ü"/>
            </a:pPr>
            <a:r>
              <a:rPr lang="en-US" sz="2800" dirty="0" smtClean="0"/>
              <a:t>Look 15’ around you</a:t>
            </a:r>
          </a:p>
          <a:p>
            <a:pPr marL="0" indent="0">
              <a:buClr>
                <a:srgbClr val="002060"/>
              </a:buClr>
              <a:buNone/>
            </a:pPr>
            <a:r>
              <a:rPr lang="en-US" sz="3600" dirty="0" smtClean="0"/>
              <a:t>Have a plan</a:t>
            </a:r>
          </a:p>
          <a:p>
            <a:pPr>
              <a:buClr>
                <a:srgbClr val="002060"/>
              </a:buClr>
              <a:buFont typeface="Wingdings" panose="05000000000000000000" pitchFamily="2" charset="2"/>
              <a:buChar char="ü"/>
            </a:pPr>
            <a:r>
              <a:rPr lang="en-US" sz="2800" dirty="0" smtClean="0"/>
              <a:t>Consider your next steps</a:t>
            </a:r>
          </a:p>
          <a:p>
            <a:pPr>
              <a:buClr>
                <a:srgbClr val="002060"/>
              </a:buClr>
              <a:buFont typeface="Wingdings" panose="05000000000000000000" pitchFamily="2" charset="2"/>
              <a:buChar char="ü"/>
            </a:pPr>
            <a:r>
              <a:rPr lang="en-US" sz="2800" dirty="0" smtClean="0"/>
              <a:t>Escape route</a:t>
            </a: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2057400"/>
            <a:ext cx="4837385" cy="3733800"/>
          </a:xfrm>
          <a:prstGeom prst="rect">
            <a:avLst/>
          </a:prstGeom>
          <a:ln>
            <a:noFill/>
          </a:ln>
          <a:effectLst>
            <a:softEdge rad="112500"/>
          </a:effectLst>
        </p:spPr>
      </p:pic>
      <p:grpSp>
        <p:nvGrpSpPr>
          <p:cNvPr id="11" name="Group 10"/>
          <p:cNvGrpSpPr/>
          <p:nvPr/>
        </p:nvGrpSpPr>
        <p:grpSpPr>
          <a:xfrm>
            <a:off x="304800" y="1828800"/>
            <a:ext cx="3733800" cy="4419600"/>
            <a:chOff x="304800" y="1828800"/>
            <a:chExt cx="3733800" cy="4419600"/>
          </a:xfrm>
        </p:grpSpPr>
        <p:sp>
          <p:nvSpPr>
            <p:cNvPr id="7" name="Rounded Rectangle 6"/>
            <p:cNvSpPr/>
            <p:nvPr/>
          </p:nvSpPr>
          <p:spPr bwMode="auto">
            <a:xfrm>
              <a:off x="304800" y="1828800"/>
              <a:ext cx="3733800" cy="4419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Down Arrow 7"/>
            <p:cNvSpPr/>
            <p:nvPr/>
          </p:nvSpPr>
          <p:spPr bwMode="auto">
            <a:xfrm>
              <a:off x="533400" y="1876570"/>
              <a:ext cx="3200400" cy="1435608"/>
            </a:xfrm>
            <a:prstGeom prst="downArrow">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Rounded MT Bold" panose="020F0704030504030204" pitchFamily="34" charset="0"/>
                </a:rPr>
                <a:t>Recognize</a:t>
              </a:r>
              <a:endParaRPr kumimoji="0" lang="en-US" sz="1800" b="1" i="0" u="none" strike="noStrike" cap="none" normalizeH="0" baseline="0" dirty="0" smtClean="0">
                <a:ln>
                  <a:noFill/>
                </a:ln>
                <a:solidFill>
                  <a:schemeClr val="bg1"/>
                </a:solidFill>
                <a:effectLst/>
                <a:latin typeface="Arial Rounded MT Bold" panose="020F0704030504030204" pitchFamily="34" charset="0"/>
              </a:endParaRPr>
            </a:p>
          </p:txBody>
        </p:sp>
        <p:sp>
          <p:nvSpPr>
            <p:cNvPr id="9" name="Down Arrow 8"/>
            <p:cNvSpPr/>
            <p:nvPr/>
          </p:nvSpPr>
          <p:spPr bwMode="auto">
            <a:xfrm>
              <a:off x="533400" y="3332713"/>
              <a:ext cx="3200400" cy="1435608"/>
            </a:xfrm>
            <a:prstGeom prst="downArrow">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Rounded MT Bold" panose="020F0704030504030204" pitchFamily="34" charset="0"/>
                </a:rPr>
                <a:t>Evaluate</a:t>
              </a:r>
            </a:p>
          </p:txBody>
        </p:sp>
        <p:sp>
          <p:nvSpPr>
            <p:cNvPr id="10" name="Down Arrow 9"/>
            <p:cNvSpPr/>
            <p:nvPr/>
          </p:nvSpPr>
          <p:spPr bwMode="auto">
            <a:xfrm>
              <a:off x="533400" y="4793191"/>
              <a:ext cx="3200400" cy="1435608"/>
            </a:xfrm>
            <a:prstGeom prst="downArrow">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Rounded MT Bold" panose="020F0704030504030204" pitchFamily="34" charset="0"/>
                </a:rPr>
                <a:t>Control</a:t>
              </a:r>
            </a:p>
          </p:txBody>
        </p:sp>
      </p:grpSp>
    </p:spTree>
    <p:extLst>
      <p:ext uri="{BB962C8B-B14F-4D97-AF65-F5344CB8AC3E}">
        <p14:creationId xmlns:p14="http://schemas.microsoft.com/office/powerpoint/2010/main" val="34674728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2800" dirty="0" smtClean="0"/>
              <a:t>Desired Outcomes  </a:t>
            </a:r>
            <a:endParaRPr lang="en-US" altLang="en-US" sz="2800" b="1" u="sng" dirty="0">
              <a:solidFill>
                <a:srgbClr val="FF0000"/>
              </a:solidFill>
            </a:endParaRPr>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t>1-</a:t>
            </a:r>
            <a:fld id="{0CA5D683-8EBE-4F61-9687-C2A23DF2D610}" type="slidenum">
              <a:rPr lang="en-US" altLang="en-US" sz="1200" smtClean="0"/>
              <a:pPr eaLnBrk="1" hangingPunct="1">
                <a:spcBef>
                  <a:spcPct val="0"/>
                </a:spcBef>
                <a:buClrTx/>
                <a:buSzTx/>
                <a:buFontTx/>
                <a:buNone/>
                <a:defRPr/>
              </a:pPr>
              <a:t>2</a:t>
            </a:fld>
            <a:endParaRPr lang="en-US" altLang="en-US" sz="1200" dirty="0"/>
          </a:p>
        </p:txBody>
      </p:sp>
      <p:sp>
        <p:nvSpPr>
          <p:cNvPr id="10" name="Content Placeholder 9">
            <a:extLst>
              <a:ext uri="{FF2B5EF4-FFF2-40B4-BE49-F238E27FC236}">
                <a16:creationId xmlns="" xmlns:a16="http://schemas.microsoft.com/office/drawing/2014/main" id="{CBA68659-1BCA-45E1-911A-DD221A23BB72}"/>
              </a:ext>
            </a:extLst>
          </p:cNvPr>
          <p:cNvSpPr>
            <a:spLocks noGrp="1"/>
          </p:cNvSpPr>
          <p:nvPr>
            <p:ph idx="1"/>
          </p:nvPr>
        </p:nvSpPr>
        <p:spPr/>
        <p:txBody>
          <a:bodyPr/>
          <a:lstStyle/>
          <a:p>
            <a:pPr marL="0" indent="0">
              <a:buNone/>
            </a:pPr>
            <a:r>
              <a:rPr lang="en-US" sz="2400" dirty="0"/>
              <a:t>Upon completion of this continuing education module, you </a:t>
            </a:r>
            <a:r>
              <a:rPr lang="en-US" sz="2400" dirty="0" smtClean="0"/>
              <a:t>should </a:t>
            </a:r>
            <a:r>
              <a:rPr lang="en-US" sz="2400" dirty="0"/>
              <a:t>be able to:</a:t>
            </a:r>
          </a:p>
          <a:p>
            <a:pPr>
              <a:buClr>
                <a:srgbClr val="002060"/>
              </a:buClr>
              <a:buFont typeface="Wingdings" panose="05000000000000000000" pitchFamily="2" charset="2"/>
              <a:buChar char="ü"/>
            </a:pPr>
            <a:r>
              <a:rPr lang="en-US" sz="2400" dirty="0"/>
              <a:t>Identify the key worker locations where </a:t>
            </a:r>
            <a:r>
              <a:rPr lang="en-US" sz="2400" dirty="0" smtClean="0"/>
              <a:t>slip, trip, </a:t>
            </a:r>
            <a:r>
              <a:rPr lang="en-US" sz="2400" dirty="0"/>
              <a:t>and </a:t>
            </a:r>
            <a:r>
              <a:rPr lang="en-US" sz="2400" dirty="0" smtClean="0"/>
              <a:t>fall events are likely to occur</a:t>
            </a:r>
            <a:endParaRPr lang="en-US" sz="2400" dirty="0"/>
          </a:p>
          <a:p>
            <a:pPr>
              <a:buClr>
                <a:srgbClr val="002060"/>
              </a:buClr>
              <a:buFont typeface="Wingdings" panose="05000000000000000000" pitchFamily="2" charset="2"/>
              <a:buChar char="ü"/>
            </a:pPr>
            <a:r>
              <a:rPr lang="en-US" sz="2400" dirty="0"/>
              <a:t>Explain </a:t>
            </a:r>
            <a:r>
              <a:rPr lang="en-US" sz="2400" dirty="0" smtClean="0"/>
              <a:t>factors associated with slip, trip, and fall injuries</a:t>
            </a:r>
            <a:endParaRPr lang="en-US" sz="2400" dirty="0"/>
          </a:p>
          <a:p>
            <a:pPr>
              <a:buClr>
                <a:srgbClr val="002060"/>
              </a:buClr>
              <a:buFont typeface="Wingdings" panose="05000000000000000000" pitchFamily="2" charset="2"/>
              <a:buChar char="ü"/>
            </a:pPr>
            <a:r>
              <a:rPr lang="en-US" sz="2400" dirty="0"/>
              <a:t>Discuss common causes of </a:t>
            </a:r>
            <a:r>
              <a:rPr lang="en-US" sz="2400" dirty="0" smtClean="0"/>
              <a:t>slip, trip, </a:t>
            </a:r>
            <a:r>
              <a:rPr lang="en-US" sz="2400" dirty="0"/>
              <a:t>and </a:t>
            </a:r>
            <a:r>
              <a:rPr lang="en-US" sz="2400" dirty="0" smtClean="0"/>
              <a:t>fall events</a:t>
            </a:r>
          </a:p>
          <a:p>
            <a:pPr>
              <a:buClr>
                <a:srgbClr val="002060"/>
              </a:buClr>
              <a:buFont typeface="Wingdings" panose="05000000000000000000" pitchFamily="2" charset="2"/>
              <a:buChar char="ü"/>
            </a:pPr>
            <a:r>
              <a:rPr lang="en-US" sz="2400" dirty="0" smtClean="0"/>
              <a:t>Identify preventative measures </a:t>
            </a:r>
            <a:endParaRPr lang="en-US" sz="2400" dirty="0"/>
          </a:p>
          <a:p>
            <a:pPr>
              <a:buClr>
                <a:srgbClr val="002060"/>
              </a:buClr>
              <a:buFont typeface="Wingdings" panose="05000000000000000000" pitchFamily="2" charset="2"/>
              <a:buChar char="ü"/>
            </a:pPr>
            <a:r>
              <a:rPr lang="en-US" sz="2400" dirty="0"/>
              <a:t>Discuss behavioral risk factors that can contribute to </a:t>
            </a:r>
            <a:r>
              <a:rPr lang="en-US" sz="2400" dirty="0" smtClean="0"/>
              <a:t>slip, trip, </a:t>
            </a:r>
            <a:r>
              <a:rPr lang="en-US" sz="2400" dirty="0"/>
              <a:t>and </a:t>
            </a:r>
            <a:r>
              <a:rPr lang="en-US" sz="2400" dirty="0" smtClean="0"/>
              <a:t>fall events</a:t>
            </a: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28590086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24"/>
            <a:ext cx="9144000" cy="6822427"/>
          </a:xfrm>
          <a:prstGeom prst="rect">
            <a:avLst/>
          </a:prstGeom>
          <a:ln>
            <a:noFill/>
          </a:ln>
          <a:effectLst>
            <a:softEdge rad="112500"/>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7" name="Rounded Rectangle 6"/>
          <p:cNvSpPr/>
          <p:nvPr/>
        </p:nvSpPr>
        <p:spPr bwMode="auto">
          <a:xfrm>
            <a:off x="609600" y="152400"/>
            <a:ext cx="8229600" cy="1371600"/>
          </a:xfrm>
          <a:prstGeom prst="roundRect">
            <a:avLst/>
          </a:prstGeom>
          <a:solidFill>
            <a:srgbClr val="E6FC18">
              <a:alpha val="90000"/>
            </a:srgb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rgbClr val="002060"/>
                </a:solidFill>
                <a:effectLst/>
                <a:latin typeface="Arial Rounded MT Bold" panose="020F0704030504030204" pitchFamily="34" charset="0"/>
              </a:rPr>
              <a:t>O.E.P.S.</a:t>
            </a:r>
          </a:p>
          <a:p>
            <a:pPr marL="0" marR="0" indent="0" algn="ctr" defTabSz="914400" rtl="0" eaLnBrk="1" fontAlgn="base" latinLnBrk="0" hangingPunct="1">
              <a:lnSpc>
                <a:spcPct val="100000"/>
              </a:lnSpc>
              <a:spcBef>
                <a:spcPct val="0"/>
              </a:spcBef>
              <a:spcAft>
                <a:spcPct val="0"/>
              </a:spcAft>
              <a:buClrTx/>
              <a:buSzTx/>
              <a:buFontTx/>
              <a:buNone/>
              <a:tabLst/>
            </a:pPr>
            <a:r>
              <a:rPr lang="en-US" sz="3600" dirty="0" smtClean="0">
                <a:solidFill>
                  <a:srgbClr val="002060"/>
                </a:solidFill>
                <a:latin typeface="Arial Rounded MT Bold" panose="020F0704030504030204" pitchFamily="34" charset="0"/>
              </a:rPr>
              <a:t>Open Excavation Protection System</a:t>
            </a:r>
            <a:endParaRPr kumimoji="0" lang="en-US" sz="3600" b="0" i="0" u="none" strike="noStrike" cap="none" normalizeH="0" baseline="0" dirty="0" smtClean="0">
              <a:ln>
                <a:noFill/>
              </a:ln>
              <a:solidFill>
                <a:srgbClr val="002060"/>
              </a:solidFill>
              <a:effectLst/>
              <a:latin typeface="Arial Rounded MT Bold" panose="020F0704030504030204" pitchFamily="34" charset="0"/>
            </a:endParaRPr>
          </a:p>
        </p:txBody>
      </p:sp>
      <p:sp>
        <p:nvSpPr>
          <p:cNvPr id="8" name="Rounded Rectangle 7"/>
          <p:cNvSpPr/>
          <p:nvPr/>
        </p:nvSpPr>
        <p:spPr bwMode="auto">
          <a:xfrm>
            <a:off x="5202621" y="5029200"/>
            <a:ext cx="3657600" cy="1447800"/>
          </a:xfrm>
          <a:prstGeom prst="roundRect">
            <a:avLst/>
          </a:prstGeom>
          <a:solidFill>
            <a:srgbClr val="E6FC18">
              <a:alpha val="90000"/>
            </a:srgb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2060"/>
                </a:solidFill>
                <a:effectLst/>
                <a:latin typeface="Arial Rounded MT Bold" panose="020F0704030504030204" pitchFamily="34" charset="0"/>
              </a:rPr>
              <a:t>Protection from falling into open excavations such as pole and/or</a:t>
            </a:r>
            <a:r>
              <a:rPr kumimoji="0" lang="en-US" sz="2000" b="0" i="0" u="none" strike="noStrike" cap="none" normalizeH="0" dirty="0" smtClean="0">
                <a:ln>
                  <a:noFill/>
                </a:ln>
                <a:solidFill>
                  <a:srgbClr val="002060"/>
                </a:solidFill>
                <a:effectLst/>
                <a:latin typeface="Arial Rounded MT Bold" panose="020F0704030504030204" pitchFamily="34" charset="0"/>
              </a:rPr>
              <a:t> foundation holes</a:t>
            </a:r>
            <a:endParaRPr kumimoji="0" lang="en-US" sz="2000" b="0" i="0" u="none" strike="noStrike" cap="none" normalizeH="0" baseline="0" dirty="0" smtClean="0">
              <a:ln>
                <a:noFill/>
              </a:ln>
              <a:solidFill>
                <a:srgbClr val="002060"/>
              </a:solidFill>
              <a:effectLst/>
              <a:latin typeface="Arial Rounded MT Bold" panose="020F0704030504030204" pitchFamily="34" charset="0"/>
            </a:endParaRPr>
          </a:p>
        </p:txBody>
      </p:sp>
    </p:spTree>
    <p:extLst>
      <p:ext uri="{BB962C8B-B14F-4D97-AF65-F5344CB8AC3E}">
        <p14:creationId xmlns:p14="http://schemas.microsoft.com/office/powerpoint/2010/main" val="42836675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Key Points-Session Two </a:t>
            </a:r>
            <a:endParaRPr lang="en-US" altLang="en-US" dirty="0"/>
          </a:p>
        </p:txBody>
      </p:sp>
      <p:sp>
        <p:nvSpPr>
          <p:cNvPr id="1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solidFill>
                  <a:srgbClr val="000000"/>
                </a:solidFill>
              </a:rPr>
              <a:t>2</a:t>
            </a:r>
            <a:r>
              <a:rPr lang="en-US" altLang="en-US" sz="1200" dirty="0" smtClean="0">
                <a:solidFill>
                  <a:srgbClr val="000000"/>
                </a:solidFill>
              </a:rPr>
              <a:t>-11</a:t>
            </a:r>
            <a:endParaRPr lang="en-US" altLang="en-US" sz="1200" dirty="0">
              <a:solidFill>
                <a:srgbClr val="000000"/>
              </a:solidFill>
            </a:endParaRPr>
          </a:p>
        </p:txBody>
      </p:sp>
      <p:sp>
        <p:nvSpPr>
          <p:cNvPr id="2" name="Rectangle 1"/>
          <p:cNvSpPr/>
          <p:nvPr/>
        </p:nvSpPr>
        <p:spPr>
          <a:xfrm>
            <a:off x="533400" y="1905000"/>
            <a:ext cx="8077200" cy="4231928"/>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smtClean="0"/>
              <a:t>Falls from ground elevation can be caused by poor housekeeping.</a:t>
            </a:r>
            <a:endParaRPr lang="en-US" sz="1600" dirty="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a:p>
            <a:pPr marL="342900" indent="-342900" eaLnBrk="1" hangingPunct="1">
              <a:spcBef>
                <a:spcPts val="600"/>
              </a:spcBef>
              <a:spcAft>
                <a:spcPts val="0"/>
              </a:spcAft>
              <a:buClrTx/>
              <a:buFont typeface="+mj-lt"/>
              <a:buAutoNum type="arabicPeriod"/>
            </a:pPr>
            <a:r>
              <a:rPr lang="en-US" altLang="en-US" sz="1600" dirty="0" smtClean="0"/>
              <a:t>Open excavations should be guarded to prevent fall hazards.</a:t>
            </a:r>
          </a:p>
          <a:p>
            <a:pPr marL="685800" lvl="1" indent="-228600" eaLnBrk="1" hangingPunct="1">
              <a:spcBef>
                <a:spcPts val="600"/>
              </a:spcBef>
              <a:spcAft>
                <a:spcPts val="0"/>
              </a:spcAft>
              <a:buClrTx/>
              <a:buSzPct val="70000"/>
              <a:buFont typeface="+mj-lt"/>
              <a:buAutoNum type="alphaLcPeriod"/>
            </a:pPr>
            <a:r>
              <a:rPr lang="en-US" altLang="en-US" sz="1400"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342900" indent="-342900" eaLnBrk="1" hangingPunct="1">
              <a:spcBef>
                <a:spcPts val="600"/>
              </a:spcBef>
              <a:spcAft>
                <a:spcPts val="0"/>
              </a:spcAft>
              <a:buClrTx/>
              <a:buFont typeface="+mj-lt"/>
              <a:buAutoNum type="arabicPeriod"/>
            </a:pPr>
            <a:r>
              <a:rPr lang="en-US" sz="1600" dirty="0" smtClean="0"/>
              <a:t>Uneven and or damaged surfaces may cause falls and result in an injury.</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p>
          <a:p>
            <a:pPr marL="342900" indent="-342900">
              <a:spcBef>
                <a:spcPts val="600"/>
              </a:spcBef>
              <a:spcAft>
                <a:spcPts val="0"/>
              </a:spcAft>
              <a:buFont typeface="+mj-lt"/>
              <a:buAutoNum type="arabicPeriod"/>
            </a:pPr>
            <a:r>
              <a:rPr lang="en-US" sz="1600" dirty="0" smtClean="0"/>
              <a:t>The meaning of the 5-10-15 rule is:</a:t>
            </a:r>
            <a:endParaRPr lang="en-US" sz="1600" dirty="0"/>
          </a:p>
          <a:p>
            <a:pPr lvl="1" eaLnBrk="1" hangingPunct="1">
              <a:spcBef>
                <a:spcPts val="600"/>
              </a:spcBef>
              <a:spcAft>
                <a:spcPts val="0"/>
              </a:spcAft>
              <a:buClrTx/>
              <a:buSzPct val="70000"/>
              <a:buFont typeface="+mj-lt"/>
              <a:buAutoNum type="alphaLcPeriod"/>
            </a:pPr>
            <a:r>
              <a:rPr lang="en-US" altLang="en-US" sz="1400" dirty="0" smtClean="0"/>
              <a:t>   Every 5 steps, take a 10 to 15 minute smoke break</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Every 5 days, take 10 minutes to do 15 push-ups</a:t>
            </a:r>
          </a:p>
          <a:p>
            <a:pPr lvl="1" eaLnBrk="1" hangingPunct="1">
              <a:spcBef>
                <a:spcPts val="600"/>
              </a:spcBef>
              <a:spcAft>
                <a:spcPts val="0"/>
              </a:spcAft>
              <a:buClrTx/>
              <a:buSzPct val="70000"/>
              <a:buFont typeface="+mj-lt"/>
              <a:buAutoNum type="alphaLcPeriod"/>
            </a:pPr>
            <a:r>
              <a:rPr lang="en-US" altLang="en-US" sz="1400" dirty="0"/>
              <a:t> </a:t>
            </a:r>
            <a:r>
              <a:rPr lang="en-US" altLang="en-US" sz="1400" dirty="0" smtClean="0"/>
              <a:t>  Every 5 minutes, take 10 seconds to look 15 feet around you</a:t>
            </a:r>
          </a:p>
          <a:p>
            <a:pPr lvl="1" eaLnBrk="1" hangingPunct="1">
              <a:spcBef>
                <a:spcPts val="600"/>
              </a:spcBef>
              <a:spcAft>
                <a:spcPts val="0"/>
              </a:spcAft>
              <a:buClrTx/>
              <a:buSzPct val="70000"/>
              <a:buFont typeface="+mj-lt"/>
              <a:buAutoNum type="alphaLcPeriod"/>
            </a:pPr>
            <a:r>
              <a:rPr lang="en-US" altLang="en-US" sz="1400" dirty="0"/>
              <a:t> </a:t>
            </a:r>
            <a:r>
              <a:rPr lang="en-US" altLang="en-US" sz="1400" dirty="0" smtClean="0"/>
              <a:t>  Every 5 minutes, take 10 seconds to snap 15 selfies and post them on Facebook. </a:t>
            </a:r>
            <a:endParaRPr lang="en-US" altLang="en-US" sz="1400" dirty="0"/>
          </a:p>
        </p:txBody>
      </p:sp>
      <p:sp>
        <p:nvSpPr>
          <p:cNvPr id="4" name="Rounded Rectangle 3"/>
          <p:cNvSpPr/>
          <p:nvPr/>
        </p:nvSpPr>
        <p:spPr bwMode="auto">
          <a:xfrm>
            <a:off x="979729" y="22098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1014986" y="31242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1015555" y="40386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1016942" y="5486400"/>
            <a:ext cx="5155257"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695731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
                                            <p:txEl>
                                              <p:pRg st="12" end="12"/>
                                            </p:txEl>
                                          </p:spTgt>
                                        </p:tgtEl>
                                        <p:attrNameLst>
                                          <p:attrName>style.visibility</p:attrName>
                                        </p:attrNameLst>
                                      </p:cBhvr>
                                      <p:to>
                                        <p:strVal val="visible"/>
                                      </p:to>
                                    </p:set>
                                    <p:animEffect transition="in" filter="fade">
                                      <p:cBhvr>
                                        <p:cTn id="82" dur="500"/>
                                        <p:tgtEl>
                                          <p:spTgt spid="2">
                                            <p:txEl>
                                              <p:pRg st="12" end="1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
                                            <p:txEl>
                                              <p:pRg st="13" end="13"/>
                                            </p:txEl>
                                          </p:spTgt>
                                        </p:tgtEl>
                                        <p:attrNameLst>
                                          <p:attrName>style.visibility</p:attrName>
                                        </p:attrNameLst>
                                      </p:cBhvr>
                                      <p:to>
                                        <p:strVal val="visible"/>
                                      </p:to>
                                    </p:set>
                                    <p:animEffect transition="in" filter="fade">
                                      <p:cBhvr>
                                        <p:cTn id="87" dur="500"/>
                                        <p:tgtEl>
                                          <p:spTgt spid="2">
                                            <p:txEl>
                                              <p:pRg st="13" end="1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3-1</a:t>
            </a:r>
            <a:endParaRPr lang="en-US" altLang="en-US" sz="1200" dirty="0"/>
          </a:p>
        </p:txBody>
      </p:sp>
      <p:sp>
        <p:nvSpPr>
          <p:cNvPr id="3075" name="Rectangle 2"/>
          <p:cNvSpPr>
            <a:spLocks noGrp="1" noChangeArrowheads="1"/>
          </p:cNvSpPr>
          <p:nvPr>
            <p:ph type="ctrTitle"/>
          </p:nvPr>
        </p:nvSpPr>
        <p:spPr>
          <a:xfrm>
            <a:off x="685800" y="1524000"/>
            <a:ext cx="7772400" cy="1524000"/>
          </a:xfrm>
        </p:spPr>
        <p:txBody>
          <a:bodyPr/>
          <a:lstStyle/>
          <a:p>
            <a:pPr eaLnBrk="1" hangingPunct="1">
              <a:spcBef>
                <a:spcPts val="1200"/>
              </a:spcBef>
              <a:spcAft>
                <a:spcPts val="600"/>
              </a:spcAft>
            </a:pPr>
            <a:r>
              <a:rPr lang="en-US" altLang="en-US" sz="4000" i="0" dirty="0"/>
              <a:t>Slips, Trips, and Falls </a:t>
            </a:r>
            <a:r>
              <a:rPr lang="en-US" altLang="en-US" i="0" dirty="0"/>
              <a:t/>
            </a:r>
            <a:br>
              <a:rPr lang="en-US" altLang="en-US" i="0" dirty="0"/>
            </a:br>
            <a:r>
              <a:rPr lang="en-US" altLang="en-US" sz="3200" i="0" dirty="0"/>
              <a:t>From </a:t>
            </a:r>
            <a:r>
              <a:rPr lang="en-US" altLang="en-US" sz="3200" i="0" dirty="0" smtClean="0"/>
              <a:t>Vehicles</a:t>
            </a:r>
            <a:br>
              <a:rPr lang="en-US" altLang="en-US" sz="3200" i="0" dirty="0" smtClean="0"/>
            </a:br>
            <a:endParaRPr lang="en-US" altLang="en-US" sz="2400" b="1" i="0" dirty="0">
              <a:latin typeface="Arial" charset="0"/>
              <a:cs typeface="Arial" charset="0"/>
            </a:endParaRPr>
          </a:p>
        </p:txBody>
      </p:sp>
      <p:sp>
        <p:nvSpPr>
          <p:cNvPr id="4" name="Rectangle 2"/>
          <p:cNvSpPr txBox="1">
            <a:spLocks noChangeArrowheads="1"/>
          </p:cNvSpPr>
          <p:nvPr/>
        </p:nvSpPr>
        <p:spPr bwMode="auto">
          <a:xfrm>
            <a:off x="1957552" y="6090745"/>
            <a:ext cx="5486400" cy="76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100" i="1">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a:lstStyle>
          <a:p>
            <a:pPr eaLnBrk="1" hangingPunct="1">
              <a:spcBef>
                <a:spcPts val="0"/>
              </a:spcBef>
              <a:spcAft>
                <a:spcPts val="0"/>
              </a:spcAft>
            </a:pPr>
            <a:r>
              <a:rPr lang="en-US" altLang="en-US" sz="2400" b="1" i="0" kern="0" dirty="0" smtClean="0">
                <a:latin typeface="Arial" charset="0"/>
                <a:cs typeface="Arial" charset="0"/>
              </a:rPr>
              <a:t>Session Three</a:t>
            </a:r>
            <a:endParaRPr lang="en-US" altLang="en-US" sz="2400" b="1" i="0" kern="0" dirty="0">
              <a:latin typeface="Arial" charset="0"/>
              <a:cs typeface="Arial" charset="0"/>
            </a:endParaRPr>
          </a:p>
        </p:txBody>
      </p:sp>
    </p:spTree>
    <p:extLst>
      <p:ext uri="{BB962C8B-B14F-4D97-AF65-F5344CB8AC3E}">
        <p14:creationId xmlns:p14="http://schemas.microsoft.com/office/powerpoint/2010/main" val="3971676334"/>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R</a:t>
            </a:r>
            <a:r>
              <a:rPr lang="en-US" dirty="0" smtClean="0"/>
              <a:t>elated </a:t>
            </a:r>
            <a:endParaRPr lang="en-US" dirty="0"/>
          </a:p>
        </p:txBody>
      </p:sp>
      <p:sp>
        <p:nvSpPr>
          <p:cNvPr id="3" name="Content Placeholder 2"/>
          <p:cNvSpPr>
            <a:spLocks noGrp="1"/>
          </p:cNvSpPr>
          <p:nvPr>
            <p:ph sz="half" idx="1"/>
          </p:nvPr>
        </p:nvSpPr>
        <p:spPr>
          <a:xfrm>
            <a:off x="533400" y="1905000"/>
            <a:ext cx="4343400" cy="4267200"/>
          </a:xfrm>
        </p:spPr>
        <p:txBody>
          <a:bodyPr/>
          <a:lstStyle/>
          <a:p>
            <a:pPr marL="0" indent="0">
              <a:buNone/>
            </a:pPr>
            <a:r>
              <a:rPr lang="en-US" dirty="0"/>
              <a:t>Falls </a:t>
            </a:r>
            <a:endParaRPr lang="en-US" dirty="0" smtClean="0"/>
          </a:p>
          <a:p>
            <a:r>
              <a:rPr lang="en-US" sz="2200" dirty="0" smtClean="0"/>
              <a:t>13% Partnership </a:t>
            </a:r>
            <a:r>
              <a:rPr lang="en-US" sz="2200" dirty="0"/>
              <a:t>recordable </a:t>
            </a:r>
            <a:r>
              <a:rPr lang="en-US" sz="2200" dirty="0" smtClean="0"/>
              <a:t>injuries</a:t>
            </a:r>
            <a:endParaRPr lang="en-US" sz="2200" dirty="0"/>
          </a:p>
          <a:p>
            <a:pPr marL="0" indent="0">
              <a:buNone/>
            </a:pPr>
            <a:r>
              <a:rPr lang="en-US" dirty="0"/>
              <a:t>Almost 40% </a:t>
            </a:r>
            <a:endParaRPr lang="en-US" dirty="0" smtClean="0"/>
          </a:p>
          <a:p>
            <a:r>
              <a:rPr lang="en-US" sz="2200" dirty="0" smtClean="0"/>
              <a:t>Involve falls from vehicles </a:t>
            </a:r>
            <a:r>
              <a:rPr lang="en-US" sz="2200" dirty="0"/>
              <a:t>and/or </a:t>
            </a:r>
            <a:r>
              <a:rPr lang="en-US" sz="2200" dirty="0" smtClean="0"/>
              <a:t>equipment</a:t>
            </a:r>
            <a:endParaRPr lang="en-US" sz="2200" dirty="0"/>
          </a:p>
          <a:p>
            <a:pPr marL="0" indent="0">
              <a:buNone/>
            </a:pPr>
            <a:r>
              <a:rPr lang="en-US" dirty="0"/>
              <a:t>Fall injuries </a:t>
            </a:r>
            <a:endParaRPr lang="en-US" dirty="0" smtClean="0"/>
          </a:p>
          <a:p>
            <a:r>
              <a:rPr lang="en-US" sz="2200" dirty="0" smtClean="0"/>
              <a:t>32% result </a:t>
            </a:r>
            <a:r>
              <a:rPr lang="en-US" sz="2200" dirty="0"/>
              <a:t>in some type of bone fracture </a:t>
            </a:r>
          </a:p>
        </p:txBody>
      </p:sp>
      <p:sp>
        <p:nvSpPr>
          <p:cNvPr id="4" name="Slide Number Placeholder 3"/>
          <p:cNvSpPr>
            <a:spLocks noGrp="1"/>
          </p:cNvSpPr>
          <p:nvPr>
            <p:ph type="sldNum" sz="quarter" idx="12"/>
          </p:nvPr>
        </p:nvSpPr>
        <p:spPr/>
        <p:txBody>
          <a:bodyPr/>
          <a:lstStyle/>
          <a:p>
            <a:pPr>
              <a:defRPr/>
            </a:pPr>
            <a:r>
              <a:rPr lang="en-US" dirty="0" smtClean="0"/>
              <a:t>3-2</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0600" y="2514600"/>
            <a:ext cx="4114800" cy="2362200"/>
          </a:xfrm>
          <a:prstGeom prst="rect">
            <a:avLst/>
          </a:prstGeom>
          <a:ln>
            <a:noFill/>
          </a:ln>
          <a:effectLst>
            <a:softEdge rad="112500"/>
          </a:effectLst>
        </p:spPr>
      </p:pic>
    </p:spTree>
    <p:extLst>
      <p:ext uri="{BB962C8B-B14F-4D97-AF65-F5344CB8AC3E}">
        <p14:creationId xmlns:p14="http://schemas.microsoft.com/office/powerpoint/2010/main" val="1625106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276BF92-A46E-4B58-B0AC-EC97C456F150}"/>
              </a:ext>
            </a:extLst>
          </p:cNvPr>
          <p:cNvSpPr>
            <a:spLocks noGrp="1"/>
          </p:cNvSpPr>
          <p:nvPr>
            <p:ph idx="1"/>
          </p:nvPr>
        </p:nvSpPr>
        <p:spPr>
          <a:xfrm>
            <a:off x="533400" y="2133600"/>
            <a:ext cx="3276600" cy="3886200"/>
          </a:xfrm>
        </p:spPr>
        <p:txBody>
          <a:bodyPr/>
          <a:lstStyle/>
          <a:p>
            <a:pPr>
              <a:buClr>
                <a:srgbClr val="002060"/>
              </a:buClr>
              <a:buFont typeface="Wingdings" panose="05000000000000000000" pitchFamily="2" charset="2"/>
              <a:buChar char="ü"/>
            </a:pPr>
            <a:r>
              <a:rPr lang="en-US" altLang="en-US" sz="2800" dirty="0" smtClean="0"/>
              <a:t>Exiting vehicle while facing forward</a:t>
            </a:r>
            <a:endParaRPr lang="en-US" altLang="en-US" sz="2800" dirty="0"/>
          </a:p>
          <a:p>
            <a:pPr>
              <a:buClr>
                <a:srgbClr val="002060"/>
              </a:buClr>
              <a:buFont typeface="Wingdings" panose="05000000000000000000" pitchFamily="2" charset="2"/>
              <a:buChar char="ü"/>
            </a:pPr>
            <a:r>
              <a:rPr lang="en-US" altLang="en-US" sz="2800" dirty="0" smtClean="0"/>
              <a:t>3-points </a:t>
            </a:r>
            <a:r>
              <a:rPr lang="en-US" altLang="en-US" sz="2800" dirty="0"/>
              <a:t>of </a:t>
            </a:r>
            <a:r>
              <a:rPr lang="en-US" altLang="en-US" sz="2800" dirty="0" smtClean="0"/>
              <a:t>contact not used</a:t>
            </a:r>
            <a:endParaRPr lang="en-US" altLang="en-US" sz="2800" dirty="0"/>
          </a:p>
          <a:p>
            <a:pPr>
              <a:buClr>
                <a:srgbClr val="002060"/>
              </a:buClr>
              <a:buFont typeface="Wingdings" panose="05000000000000000000" pitchFamily="2" charset="2"/>
              <a:buChar char="ü"/>
            </a:pPr>
            <a:r>
              <a:rPr lang="en-US" dirty="0" smtClean="0"/>
              <a:t>Mud/debris on steps</a:t>
            </a:r>
          </a:p>
          <a:p>
            <a:pPr>
              <a:buClr>
                <a:srgbClr val="002060"/>
              </a:buClr>
              <a:buFont typeface="Wingdings" panose="05000000000000000000" pitchFamily="2" charset="2"/>
              <a:buChar char="ü"/>
            </a:pPr>
            <a:r>
              <a:rPr lang="en-US" dirty="0" smtClean="0"/>
              <a:t>Damage</a:t>
            </a:r>
            <a:endParaRPr lang="en-US" dirty="0"/>
          </a:p>
        </p:txBody>
      </p:sp>
      <p:sp>
        <p:nvSpPr>
          <p:cNvPr id="4" name="Slide Number Placeholder 3">
            <a:extLst>
              <a:ext uri="{FF2B5EF4-FFF2-40B4-BE49-F238E27FC236}">
                <a16:creationId xmlns="" xmlns:a16="http://schemas.microsoft.com/office/drawing/2014/main" id="{AA0E2D9C-3B19-4583-ACB9-9ABF4118597E}"/>
              </a:ext>
            </a:extLst>
          </p:cNvPr>
          <p:cNvSpPr>
            <a:spLocks noGrp="1"/>
          </p:cNvSpPr>
          <p:nvPr>
            <p:ph type="sldNum" sz="quarter" idx="12"/>
          </p:nvPr>
        </p:nvSpPr>
        <p:spPr/>
        <p:txBody>
          <a:bodyPr/>
          <a:lstStyle/>
          <a:p>
            <a:pPr>
              <a:defRPr/>
            </a:pPr>
            <a:r>
              <a:rPr lang="en-US" dirty="0" smtClean="0"/>
              <a:t>3-3</a:t>
            </a:r>
            <a:endParaRPr lang="en-US" dirty="0"/>
          </a:p>
        </p:txBody>
      </p:sp>
      <p:sp>
        <p:nvSpPr>
          <p:cNvPr id="7" name="Title 1">
            <a:extLst>
              <a:ext uri="{FF2B5EF4-FFF2-40B4-BE49-F238E27FC236}">
                <a16:creationId xmlns="" xmlns:a16="http://schemas.microsoft.com/office/drawing/2014/main" id="{4DAC0C7A-1E2E-4846-994A-ECCAEE7BE52C}"/>
              </a:ext>
            </a:extLst>
          </p:cNvPr>
          <p:cNvSpPr>
            <a:spLocks noGrp="1"/>
          </p:cNvSpPr>
          <p:nvPr>
            <p:ph type="title"/>
          </p:nvPr>
        </p:nvSpPr>
        <p:spPr>
          <a:xfrm>
            <a:off x="762000" y="533400"/>
            <a:ext cx="7696200" cy="1143000"/>
          </a:xfrm>
        </p:spPr>
        <p:txBody>
          <a:bodyPr/>
          <a:lstStyle/>
          <a:p>
            <a:r>
              <a:rPr lang="en-US" dirty="0"/>
              <a:t>Common Causes </a:t>
            </a:r>
          </a:p>
        </p:txBody>
      </p:sp>
      <p:pic>
        <p:nvPicPr>
          <p:cNvPr id="8" name="Picture 7">
            <a:extLst>
              <a:ext uri="{FF2B5EF4-FFF2-40B4-BE49-F238E27FC236}">
                <a16:creationId xmlns="" xmlns:a16="http://schemas.microsoft.com/office/drawing/2014/main" id="{A924E480-E452-F348-AA5E-11532D69F6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6200" y="2133600"/>
            <a:ext cx="4952999" cy="3581400"/>
          </a:xfrm>
          <a:prstGeom prst="rect">
            <a:avLst/>
          </a:prstGeom>
          <a:ln>
            <a:noFill/>
          </a:ln>
          <a:effectLst>
            <a:softEdge rad="112500"/>
          </a:effectLst>
        </p:spPr>
      </p:pic>
      <p:pic>
        <p:nvPicPr>
          <p:cNvPr id="10" name="Picture 3" descr="S:\Focus Groups\Falls from Equipment\Survey\Pictures\DAMAGE\57.1 SERVICEELECTRIC.BUCK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6408" y="1828800"/>
            <a:ext cx="4876655" cy="4343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ounded Rectangle 10"/>
          <p:cNvSpPr/>
          <p:nvPr/>
        </p:nvSpPr>
        <p:spPr bwMode="auto">
          <a:xfrm>
            <a:off x="4736310" y="4343400"/>
            <a:ext cx="2875735" cy="838200"/>
          </a:xfrm>
          <a:prstGeom prst="roundRect">
            <a:avLst/>
          </a:prstGeom>
          <a:no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1" y="-7917"/>
            <a:ext cx="91726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bwMode="auto">
          <a:xfrm>
            <a:off x="1175947" y="4953000"/>
            <a:ext cx="6763406" cy="1676400"/>
          </a:xfrm>
          <a:prstGeom prst="roundRect">
            <a:avLst/>
          </a:prstGeom>
          <a:solidFill>
            <a:srgbClr val="E6FC18">
              <a:alpha val="5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rgbClr val="002060"/>
                </a:solidFill>
                <a:effectLst/>
                <a:latin typeface="Arial Rounded MT Bold" panose="020F0704030504030204" pitchFamily="34" charset="0"/>
              </a:rPr>
              <a:t>Hazard?</a:t>
            </a:r>
          </a:p>
          <a:p>
            <a:pPr marL="0" marR="0" indent="0" algn="ctr" defTabSz="914400" rtl="0" eaLnBrk="1" fontAlgn="base" latinLnBrk="0" hangingPunct="1">
              <a:lnSpc>
                <a:spcPct val="100000"/>
              </a:lnSpc>
              <a:spcBef>
                <a:spcPct val="0"/>
              </a:spcBef>
              <a:spcAft>
                <a:spcPct val="0"/>
              </a:spcAft>
              <a:buClrTx/>
              <a:buSzTx/>
              <a:buFontTx/>
              <a:buNone/>
              <a:tabLst/>
            </a:pPr>
            <a:r>
              <a:rPr lang="en-US" sz="4800" dirty="0" smtClean="0">
                <a:solidFill>
                  <a:srgbClr val="002060"/>
                </a:solidFill>
                <a:latin typeface="Arial Rounded MT Bold" panose="020F0704030504030204" pitchFamily="34" charset="0"/>
              </a:rPr>
              <a:t>Possible Solution(s)?</a:t>
            </a:r>
            <a:endParaRPr kumimoji="0" lang="en-US" sz="4800" b="0" i="0" u="none" strike="noStrike" cap="none" normalizeH="0" baseline="0" dirty="0" smtClean="0">
              <a:ln>
                <a:noFill/>
              </a:ln>
              <a:solidFill>
                <a:srgbClr val="002060"/>
              </a:solidFill>
              <a:effectLst/>
              <a:latin typeface="Arial Rounded MT Bold" panose="020F0704030504030204" pitchFamily="34" charset="0"/>
            </a:endParaRPr>
          </a:p>
        </p:txBody>
      </p:sp>
    </p:spTree>
    <p:extLst>
      <p:ext uri="{BB962C8B-B14F-4D97-AF65-F5344CB8AC3E}">
        <p14:creationId xmlns:p14="http://schemas.microsoft.com/office/powerpoint/2010/main" val="20514626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fade">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fade">
                                      <p:cBhvr>
                                        <p:cTn id="4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Safe Practices</a:t>
            </a:r>
            <a:endParaRPr lang="en-US" sz="2800" dirty="0"/>
          </a:p>
        </p:txBody>
      </p:sp>
      <p:sp>
        <p:nvSpPr>
          <p:cNvPr id="4" name="Slide Number Placeholder 3"/>
          <p:cNvSpPr>
            <a:spLocks noGrp="1"/>
          </p:cNvSpPr>
          <p:nvPr>
            <p:ph type="sldNum" sz="quarter" idx="12"/>
          </p:nvPr>
        </p:nvSpPr>
        <p:spPr/>
        <p:txBody>
          <a:bodyPr/>
          <a:lstStyle/>
          <a:p>
            <a:pPr>
              <a:defRPr/>
            </a:pPr>
            <a:r>
              <a:rPr lang="en-US" dirty="0" smtClean="0"/>
              <a:t>3-4</a:t>
            </a:r>
            <a:endParaRPr lang="en-US" dirty="0"/>
          </a:p>
        </p:txBody>
      </p:sp>
      <p:sp>
        <p:nvSpPr>
          <p:cNvPr id="5" name="Content Placeholder 4"/>
          <p:cNvSpPr>
            <a:spLocks noGrp="1"/>
          </p:cNvSpPr>
          <p:nvPr>
            <p:ph sz="half" idx="2"/>
          </p:nvPr>
        </p:nvSpPr>
        <p:spPr>
          <a:xfrm>
            <a:off x="457200" y="1905000"/>
            <a:ext cx="3810000" cy="4038600"/>
          </a:xfrm>
        </p:spPr>
        <p:txBody>
          <a:bodyPr/>
          <a:lstStyle/>
          <a:p>
            <a:pPr marL="0" indent="0">
              <a:buNone/>
            </a:pPr>
            <a:r>
              <a:rPr lang="en-US" dirty="0"/>
              <a:t>Always </a:t>
            </a:r>
            <a:endParaRPr lang="en-US" dirty="0" smtClean="0"/>
          </a:p>
          <a:p>
            <a:r>
              <a:rPr lang="en-US" sz="2400" dirty="0" smtClean="0"/>
              <a:t>Use designated access points</a:t>
            </a:r>
            <a:endParaRPr lang="en-US" sz="2400" dirty="0">
              <a:solidFill>
                <a:srgbClr val="FF0000"/>
              </a:solidFill>
            </a:endParaRPr>
          </a:p>
          <a:p>
            <a:r>
              <a:rPr lang="en-US" sz="2400" dirty="0" smtClean="0"/>
              <a:t>Use grab rails</a:t>
            </a:r>
            <a:endParaRPr lang="en-US" sz="2400" dirty="0"/>
          </a:p>
          <a:p>
            <a:r>
              <a:rPr lang="en-US" sz="2400" dirty="0" smtClean="0"/>
              <a:t>Face </a:t>
            </a:r>
            <a:r>
              <a:rPr lang="en-US" sz="2400" dirty="0"/>
              <a:t>the </a:t>
            </a:r>
            <a:r>
              <a:rPr lang="en-US" sz="2400" dirty="0" smtClean="0"/>
              <a:t>equipment</a:t>
            </a:r>
            <a:endParaRPr lang="en-US" sz="2400" dirty="0"/>
          </a:p>
          <a:p>
            <a:r>
              <a:rPr lang="en-US" sz="2400" dirty="0" smtClean="0"/>
              <a:t>Climb don’t jump</a:t>
            </a:r>
            <a:endParaRPr lang="en-US" sz="2400" dirty="0"/>
          </a:p>
          <a:p>
            <a:r>
              <a:rPr lang="en-US" sz="2400" dirty="0"/>
              <a:t>Keep eyes on </a:t>
            </a:r>
            <a:r>
              <a:rPr lang="en-US" sz="2400" dirty="0" smtClean="0"/>
              <a:t>path</a:t>
            </a:r>
          </a:p>
          <a:p>
            <a:r>
              <a:rPr lang="en-US" sz="2400" dirty="0" smtClean="0"/>
              <a:t>Maintain the triangle</a:t>
            </a:r>
            <a:endParaRPr lang="en-US" sz="2400" dirty="0"/>
          </a:p>
          <a:p>
            <a:endParaRPr lang="en-US" dirty="0"/>
          </a:p>
        </p:txBody>
      </p:sp>
      <p:pic>
        <p:nvPicPr>
          <p:cNvPr id="2050" name="Picture 2"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1813034"/>
            <a:ext cx="4418562" cy="4359166"/>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p:cNvSpPr/>
          <p:nvPr/>
        </p:nvSpPr>
        <p:spPr bwMode="auto">
          <a:xfrm rot="10800000">
            <a:off x="5943599" y="2667000"/>
            <a:ext cx="609601" cy="1981200"/>
          </a:xfrm>
          <a:prstGeom prst="triangle">
            <a:avLst>
              <a:gd name="adj" fmla="val 50000"/>
            </a:avLst>
          </a:prstGeom>
          <a:solidFill>
            <a:srgbClr val="E6FC18">
              <a:alpha val="56000"/>
            </a:srgbClr>
          </a:solidFill>
          <a:ln w="349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696" y="-264073"/>
            <a:ext cx="9261696" cy="851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57200" y="4114800"/>
            <a:ext cx="3429000" cy="1371600"/>
            <a:chOff x="457200" y="4114800"/>
            <a:chExt cx="3429000" cy="1371600"/>
          </a:xfrm>
        </p:grpSpPr>
        <p:sp>
          <p:nvSpPr>
            <p:cNvPr id="10" name="Rounded Rectangle 9"/>
            <p:cNvSpPr/>
            <p:nvPr/>
          </p:nvSpPr>
          <p:spPr bwMode="auto">
            <a:xfrm>
              <a:off x="457200" y="4114800"/>
              <a:ext cx="3429000" cy="1371600"/>
            </a:xfrm>
            <a:prstGeom prst="roundRect">
              <a:avLst/>
            </a:prstGeom>
            <a:solidFill>
              <a:srgbClr val="E6FC18">
                <a:alpha val="84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0000"/>
                  </a:solidFill>
                  <a:effectLst/>
                  <a:latin typeface="Arial Rounded MT Bold" panose="020F0704030504030204" pitchFamily="34" charset="0"/>
                </a:rPr>
                <a:t>Not!</a:t>
              </a:r>
              <a:r>
                <a:rPr kumimoji="0" lang="en-US" sz="4400" b="0" i="0" u="none" strike="noStrike" cap="none" normalizeH="0" baseline="0" dirty="0" smtClean="0">
                  <a:ln>
                    <a:noFill/>
                  </a:ln>
                  <a:solidFill>
                    <a:srgbClr val="002060"/>
                  </a:solidFill>
                  <a:effectLst/>
                  <a:latin typeface="Arial Rounded MT Bold" panose="020F0704030504030204" pitchFamily="34" charset="0"/>
                </a:rPr>
                <a:t> </a:t>
              </a:r>
            </a:p>
          </p:txBody>
        </p:sp>
        <p:pic>
          <p:nvPicPr>
            <p:cNvPr id="2052" name="Picture 4" descr="Image result for Danger Symbol"/>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4398076"/>
              <a:ext cx="826516" cy="8050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anger Symbol"/>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4398076"/>
              <a:ext cx="826516" cy="8050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61483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Equipment</a:t>
            </a:r>
            <a:endParaRPr lang="en-US" sz="2800" dirty="0"/>
          </a:p>
        </p:txBody>
      </p:sp>
      <p:sp>
        <p:nvSpPr>
          <p:cNvPr id="3" name="Content Placeholder 2"/>
          <p:cNvSpPr>
            <a:spLocks noGrp="1"/>
          </p:cNvSpPr>
          <p:nvPr>
            <p:ph sz="half" idx="1"/>
          </p:nvPr>
        </p:nvSpPr>
        <p:spPr>
          <a:xfrm>
            <a:off x="533400" y="1981200"/>
            <a:ext cx="3505200" cy="4114800"/>
          </a:xfrm>
        </p:spPr>
        <p:txBody>
          <a:bodyPr/>
          <a:lstStyle/>
          <a:p>
            <a:pPr>
              <a:buClr>
                <a:srgbClr val="002060"/>
              </a:buClr>
              <a:buFont typeface="Wingdings" panose="05000000000000000000" pitchFamily="2" charset="2"/>
              <a:buChar char="ü"/>
            </a:pPr>
            <a:r>
              <a:rPr lang="en-US" sz="2400" dirty="0"/>
              <a:t>Keep hands free </a:t>
            </a:r>
          </a:p>
          <a:p>
            <a:pPr>
              <a:buClr>
                <a:srgbClr val="002060"/>
              </a:buClr>
              <a:buFont typeface="Wingdings" panose="05000000000000000000" pitchFamily="2" charset="2"/>
              <a:buChar char="ü"/>
            </a:pPr>
            <a:r>
              <a:rPr lang="en-US" sz="2400" dirty="0" smtClean="0"/>
              <a:t>Housekeeping</a:t>
            </a:r>
            <a:endParaRPr lang="en-US" sz="2400" dirty="0"/>
          </a:p>
          <a:p>
            <a:pPr>
              <a:buClr>
                <a:srgbClr val="002060"/>
              </a:buClr>
              <a:buFont typeface="Wingdings" panose="05000000000000000000" pitchFamily="2" charset="2"/>
              <a:buChar char="ü"/>
            </a:pPr>
            <a:r>
              <a:rPr lang="en-US" sz="2400" dirty="0"/>
              <a:t>Remove ice cleats before </a:t>
            </a:r>
            <a:r>
              <a:rPr lang="en-US" sz="2400" dirty="0" smtClean="0"/>
              <a:t>mounting</a:t>
            </a:r>
          </a:p>
          <a:p>
            <a:pPr>
              <a:buClr>
                <a:srgbClr val="002060"/>
              </a:buClr>
              <a:buFont typeface="Wingdings" panose="05000000000000000000" pitchFamily="2" charset="2"/>
              <a:buChar char="ü"/>
            </a:pPr>
            <a:r>
              <a:rPr lang="en-US" sz="2400" dirty="0" smtClean="0"/>
              <a:t>Repair damaged ladders</a:t>
            </a:r>
            <a:r>
              <a:rPr lang="en-US" sz="2400" dirty="0"/>
              <a:t>, grab rails</a:t>
            </a:r>
            <a:r>
              <a:rPr lang="en-US" sz="2400" dirty="0" smtClean="0"/>
              <a:t>, and steps</a:t>
            </a:r>
          </a:p>
          <a:p>
            <a:pPr>
              <a:buClr>
                <a:srgbClr val="002060"/>
              </a:buClr>
              <a:buFont typeface="Wingdings" panose="05000000000000000000" pitchFamily="2" charset="2"/>
              <a:buChar char="ü"/>
            </a:pPr>
            <a:r>
              <a:rPr lang="en-US" sz="2400" dirty="0" smtClean="0"/>
              <a:t>Maintain the Triangle</a:t>
            </a:r>
            <a:endParaRPr lang="en-US" sz="2400"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r>
              <a:rPr lang="en-US" dirty="0" smtClean="0"/>
              <a:t>3-5</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81200"/>
            <a:ext cx="4724400" cy="40385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Triangle 7"/>
          <p:cNvSpPr/>
          <p:nvPr/>
        </p:nvSpPr>
        <p:spPr bwMode="auto">
          <a:xfrm rot="5215218">
            <a:off x="5250065" y="3572857"/>
            <a:ext cx="2832791" cy="1295400"/>
          </a:xfrm>
          <a:prstGeom prst="rtTriangle">
            <a:avLst/>
          </a:prstGeom>
          <a:solidFill>
            <a:srgbClr val="E6FC18">
              <a:alpha val="45000"/>
            </a:srgbClr>
          </a:solid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151247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Additional Controls</a:t>
            </a:r>
            <a:endParaRPr lang="en-US" sz="28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40923" y="1981200"/>
            <a:ext cx="3417277" cy="3886200"/>
          </a:xfrm>
          <a:prstGeom prst="rect">
            <a:avLst/>
          </a:prstGeom>
          <a:ln>
            <a:noFill/>
          </a:ln>
          <a:effectLst>
            <a:softEdge rad="112500"/>
          </a:effectLst>
        </p:spPr>
      </p:pic>
      <p:sp>
        <p:nvSpPr>
          <p:cNvPr id="6" name="Content Placeholder 5"/>
          <p:cNvSpPr>
            <a:spLocks noGrp="1"/>
          </p:cNvSpPr>
          <p:nvPr>
            <p:ph sz="half" idx="2"/>
          </p:nvPr>
        </p:nvSpPr>
        <p:spPr>
          <a:xfrm>
            <a:off x="533400" y="2057400"/>
            <a:ext cx="4267200" cy="3886200"/>
          </a:xfrm>
        </p:spPr>
        <p:txBody>
          <a:bodyPr/>
          <a:lstStyle/>
          <a:p>
            <a:pPr>
              <a:spcBef>
                <a:spcPts val="1200"/>
              </a:spcBef>
              <a:spcAft>
                <a:spcPts val="600"/>
              </a:spcAft>
              <a:buClr>
                <a:srgbClr val="002060"/>
              </a:buClr>
              <a:buFont typeface="Wingdings" panose="05000000000000000000" pitchFamily="2" charset="2"/>
              <a:buChar char="ü"/>
            </a:pPr>
            <a:r>
              <a:rPr lang="en-US" dirty="0" smtClean="0"/>
              <a:t>Slip </a:t>
            </a:r>
            <a:r>
              <a:rPr lang="en-US" dirty="0"/>
              <a:t>resistant </a:t>
            </a:r>
            <a:r>
              <a:rPr lang="en-US" dirty="0" smtClean="0"/>
              <a:t>steps</a:t>
            </a:r>
            <a:endParaRPr lang="en-US" dirty="0"/>
          </a:p>
          <a:p>
            <a:pPr>
              <a:spcBef>
                <a:spcPts val="1200"/>
              </a:spcBef>
              <a:spcAft>
                <a:spcPts val="600"/>
              </a:spcAft>
              <a:buClr>
                <a:srgbClr val="002060"/>
              </a:buClr>
              <a:buFont typeface="Wingdings" panose="05000000000000000000" pitchFamily="2" charset="2"/>
              <a:buChar char="ü"/>
            </a:pPr>
            <a:r>
              <a:rPr lang="en-US" dirty="0" smtClean="0"/>
              <a:t>Additional </a:t>
            </a:r>
            <a:r>
              <a:rPr lang="en-US" dirty="0"/>
              <a:t>grab </a:t>
            </a:r>
            <a:r>
              <a:rPr lang="en-US" dirty="0" smtClean="0"/>
              <a:t>rails</a:t>
            </a:r>
          </a:p>
          <a:p>
            <a:pPr>
              <a:spcBef>
                <a:spcPts val="1200"/>
              </a:spcBef>
              <a:spcAft>
                <a:spcPts val="600"/>
              </a:spcAft>
              <a:buClr>
                <a:srgbClr val="002060"/>
              </a:buClr>
              <a:buFont typeface="Wingdings" panose="05000000000000000000" pitchFamily="2" charset="2"/>
              <a:buChar char="ü"/>
            </a:pPr>
            <a:r>
              <a:rPr lang="en-US" dirty="0" smtClean="0"/>
              <a:t>Extend grab rails </a:t>
            </a:r>
          </a:p>
          <a:p>
            <a:pPr>
              <a:spcBef>
                <a:spcPts val="1200"/>
              </a:spcBef>
              <a:spcAft>
                <a:spcPts val="600"/>
              </a:spcAft>
              <a:buClr>
                <a:srgbClr val="002060"/>
              </a:buClr>
              <a:buFont typeface="Wingdings" panose="05000000000000000000" pitchFamily="2" charset="2"/>
              <a:buChar char="ü"/>
            </a:pPr>
            <a:r>
              <a:rPr lang="en-US" dirty="0" smtClean="0"/>
              <a:t>Temporary, removable </a:t>
            </a:r>
            <a:r>
              <a:rPr lang="en-US" dirty="0"/>
              <a:t>access </a:t>
            </a:r>
            <a:r>
              <a:rPr lang="en-US" dirty="0" smtClean="0"/>
              <a:t>ladders</a:t>
            </a:r>
          </a:p>
          <a:p>
            <a:pPr>
              <a:spcBef>
                <a:spcPts val="1200"/>
              </a:spcBef>
              <a:spcAft>
                <a:spcPts val="600"/>
              </a:spcAft>
              <a:buClr>
                <a:srgbClr val="002060"/>
              </a:buClr>
              <a:buFont typeface="Wingdings" panose="05000000000000000000" pitchFamily="2" charset="2"/>
              <a:buChar char="ü"/>
            </a:pPr>
            <a:r>
              <a:rPr lang="en-US" dirty="0" smtClean="0"/>
              <a:t>Fall Protection</a:t>
            </a:r>
            <a:endParaRPr lang="en-US" dirty="0"/>
          </a:p>
          <a:p>
            <a:endParaRPr lang="en-US" sz="2200" dirty="0"/>
          </a:p>
          <a:p>
            <a:endParaRPr lang="en-US" sz="2200" dirty="0"/>
          </a:p>
        </p:txBody>
      </p:sp>
      <p:sp>
        <p:nvSpPr>
          <p:cNvPr id="4" name="Slide Number Placeholder 3"/>
          <p:cNvSpPr>
            <a:spLocks noGrp="1"/>
          </p:cNvSpPr>
          <p:nvPr>
            <p:ph type="sldNum" sz="quarter" idx="12"/>
          </p:nvPr>
        </p:nvSpPr>
        <p:spPr/>
        <p:txBody>
          <a:bodyPr/>
          <a:lstStyle/>
          <a:p>
            <a:pPr>
              <a:defRPr/>
            </a:pPr>
            <a:r>
              <a:rPr lang="en-US" dirty="0" smtClean="0"/>
              <a:t>3-6</a:t>
            </a:r>
            <a:endParaRPr lang="en-US" dirty="0"/>
          </a:p>
        </p:txBody>
      </p:sp>
      <p:pic>
        <p:nvPicPr>
          <p:cNvPr id="4098" name="Picture 2"/>
          <p:cNvPicPr>
            <a:picLocks noChangeAspect="1" noChangeArrowheads="1"/>
          </p:cNvPicPr>
          <p:nvPr/>
        </p:nvPicPr>
        <p:blipFill>
          <a:blip r:embed="rId4">
            <a:clrChange>
              <a:clrFrom>
                <a:srgbClr val="FAF8F9"/>
              </a:clrFrom>
              <a:clrTo>
                <a:srgbClr val="FAF8F9">
                  <a:alpha val="0"/>
                </a:srgbClr>
              </a:clrTo>
            </a:clrChange>
            <a:extLst>
              <a:ext uri="{28A0092B-C50C-407E-A947-70E740481C1C}">
                <a14:useLocalDpi xmlns:a14="http://schemas.microsoft.com/office/drawing/2010/main" val="0"/>
              </a:ext>
            </a:extLst>
          </a:blip>
          <a:srcRect/>
          <a:stretch>
            <a:fillRect/>
          </a:stretch>
        </p:blipFill>
        <p:spPr bwMode="auto">
          <a:xfrm>
            <a:off x="4419600" y="1905000"/>
            <a:ext cx="4876800" cy="42445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75" y="1876300"/>
            <a:ext cx="3905250" cy="42732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085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500"/>
                                        <p:tgtEl>
                                          <p:spTgt spid="40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fade">
                                      <p:cBhvr>
                                        <p:cTn id="3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3-8</a:t>
            </a:r>
            <a:endParaRPr lang="en-US" altLang="en-US" sz="1200" dirty="0"/>
          </a:p>
        </p:txBody>
      </p:sp>
      <p:sp>
        <p:nvSpPr>
          <p:cNvPr id="3075" name="Rectangle 2"/>
          <p:cNvSpPr>
            <a:spLocks noGrp="1" noChangeArrowheads="1"/>
          </p:cNvSpPr>
          <p:nvPr>
            <p:ph type="ctrTitle"/>
          </p:nvPr>
        </p:nvSpPr>
        <p:spPr>
          <a:xfrm>
            <a:off x="685800" y="1524000"/>
            <a:ext cx="7772400" cy="1219200"/>
          </a:xfrm>
        </p:spPr>
        <p:txBody>
          <a:bodyPr/>
          <a:lstStyle/>
          <a:p>
            <a:pPr eaLnBrk="1" hangingPunct="1">
              <a:spcBef>
                <a:spcPts val="1200"/>
              </a:spcBef>
              <a:spcAft>
                <a:spcPts val="600"/>
              </a:spcAft>
            </a:pPr>
            <a:r>
              <a:rPr lang="en-US" altLang="en-US" sz="2400" i="0" dirty="0"/>
              <a:t>Slips, Trips, and Falls </a:t>
            </a:r>
            <a:r>
              <a:rPr lang="en-US" altLang="en-US" i="0" dirty="0"/>
              <a:t/>
            </a:r>
            <a:br>
              <a:rPr lang="en-US" altLang="en-US" i="0" dirty="0"/>
            </a:br>
            <a:r>
              <a:rPr lang="en-US" altLang="en-US" sz="3300" i="0" dirty="0" smtClean="0"/>
              <a:t>Behavior Risk </a:t>
            </a:r>
            <a:r>
              <a:rPr lang="en-US" altLang="en-US" sz="3300" i="0" dirty="0"/>
              <a:t>Factors</a:t>
            </a:r>
            <a:endParaRPr lang="en-US" altLang="en-US" sz="3300" b="1" i="0" dirty="0">
              <a:latin typeface="Arial" charset="0"/>
              <a:cs typeface="Arial" charset="0"/>
            </a:endParaRPr>
          </a:p>
        </p:txBody>
      </p:sp>
    </p:spTree>
    <p:extLst>
      <p:ext uri="{BB962C8B-B14F-4D97-AF65-F5344CB8AC3E}">
        <p14:creationId xmlns:p14="http://schemas.microsoft.com/office/powerpoint/2010/main" val="845508264"/>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 xmlns:a16="http://schemas.microsoft.com/office/drawing/2014/main" id="{0AD47EE7-FE82-4917-B960-EDD71D566184}"/>
              </a:ext>
            </a:extLst>
          </p:cNvPr>
          <p:cNvSpPr>
            <a:spLocks noGrp="1" noChangeArrowheads="1"/>
          </p:cNvSpPr>
          <p:nvPr>
            <p:ph type="body" idx="1"/>
          </p:nvPr>
        </p:nvSpPr>
        <p:spPr>
          <a:xfrm>
            <a:off x="762000" y="1905000"/>
            <a:ext cx="5867400" cy="4038600"/>
          </a:xfrm>
        </p:spPr>
        <p:txBody>
          <a:bodyPr/>
          <a:lstStyle/>
          <a:p>
            <a:pPr marL="0" indent="0" eaLnBrk="1" hangingPunct="1">
              <a:buNone/>
            </a:pPr>
            <a:r>
              <a:rPr lang="en-US" altLang="en-US" sz="2800" dirty="0" smtClean="0"/>
              <a:t>May be Intentional or Unintentional</a:t>
            </a:r>
          </a:p>
          <a:p>
            <a:pPr eaLnBrk="1" hangingPunct="1">
              <a:buClr>
                <a:srgbClr val="002060"/>
              </a:buClr>
              <a:buFont typeface="Wingdings" panose="05000000000000000000" pitchFamily="2" charset="2"/>
              <a:buChar char="ü"/>
            </a:pPr>
            <a:r>
              <a:rPr lang="en-US" altLang="en-US" sz="2400" dirty="0" smtClean="0"/>
              <a:t>Physical condition</a:t>
            </a:r>
          </a:p>
          <a:p>
            <a:pPr eaLnBrk="1" hangingPunct="1">
              <a:buClr>
                <a:srgbClr val="002060"/>
              </a:buClr>
              <a:buFont typeface="Wingdings" panose="05000000000000000000" pitchFamily="2" charset="2"/>
              <a:buChar char="ü"/>
            </a:pPr>
            <a:r>
              <a:rPr lang="en-US" altLang="en-US" sz="2400" dirty="0" smtClean="0"/>
              <a:t>Fatigue</a:t>
            </a:r>
            <a:endParaRPr lang="en-US" altLang="en-US" sz="2400" dirty="0"/>
          </a:p>
          <a:p>
            <a:pPr eaLnBrk="1" hangingPunct="1">
              <a:buClr>
                <a:srgbClr val="002060"/>
              </a:buClr>
              <a:buFont typeface="Wingdings" panose="05000000000000000000" pitchFamily="2" charset="2"/>
              <a:buChar char="ü"/>
            </a:pPr>
            <a:r>
              <a:rPr lang="en-US" altLang="en-US" sz="2400" dirty="0" smtClean="0"/>
              <a:t>Stress</a:t>
            </a:r>
          </a:p>
          <a:p>
            <a:pPr eaLnBrk="1" hangingPunct="1">
              <a:buClr>
                <a:srgbClr val="002060"/>
              </a:buClr>
              <a:buFont typeface="Wingdings" panose="05000000000000000000" pitchFamily="2" charset="2"/>
              <a:buChar char="ü"/>
            </a:pPr>
            <a:r>
              <a:rPr lang="en-US" altLang="en-US" sz="2400" dirty="0" smtClean="0"/>
              <a:t>Illness</a:t>
            </a:r>
            <a:endParaRPr lang="en-US" altLang="en-US" sz="2400" dirty="0"/>
          </a:p>
          <a:p>
            <a:pPr eaLnBrk="1" hangingPunct="1">
              <a:buClr>
                <a:srgbClr val="002060"/>
              </a:buClr>
              <a:buFont typeface="Wingdings" panose="05000000000000000000" pitchFamily="2" charset="2"/>
              <a:buChar char="ü"/>
            </a:pPr>
            <a:r>
              <a:rPr lang="en-US" altLang="en-US" sz="2400" dirty="0" smtClean="0"/>
              <a:t>Medications</a:t>
            </a:r>
            <a:endParaRPr lang="en-US" altLang="en-US" sz="2400" dirty="0"/>
          </a:p>
          <a:p>
            <a:pPr eaLnBrk="1" hangingPunct="1">
              <a:buClr>
                <a:srgbClr val="002060"/>
              </a:buClr>
              <a:buFont typeface="Wingdings" panose="05000000000000000000" pitchFamily="2" charset="2"/>
              <a:buChar char="ü"/>
            </a:pPr>
            <a:r>
              <a:rPr lang="en-US" sz="2400" dirty="0" smtClean="0"/>
              <a:t>Rushing</a:t>
            </a:r>
            <a:endParaRPr lang="en-US" sz="2400" dirty="0"/>
          </a:p>
          <a:p>
            <a:pPr eaLnBrk="1" hangingPunct="1">
              <a:buClr>
                <a:srgbClr val="002060"/>
              </a:buClr>
              <a:buFont typeface="Wingdings" panose="05000000000000000000" pitchFamily="2" charset="2"/>
              <a:buChar char="ü"/>
            </a:pPr>
            <a:r>
              <a:rPr lang="en-US" sz="2400" dirty="0" smtClean="0"/>
              <a:t>Distraction</a:t>
            </a:r>
          </a:p>
          <a:p>
            <a:pPr eaLnBrk="1" hangingPunct="1">
              <a:buClr>
                <a:srgbClr val="002060"/>
              </a:buClr>
              <a:buFont typeface="Wingdings" panose="05000000000000000000" pitchFamily="2" charset="2"/>
              <a:buChar char="ü"/>
            </a:pPr>
            <a:r>
              <a:rPr lang="en-US" sz="2400" dirty="0" smtClean="0"/>
              <a:t>Complacency</a:t>
            </a:r>
            <a:endParaRPr lang="en-US" altLang="en-US" sz="2400" dirty="0"/>
          </a:p>
        </p:txBody>
      </p:sp>
      <p:sp>
        <p:nvSpPr>
          <p:cNvPr id="5" name="Title 1">
            <a:extLst>
              <a:ext uri="{FF2B5EF4-FFF2-40B4-BE49-F238E27FC236}">
                <a16:creationId xmlns="" xmlns:a16="http://schemas.microsoft.com/office/drawing/2014/main" id="{5C623C78-C0D1-3943-916C-3663DB683CAC}"/>
              </a:ext>
            </a:extLst>
          </p:cNvPr>
          <p:cNvSpPr>
            <a:spLocks noGrp="1"/>
          </p:cNvSpPr>
          <p:nvPr>
            <p:ph type="title"/>
          </p:nvPr>
        </p:nvSpPr>
        <p:spPr>
          <a:xfrm>
            <a:off x="762000" y="533400"/>
            <a:ext cx="7696200" cy="1143000"/>
          </a:xfrm>
        </p:spPr>
        <p:txBody>
          <a:bodyPr/>
          <a:lstStyle/>
          <a:p>
            <a:r>
              <a:rPr lang="en-US" sz="2800" dirty="0" smtClean="0"/>
              <a:t>Behavior</a:t>
            </a:r>
            <a:endParaRPr lang="en-US" sz="2800" dirty="0"/>
          </a:p>
        </p:txBody>
      </p:sp>
      <p:sp>
        <p:nvSpPr>
          <p:cNvPr id="6" name="Rectangle 9"/>
          <p:cNvSpPr>
            <a:spLocks noGrp="1" noChangeArrowheads="1"/>
          </p:cNvSpPr>
          <p:nvPr>
            <p:ph type="sldNum" sz="quarter" idx="12"/>
          </p:nvPr>
        </p:nvSpPr>
        <p:spPr>
          <a:xfrm>
            <a:off x="6858000" y="6391275"/>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3-9</a:t>
            </a:r>
            <a:endParaRPr lang="en-US" altLang="en-US" sz="1200" dirty="0"/>
          </a:p>
        </p:txBody>
      </p:sp>
      <p:pic>
        <p:nvPicPr>
          <p:cNvPr id="5122" name="Picture 2" descr="Image result for Behav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514600"/>
            <a:ext cx="44958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9125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xEl>
                                              <p:pRg st="1" end="1"/>
                                            </p:txEl>
                                          </p:spTgt>
                                        </p:tgtEl>
                                        <p:attrNameLst>
                                          <p:attrName>style.visibility</p:attrName>
                                        </p:attrNameLst>
                                      </p:cBhvr>
                                      <p:to>
                                        <p:strVal val="visible"/>
                                      </p:to>
                                    </p:set>
                                    <p:animEffect transition="in" filter="fade">
                                      <p:cBhvr>
                                        <p:cTn id="7" dur="500"/>
                                        <p:tgtEl>
                                          <p:spTgt spid="245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8">
                                            <p:txEl>
                                              <p:pRg st="2" end="2"/>
                                            </p:txEl>
                                          </p:spTgt>
                                        </p:tgtEl>
                                        <p:attrNameLst>
                                          <p:attrName>style.visibility</p:attrName>
                                        </p:attrNameLst>
                                      </p:cBhvr>
                                      <p:to>
                                        <p:strVal val="visible"/>
                                      </p:to>
                                    </p:set>
                                    <p:animEffect transition="in" filter="fade">
                                      <p:cBhvr>
                                        <p:cTn id="12" dur="500"/>
                                        <p:tgtEl>
                                          <p:spTgt spid="245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8">
                                            <p:txEl>
                                              <p:pRg st="3" end="3"/>
                                            </p:txEl>
                                          </p:spTgt>
                                        </p:tgtEl>
                                        <p:attrNameLst>
                                          <p:attrName>style.visibility</p:attrName>
                                        </p:attrNameLst>
                                      </p:cBhvr>
                                      <p:to>
                                        <p:strVal val="visible"/>
                                      </p:to>
                                    </p:set>
                                    <p:animEffect transition="in" filter="fade">
                                      <p:cBhvr>
                                        <p:cTn id="17" dur="500"/>
                                        <p:tgtEl>
                                          <p:spTgt spid="2457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78">
                                            <p:txEl>
                                              <p:pRg st="4" end="4"/>
                                            </p:txEl>
                                          </p:spTgt>
                                        </p:tgtEl>
                                        <p:attrNameLst>
                                          <p:attrName>style.visibility</p:attrName>
                                        </p:attrNameLst>
                                      </p:cBhvr>
                                      <p:to>
                                        <p:strVal val="visible"/>
                                      </p:to>
                                    </p:set>
                                    <p:animEffect transition="in" filter="fade">
                                      <p:cBhvr>
                                        <p:cTn id="22" dur="500"/>
                                        <p:tgtEl>
                                          <p:spTgt spid="2457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78">
                                            <p:txEl>
                                              <p:pRg st="5" end="5"/>
                                            </p:txEl>
                                          </p:spTgt>
                                        </p:tgtEl>
                                        <p:attrNameLst>
                                          <p:attrName>style.visibility</p:attrName>
                                        </p:attrNameLst>
                                      </p:cBhvr>
                                      <p:to>
                                        <p:strVal val="visible"/>
                                      </p:to>
                                    </p:set>
                                    <p:animEffect transition="in" filter="fade">
                                      <p:cBhvr>
                                        <p:cTn id="27" dur="500"/>
                                        <p:tgtEl>
                                          <p:spTgt spid="2457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78">
                                            <p:txEl>
                                              <p:pRg st="6" end="6"/>
                                            </p:txEl>
                                          </p:spTgt>
                                        </p:tgtEl>
                                        <p:attrNameLst>
                                          <p:attrName>style.visibility</p:attrName>
                                        </p:attrNameLst>
                                      </p:cBhvr>
                                      <p:to>
                                        <p:strVal val="visible"/>
                                      </p:to>
                                    </p:set>
                                    <p:animEffect transition="in" filter="fade">
                                      <p:cBhvr>
                                        <p:cTn id="32" dur="500"/>
                                        <p:tgtEl>
                                          <p:spTgt spid="2457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78">
                                            <p:txEl>
                                              <p:pRg st="7" end="7"/>
                                            </p:txEl>
                                          </p:spTgt>
                                        </p:tgtEl>
                                        <p:attrNameLst>
                                          <p:attrName>style.visibility</p:attrName>
                                        </p:attrNameLst>
                                      </p:cBhvr>
                                      <p:to>
                                        <p:strVal val="visible"/>
                                      </p:to>
                                    </p:set>
                                    <p:animEffect transition="in" filter="fade">
                                      <p:cBhvr>
                                        <p:cTn id="37" dur="500"/>
                                        <p:tgtEl>
                                          <p:spTgt spid="2457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578">
                                            <p:txEl>
                                              <p:pRg st="8" end="8"/>
                                            </p:txEl>
                                          </p:spTgt>
                                        </p:tgtEl>
                                        <p:attrNameLst>
                                          <p:attrName>style.visibility</p:attrName>
                                        </p:attrNameLst>
                                      </p:cBhvr>
                                      <p:to>
                                        <p:strVal val="visible"/>
                                      </p:to>
                                    </p:set>
                                    <p:animEffect transition="in" filter="fade">
                                      <p:cBhvr>
                                        <p:cTn id="42" dur="500"/>
                                        <p:tgtEl>
                                          <p:spTgt spid="245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0E74181-991F-2B47-AA38-4A61C13FE9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828800"/>
            <a:ext cx="8229600" cy="4495800"/>
          </a:xfrm>
          <a:prstGeom prst="rect">
            <a:avLst/>
          </a:prstGeom>
          <a:ln>
            <a:noFill/>
          </a:ln>
          <a:effectLst>
            <a:softEdge rad="112500"/>
          </a:effectLst>
        </p:spPr>
      </p:pic>
      <p:sp>
        <p:nvSpPr>
          <p:cNvPr id="2" name="Title 1">
            <a:extLst>
              <a:ext uri="{FF2B5EF4-FFF2-40B4-BE49-F238E27FC236}">
                <a16:creationId xmlns="" xmlns:a16="http://schemas.microsoft.com/office/drawing/2014/main" id="{73E55B2C-F726-4FD0-8471-62BBE9FE0BB2}"/>
              </a:ext>
            </a:extLst>
          </p:cNvPr>
          <p:cNvSpPr>
            <a:spLocks noGrp="1"/>
          </p:cNvSpPr>
          <p:nvPr>
            <p:ph type="title"/>
          </p:nvPr>
        </p:nvSpPr>
        <p:spPr/>
        <p:txBody>
          <a:bodyPr/>
          <a:lstStyle/>
          <a:p>
            <a:r>
              <a:rPr lang="en-US" sz="2800" dirty="0" smtClean="0"/>
              <a:t>Slips, Trips, Falls</a:t>
            </a:r>
            <a:endParaRPr lang="en-US" sz="2800" dirty="0"/>
          </a:p>
        </p:txBody>
      </p:sp>
      <p:sp>
        <p:nvSpPr>
          <p:cNvPr id="3" name="Content Placeholder 2">
            <a:extLst>
              <a:ext uri="{FF2B5EF4-FFF2-40B4-BE49-F238E27FC236}">
                <a16:creationId xmlns="" xmlns:a16="http://schemas.microsoft.com/office/drawing/2014/main" id="{059955BE-CD99-4C33-9A65-BA2C76CA66A8}"/>
              </a:ext>
            </a:extLst>
          </p:cNvPr>
          <p:cNvSpPr>
            <a:spLocks noGrp="1"/>
          </p:cNvSpPr>
          <p:nvPr>
            <p:ph idx="1"/>
          </p:nvPr>
        </p:nvSpPr>
        <p:spPr>
          <a:xfrm>
            <a:off x="457200" y="1828800"/>
            <a:ext cx="8229600" cy="4495800"/>
          </a:xfrm>
          <a:solidFill>
            <a:schemeClr val="bg1">
              <a:alpha val="50000"/>
            </a:schemeClr>
          </a:solidFill>
          <a:effectLst>
            <a:softEdge rad="114300"/>
          </a:effectLst>
        </p:spPr>
        <p:txBody>
          <a:bodyPr anchor="ctr" anchorCtr="0"/>
          <a:lstStyle/>
          <a:p>
            <a:pPr marL="0" indent="0" algn="ctr">
              <a:buNone/>
            </a:pPr>
            <a:r>
              <a:rPr lang="en-US" sz="4800"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Possible Results</a:t>
            </a:r>
            <a:r>
              <a:rPr lang="en-US" sz="4000"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 </a:t>
            </a:r>
          </a:p>
          <a:p>
            <a:pPr algn="ctr">
              <a:buClr>
                <a:srgbClr val="002060"/>
              </a:buClr>
              <a:buFont typeface="Wingdings" panose="05000000000000000000" pitchFamily="2" charset="2"/>
              <a:buChar char="ü"/>
            </a:pPr>
            <a:r>
              <a:rPr lang="en-US" sz="3600"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Disabling injuries</a:t>
            </a:r>
          </a:p>
          <a:p>
            <a:pPr algn="ctr">
              <a:buClr>
                <a:srgbClr val="002060"/>
              </a:buClr>
              <a:buFont typeface="Wingdings" panose="05000000000000000000" pitchFamily="2" charset="2"/>
              <a:buChar char="ü"/>
            </a:pPr>
            <a:r>
              <a:rPr lang="en-US" sz="3600"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Deaths</a:t>
            </a:r>
          </a:p>
          <a:p>
            <a:pPr marL="0" indent="0" algn="ctr">
              <a:buClr>
                <a:srgbClr val="002060"/>
              </a:buClr>
              <a:buNone/>
            </a:pPr>
            <a:r>
              <a:rPr lang="en-US" sz="4800"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Basic Truth</a:t>
            </a:r>
          </a:p>
          <a:p>
            <a:pPr algn="ctr">
              <a:buClr>
                <a:srgbClr val="002060"/>
              </a:buClr>
              <a:buFont typeface="Wingdings" panose="05000000000000000000" pitchFamily="2" charset="2"/>
              <a:buChar char="ü"/>
            </a:pPr>
            <a:r>
              <a:rPr lang="en-US" sz="3600"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Many are Preventable</a:t>
            </a:r>
            <a:endParaRPr lang="en-US" sz="3200" dirty="0">
              <a:solidFill>
                <a:srgbClr val="002060"/>
              </a:solidFill>
              <a:effectLst>
                <a:outerShdw blurRad="38100" dist="38100" dir="2700000" algn="tl">
                  <a:srgbClr val="000000">
                    <a:alpha val="43137"/>
                  </a:srgbClr>
                </a:outerShdw>
              </a:effectLst>
              <a:latin typeface="Arial Rounded MT Bold" panose="020F0704030504030204" pitchFamily="34" charset="0"/>
            </a:endParaRPr>
          </a:p>
          <a:p>
            <a:pPr marL="0" indent="0" algn="ctr">
              <a:buClr>
                <a:srgbClr val="002060"/>
              </a:buClr>
              <a:buNone/>
            </a:pPr>
            <a:r>
              <a:rPr lang="en-US" sz="2800" dirty="0"/>
              <a:t>	</a:t>
            </a:r>
          </a:p>
        </p:txBody>
      </p:sp>
      <p:sp>
        <p:nvSpPr>
          <p:cNvPr id="4" name="Slide Number Placeholder 3">
            <a:extLst>
              <a:ext uri="{FF2B5EF4-FFF2-40B4-BE49-F238E27FC236}">
                <a16:creationId xmlns="" xmlns:a16="http://schemas.microsoft.com/office/drawing/2014/main" id="{0880C664-B954-4A94-8631-3DECCD53E374}"/>
              </a:ext>
            </a:extLst>
          </p:cNvPr>
          <p:cNvSpPr>
            <a:spLocks noGrp="1"/>
          </p:cNvSpPr>
          <p:nvPr>
            <p:ph type="sldNum" sz="quarter" idx="12"/>
          </p:nvPr>
        </p:nvSpPr>
        <p:spPr/>
        <p:txBody>
          <a:bodyPr/>
          <a:lstStyle/>
          <a:p>
            <a:pPr>
              <a:defRPr/>
            </a:pPr>
            <a:r>
              <a:rPr lang="en-US" dirty="0" smtClean="0"/>
              <a:t>1-</a:t>
            </a:r>
            <a:fld id="{083B02C4-578E-4A57-9B99-0EE79F1D5CBA}" type="slidenum">
              <a:rPr lang="en-US" smtClean="0"/>
              <a:pPr>
                <a:defRPr/>
              </a:pPr>
              <a:t>3</a:t>
            </a:fld>
            <a:endParaRPr lang="en-US" dirty="0"/>
          </a:p>
        </p:txBody>
      </p:sp>
    </p:spTree>
    <p:extLst>
      <p:ext uri="{BB962C8B-B14F-4D97-AF65-F5344CB8AC3E}">
        <p14:creationId xmlns:p14="http://schemas.microsoft.com/office/powerpoint/2010/main" val="5015561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4000"/>
                            </p:stCondLst>
                            <p:childTnLst>
                              <p:par>
                                <p:cTn id="17" presetID="10" presetClass="entr" presetSubtype="0" fill="hold" grpId="0"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10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childTnLst>
                                </p:cTn>
                              </p:par>
                            </p:childTnLst>
                          </p:cTn>
                        </p:par>
                        <p:par>
                          <p:cTn id="25" fill="hold">
                            <p:stCondLst>
                              <p:cond delay="2000"/>
                            </p:stCondLst>
                            <p:childTnLst>
                              <p:par>
                                <p:cTn id="26" presetID="10" presetClass="entr" presetSubtype="0" fill="hold" grpId="0" nodeType="afterEffect">
                                  <p:stCondLst>
                                    <p:cond delay="100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 xmlns:a16="http://schemas.microsoft.com/office/drawing/2014/main" id="{42CE98CF-A2B5-4A61-BFB9-0FE3189943C7}"/>
              </a:ext>
            </a:extLst>
          </p:cNvPr>
          <p:cNvSpPr>
            <a:spLocks noGrp="1" noChangeArrowheads="1"/>
          </p:cNvSpPr>
          <p:nvPr>
            <p:ph type="body" idx="1"/>
          </p:nvPr>
        </p:nvSpPr>
        <p:spPr>
          <a:xfrm>
            <a:off x="533401" y="2133600"/>
            <a:ext cx="3343893" cy="4114798"/>
          </a:xfrm>
        </p:spPr>
        <p:txBody>
          <a:bodyPr/>
          <a:lstStyle/>
          <a:p>
            <a:pPr marL="0" indent="0" eaLnBrk="1" hangingPunct="1">
              <a:buNone/>
            </a:pPr>
            <a:r>
              <a:rPr lang="en-US" altLang="en-US" sz="2800" dirty="0" smtClean="0"/>
              <a:t>Behavioral Factors</a:t>
            </a:r>
          </a:p>
          <a:p>
            <a:pPr eaLnBrk="1" hangingPunct="1">
              <a:buClr>
                <a:srgbClr val="002060"/>
              </a:buClr>
              <a:buFont typeface="Wingdings" panose="05000000000000000000" pitchFamily="2" charset="2"/>
              <a:buChar char="ü"/>
            </a:pPr>
            <a:r>
              <a:rPr lang="en-US" altLang="en-US" sz="2400" dirty="0" smtClean="0"/>
              <a:t>Carrying too much at one time</a:t>
            </a:r>
          </a:p>
          <a:p>
            <a:pPr eaLnBrk="1" hangingPunct="1">
              <a:buClr>
                <a:srgbClr val="002060"/>
              </a:buClr>
              <a:buFont typeface="Wingdings" panose="05000000000000000000" pitchFamily="2" charset="2"/>
              <a:buChar char="ü"/>
            </a:pPr>
            <a:r>
              <a:rPr lang="en-US" altLang="en-US" sz="2400" dirty="0" smtClean="0"/>
              <a:t>Inattention</a:t>
            </a:r>
            <a:endParaRPr lang="en-US" altLang="en-US" sz="2400" dirty="0"/>
          </a:p>
          <a:p>
            <a:pPr eaLnBrk="1" hangingPunct="1">
              <a:buClr>
                <a:srgbClr val="002060"/>
              </a:buClr>
              <a:buFont typeface="Wingdings" panose="05000000000000000000" pitchFamily="2" charset="2"/>
              <a:buChar char="ü"/>
            </a:pPr>
            <a:r>
              <a:rPr lang="en-US" altLang="en-US" sz="2400" dirty="0" smtClean="0"/>
              <a:t>Housekeeping</a:t>
            </a:r>
            <a:endParaRPr lang="en-US" altLang="en-US" sz="2400" dirty="0"/>
          </a:p>
        </p:txBody>
      </p:sp>
      <p:sp>
        <p:nvSpPr>
          <p:cNvPr id="8" name="Title 1">
            <a:extLst>
              <a:ext uri="{FF2B5EF4-FFF2-40B4-BE49-F238E27FC236}">
                <a16:creationId xmlns="" xmlns:a16="http://schemas.microsoft.com/office/drawing/2014/main" id="{665C0AAE-29E4-C243-89C3-09C9DC9C486A}"/>
              </a:ext>
            </a:extLst>
          </p:cNvPr>
          <p:cNvSpPr>
            <a:spLocks noGrp="1"/>
          </p:cNvSpPr>
          <p:nvPr>
            <p:ph type="title"/>
          </p:nvPr>
        </p:nvSpPr>
        <p:spPr>
          <a:xfrm>
            <a:off x="762000" y="533400"/>
            <a:ext cx="7696200" cy="1143000"/>
          </a:xfrm>
        </p:spPr>
        <p:txBody>
          <a:bodyPr/>
          <a:lstStyle/>
          <a:p>
            <a:r>
              <a:rPr lang="en-US" sz="2800" dirty="0" smtClean="0"/>
              <a:t>Risk </a:t>
            </a:r>
            <a:r>
              <a:rPr lang="en-US" sz="2800" dirty="0"/>
              <a:t>Factors</a:t>
            </a:r>
          </a:p>
        </p:txBody>
      </p:sp>
      <p:sp>
        <p:nvSpPr>
          <p:cNvPr id="6" name="Rectangle 9"/>
          <p:cNvSpPr>
            <a:spLocks noGrp="1" noChangeArrowheads="1"/>
          </p:cNvSpPr>
          <p:nvPr>
            <p:ph type="sldNum" sz="quarter" idx="12"/>
          </p:nvPr>
        </p:nvSpPr>
        <p:spPr>
          <a:xfrm>
            <a:off x="6858000" y="6391275"/>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3-10</a:t>
            </a:r>
            <a:endParaRPr lang="en-US" altLang="en-US" sz="1200" dirty="0"/>
          </a:p>
        </p:txBody>
      </p:sp>
      <p:pic>
        <p:nvPicPr>
          <p:cNvPr id="6148" name="Picture 4"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9200" y="1828800"/>
            <a:ext cx="35052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294" y="1795153"/>
            <a:ext cx="4648200" cy="449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088" y="1795153"/>
            <a:ext cx="4720512" cy="4495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2195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148"/>
                                        </p:tgtEl>
                                        <p:attrNameLst>
                                          <p:attrName>style.visibility</p:attrName>
                                        </p:attrNameLst>
                                      </p:cBhvr>
                                      <p:to>
                                        <p:strVal val="visible"/>
                                      </p:to>
                                    </p:set>
                                    <p:animEffect transition="in" filter="fade">
                                      <p:cBhvr>
                                        <p:cTn id="11" dur="500"/>
                                        <p:tgtEl>
                                          <p:spTgt spid="61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603">
                                            <p:txEl>
                                              <p:pRg st="2" end="2"/>
                                            </p:txEl>
                                          </p:spTgt>
                                        </p:tgtEl>
                                        <p:attrNameLst>
                                          <p:attrName>style.visibility</p:attrName>
                                        </p:attrNameLst>
                                      </p:cBhvr>
                                      <p:to>
                                        <p:strVal val="visible"/>
                                      </p:to>
                                    </p:set>
                                    <p:animEffect transition="in" filter="fade">
                                      <p:cBhvr>
                                        <p:cTn id="16" dur="500"/>
                                        <p:tgtEl>
                                          <p:spTgt spid="2560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150"/>
                                        </p:tgtEl>
                                        <p:attrNameLst>
                                          <p:attrName>style.visibility</p:attrName>
                                        </p:attrNameLst>
                                      </p:cBhvr>
                                      <p:to>
                                        <p:strVal val="visible"/>
                                      </p:to>
                                    </p:set>
                                    <p:animEffect transition="in" filter="fade">
                                      <p:cBhvr>
                                        <p:cTn id="20" dur="750"/>
                                        <p:tgtEl>
                                          <p:spTgt spid="61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Effect transition="in" filter="fade">
                                      <p:cBhvr>
                                        <p:cTn id="25" dur="500"/>
                                        <p:tgtEl>
                                          <p:spTgt spid="25603">
                                            <p:txEl>
                                              <p:pRg st="3" end="3"/>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3-11</a:t>
            </a:r>
          </a:p>
        </p:txBody>
      </p:sp>
      <p:sp>
        <p:nvSpPr>
          <p:cNvPr id="8196"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7"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8"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9"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200"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662763" y="1828801"/>
            <a:ext cx="3733800" cy="1447800"/>
          </a:xfrm>
          <a:prstGeom prst="rect">
            <a:avLst/>
          </a:prstGeom>
          <a:noFill/>
          <a:ln w="12700">
            <a:noFill/>
            <a:miter lim="800000"/>
            <a:headEnd/>
            <a:tailEnd/>
          </a:ln>
        </p:spPr>
        <p:txBody>
          <a:bodyPr lIns="90488" tIns="44450" rIns="90488" bIns="44450"/>
          <a:lstStyle/>
          <a:p>
            <a:pPr>
              <a:spcAft>
                <a:spcPts val="600"/>
              </a:spcAft>
            </a:pPr>
            <a:r>
              <a:rPr lang="en-US" sz="2800" dirty="0" smtClean="0"/>
              <a:t>Once identified</a:t>
            </a:r>
          </a:p>
          <a:p>
            <a:pPr marL="457200" indent="-457200">
              <a:spcAft>
                <a:spcPts val="600"/>
              </a:spcAft>
              <a:buFont typeface="Wingdings" panose="05000000000000000000" pitchFamily="2" charset="2"/>
              <a:buChar char="ü"/>
            </a:pPr>
            <a:r>
              <a:rPr lang="en-US" sz="2000" dirty="0"/>
              <a:t>T</a:t>
            </a:r>
            <a:r>
              <a:rPr lang="en-US" sz="2000" dirty="0" smtClean="0"/>
              <a:t>ake </a:t>
            </a:r>
            <a:r>
              <a:rPr lang="en-US" sz="2000" dirty="0"/>
              <a:t>steps to eliminate </a:t>
            </a:r>
            <a:r>
              <a:rPr lang="en-US" sz="2000" dirty="0" smtClean="0"/>
              <a:t>the Hazard(s)</a:t>
            </a:r>
            <a:endParaRPr lang="en-US" sz="1600" b="1" dirty="0">
              <a:cs typeface="+mn-cs"/>
            </a:endParaRPr>
          </a:p>
        </p:txBody>
      </p:sp>
      <p:sp>
        <p:nvSpPr>
          <p:cNvPr id="8202" name="Rectangle 9"/>
          <p:cNvSpPr>
            <a:spLocks noGrp="1" noChangeArrowheads="1"/>
          </p:cNvSpPr>
          <p:nvPr>
            <p:ph type="title"/>
          </p:nvPr>
        </p:nvSpPr>
        <p:spPr/>
        <p:txBody>
          <a:bodyPr/>
          <a:lstStyle/>
          <a:p>
            <a:pPr eaLnBrk="1" hangingPunct="1"/>
            <a:r>
              <a:rPr lang="en-US" altLang="en-US" dirty="0" smtClean="0"/>
              <a:t>Eliminate the Hazard</a:t>
            </a:r>
          </a:p>
        </p:txBody>
      </p:sp>
      <p:pic>
        <p:nvPicPr>
          <p:cNvPr id="12" name="Picture 2"/>
          <p:cNvPicPr>
            <a:picLocks noChangeAspect="1" noChangeArrowheads="1"/>
          </p:cNvPicPr>
          <p:nvPr/>
        </p:nvPicPr>
        <p:blipFill>
          <a:blip r:embed="rId3">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304800" y="3200400"/>
            <a:ext cx="4349137"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bwMode="auto">
          <a:xfrm>
            <a:off x="1638300" y="3200401"/>
            <a:ext cx="1790700" cy="533400"/>
          </a:xfrm>
          <a:prstGeom prst="roundRect">
            <a:avLst/>
          </a:prstGeom>
          <a:no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4396563" y="2158340"/>
            <a:ext cx="4289363" cy="3873282"/>
            <a:chOff x="4396563" y="2133600"/>
            <a:chExt cx="4289363" cy="3873282"/>
          </a:xfrm>
        </p:grpSpPr>
        <p:grpSp>
          <p:nvGrpSpPr>
            <p:cNvPr id="7" name="Group 6"/>
            <p:cNvGrpSpPr/>
            <p:nvPr/>
          </p:nvGrpSpPr>
          <p:grpSpPr>
            <a:xfrm>
              <a:off x="4396563" y="2133600"/>
              <a:ext cx="4289363" cy="3873282"/>
              <a:chOff x="4572000" y="2286000"/>
              <a:chExt cx="4113926" cy="3720882"/>
            </a:xfrm>
          </p:grpSpPr>
          <p:sp>
            <p:nvSpPr>
              <p:cNvPr id="5" name="Rounded Rectangle 4"/>
              <p:cNvSpPr/>
              <p:nvPr/>
            </p:nvSpPr>
            <p:spPr bwMode="auto">
              <a:xfrm>
                <a:off x="4572000" y="2286000"/>
                <a:ext cx="4113926" cy="3720882"/>
              </a:xfrm>
              <a:prstGeom prst="roundRect">
                <a:avLst>
                  <a:gd name="adj" fmla="val 98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4653937" y="4191000"/>
                <a:ext cx="3956663" cy="1815882"/>
              </a:xfrm>
              <a:prstGeom prst="rect">
                <a:avLst/>
              </a:prstGeom>
              <a:noFill/>
            </p:spPr>
            <p:txBody>
              <a:bodyPr wrap="square" rtlCol="0">
                <a:spAutoFit/>
              </a:bodyPr>
              <a:lstStyle/>
              <a:p>
                <a:pPr algn="ctr"/>
                <a:r>
                  <a:rPr lang="en-US" sz="2800" dirty="0" smtClean="0">
                    <a:latin typeface="Arial Rounded MT Bold" panose="020F0704030504030204" pitchFamily="34" charset="0"/>
                  </a:rPr>
                  <a:t>Elimination of the Hazard should always be the </a:t>
                </a:r>
                <a:r>
                  <a:rPr lang="en-US" sz="2800" dirty="0" smtClean="0">
                    <a:solidFill>
                      <a:srgbClr val="002060"/>
                    </a:solidFill>
                    <a:latin typeface="Arial Rounded MT Bold" panose="020F0704030504030204" pitchFamily="34" charset="0"/>
                  </a:rPr>
                  <a:t>First </a:t>
                </a:r>
                <a:r>
                  <a:rPr lang="en-US" sz="2800" dirty="0" smtClean="0">
                    <a:latin typeface="Arial Rounded MT Bold" panose="020F0704030504030204" pitchFamily="34" charset="0"/>
                  </a:rPr>
                  <a:t>Consideration</a:t>
                </a:r>
                <a:endParaRPr lang="en-US" sz="2800" dirty="0">
                  <a:latin typeface="Arial Rounded MT Bold" panose="020F0704030504030204" pitchFamily="34" charset="0"/>
                </a:endParaRPr>
              </a:p>
            </p:txBody>
          </p:sp>
        </p:grpSp>
        <p:pic>
          <p:nvPicPr>
            <p:cNvPr id="512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86000"/>
              <a:ext cx="2133600" cy="186199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9">
                                            <p:txEl>
                                              <p:pRg st="1" end="1"/>
                                            </p:txEl>
                                          </p:spTgt>
                                        </p:tgtEl>
                                        <p:attrNameLst>
                                          <p:attrName>style.visibility</p:attrName>
                                        </p:attrNameLst>
                                      </p:cBhvr>
                                      <p:to>
                                        <p:strVal val="visible"/>
                                      </p:to>
                                    </p:set>
                                    <p:animEffect transition="in" filter="fade">
                                      <p:cBhvr>
                                        <p:cTn id="7" dur="500"/>
                                        <p:tgtEl>
                                          <p:spTgt spid="5129">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3-12</a:t>
            </a:r>
          </a:p>
        </p:txBody>
      </p:sp>
      <p:sp>
        <p:nvSpPr>
          <p:cNvPr id="9219"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1"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2"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4"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762000" y="2000250"/>
            <a:ext cx="3897214" cy="4271963"/>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endParaRPr lang="en-US" sz="2800" b="1" dirty="0">
              <a:cs typeface="+mn-cs"/>
            </a:endParaRPr>
          </a:p>
        </p:txBody>
      </p:sp>
      <p:sp>
        <p:nvSpPr>
          <p:cNvPr id="9226" name="Rectangle 9"/>
          <p:cNvSpPr>
            <a:spLocks noGrp="1" noChangeArrowheads="1"/>
          </p:cNvSpPr>
          <p:nvPr>
            <p:ph type="title"/>
          </p:nvPr>
        </p:nvSpPr>
        <p:spPr/>
        <p:txBody>
          <a:bodyPr/>
          <a:lstStyle/>
          <a:p>
            <a:pPr eaLnBrk="1" hangingPunct="1"/>
            <a:r>
              <a:rPr lang="en-US" altLang="en-US" sz="3200" dirty="0" smtClean="0"/>
              <a:t>Control</a:t>
            </a:r>
          </a:p>
        </p:txBody>
      </p:sp>
      <p:sp>
        <p:nvSpPr>
          <p:cNvPr id="2" name="Rectangle 1"/>
          <p:cNvSpPr/>
          <p:nvPr/>
        </p:nvSpPr>
        <p:spPr>
          <a:xfrm>
            <a:off x="304800" y="1828800"/>
            <a:ext cx="6248400" cy="3477875"/>
          </a:xfrm>
          <a:prstGeom prst="rect">
            <a:avLst/>
          </a:prstGeom>
        </p:spPr>
        <p:txBody>
          <a:bodyPr wrap="square">
            <a:spAutoFit/>
          </a:bodyPr>
          <a:lstStyle/>
          <a:p>
            <a:r>
              <a:rPr lang="en-US" sz="2800" dirty="0" smtClean="0">
                <a:solidFill>
                  <a:srgbClr val="000000"/>
                </a:solidFill>
              </a:rPr>
              <a:t>If the hazards cannot be eliminated</a:t>
            </a:r>
          </a:p>
          <a:p>
            <a:endParaRPr lang="en-US" sz="2800" dirty="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400" dirty="0" smtClean="0">
              <a:solidFill>
                <a:srgbClr val="000000"/>
              </a:solidFill>
            </a:endParaRPr>
          </a:p>
        </p:txBody>
      </p:sp>
      <p:sp>
        <p:nvSpPr>
          <p:cNvPr id="3" name="Down Arrow 2"/>
          <p:cNvSpPr/>
          <p:nvPr/>
        </p:nvSpPr>
        <p:spPr bwMode="auto">
          <a:xfrm>
            <a:off x="3581400" y="2628900"/>
            <a:ext cx="1214402" cy="3352800"/>
          </a:xfrm>
          <a:prstGeom prst="downArrow">
            <a:avLst/>
          </a:prstGeom>
          <a:solidFill>
            <a:srgbClr val="FF0000"/>
          </a:solidFill>
          <a:ln w="9525" cap="flat" cmpd="sng" algn="ctr">
            <a:noFill/>
            <a:prstDash val="solid"/>
            <a:round/>
            <a:headEnd type="none" w="med" len="med"/>
            <a:tailEnd type="none" w="med" len="med"/>
          </a:ln>
          <a:effectLst/>
        </p:spPr>
        <p:txBody>
          <a:bodyPr vert="wordArtVert" wrap="non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Rounded MT Bold" panose="020F0704030504030204" pitchFamily="34" charset="0"/>
              </a:rPr>
              <a:t>Effectiveness</a:t>
            </a:r>
          </a:p>
        </p:txBody>
      </p:sp>
      <p:sp>
        <p:nvSpPr>
          <p:cNvPr id="4" name="AutoShape 5" descr="Image result for risk mitig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Image result for risk mitig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6" name="Diagram 5"/>
          <p:cNvGraphicFramePr/>
          <p:nvPr>
            <p:extLst>
              <p:ext uri="{D42A27DB-BD31-4B8C-83A1-F6EECF244321}">
                <p14:modId xmlns:p14="http://schemas.microsoft.com/office/powerpoint/2010/main" val="1335233890"/>
              </p:ext>
            </p:extLst>
          </p:nvPr>
        </p:nvGraphicFramePr>
        <p:xfrm>
          <a:off x="4038600" y="2286000"/>
          <a:ext cx="5700704" cy="346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60" name="Picture 1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975" y="2514600"/>
            <a:ext cx="36195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bwMode="auto">
          <a:xfrm>
            <a:off x="1182295" y="2689576"/>
            <a:ext cx="1943100" cy="3309937"/>
          </a:xfrm>
          <a:prstGeom prst="roundRect">
            <a:avLst/>
          </a:prstGeom>
          <a:no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250"/>
                            </p:stCondLst>
                            <p:childTnLst>
                              <p:par>
                                <p:cTn id="9" presetID="10" presetClass="entr" presetSubtype="0" fill="hold" grpId="0" nodeType="after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Key Points-Session Three </a:t>
            </a:r>
            <a:endParaRPr lang="en-US" altLang="en-US" dirty="0"/>
          </a:p>
        </p:txBody>
      </p:sp>
      <p:sp>
        <p:nvSpPr>
          <p:cNvPr id="1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3-13</a:t>
            </a:r>
            <a:endParaRPr lang="en-US" altLang="en-US" sz="1200" dirty="0">
              <a:solidFill>
                <a:srgbClr val="000000"/>
              </a:solidFill>
            </a:endParaRPr>
          </a:p>
        </p:txBody>
      </p:sp>
      <p:sp>
        <p:nvSpPr>
          <p:cNvPr id="2" name="Rectangle 1"/>
          <p:cNvSpPr/>
          <p:nvPr/>
        </p:nvSpPr>
        <p:spPr>
          <a:xfrm>
            <a:off x="533400" y="1905000"/>
            <a:ext cx="8077200" cy="3939540"/>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smtClean="0"/>
              <a:t>The most common slip, trip, fall event occurs to workers at ground level.  </a:t>
            </a:r>
            <a:endParaRPr lang="en-US" sz="1600" dirty="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a:p>
            <a:pPr marL="342900" indent="-342900" eaLnBrk="1" hangingPunct="1">
              <a:spcBef>
                <a:spcPts val="600"/>
              </a:spcBef>
              <a:spcAft>
                <a:spcPts val="0"/>
              </a:spcAft>
              <a:buClrTx/>
              <a:buFont typeface="+mj-lt"/>
              <a:buAutoNum type="arabicPeriod"/>
            </a:pPr>
            <a:r>
              <a:rPr lang="en-US" altLang="en-US" sz="1600" dirty="0" smtClean="0"/>
              <a:t>Poor or inadequate housekeeping is a leading cause of slip, trip, and fall events.</a:t>
            </a:r>
          </a:p>
          <a:p>
            <a:pPr marL="685800" lvl="1" indent="-228600" eaLnBrk="1" hangingPunct="1">
              <a:spcBef>
                <a:spcPts val="600"/>
              </a:spcBef>
              <a:spcAft>
                <a:spcPts val="0"/>
              </a:spcAft>
              <a:buClrTx/>
              <a:buSzPct val="70000"/>
              <a:buFont typeface="+mj-lt"/>
              <a:buAutoNum type="alphaLcPeriod"/>
            </a:pPr>
            <a:r>
              <a:rPr lang="en-US" altLang="en-US" sz="1400"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342900" indent="-342900" eaLnBrk="1" hangingPunct="1">
              <a:spcBef>
                <a:spcPts val="600"/>
              </a:spcBef>
              <a:spcAft>
                <a:spcPts val="0"/>
              </a:spcAft>
              <a:buClrTx/>
              <a:buFont typeface="+mj-lt"/>
              <a:buAutoNum type="arabicPeriod"/>
            </a:pPr>
            <a:r>
              <a:rPr lang="en-US" sz="1600" dirty="0" smtClean="0"/>
              <a:t>Rushing and/or distraction are also leading causes of slip, trip, and fall events.</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p>
          <a:p>
            <a:pPr marL="342900" indent="-342900">
              <a:spcBef>
                <a:spcPts val="600"/>
              </a:spcBef>
              <a:spcAft>
                <a:spcPts val="0"/>
              </a:spcAft>
              <a:buFont typeface="+mj-lt"/>
              <a:buAutoNum type="arabicPeriod"/>
            </a:pPr>
            <a:r>
              <a:rPr lang="en-US" sz="1600" dirty="0" smtClean="0"/>
              <a:t>Maintaining three-points of contact means:  </a:t>
            </a:r>
            <a:endParaRPr lang="en-US" sz="1600" dirty="0"/>
          </a:p>
          <a:p>
            <a:pPr lvl="1" eaLnBrk="1" hangingPunct="1">
              <a:spcBef>
                <a:spcPts val="600"/>
              </a:spcBef>
              <a:spcAft>
                <a:spcPts val="0"/>
              </a:spcAft>
              <a:buClrTx/>
              <a:buSzPct val="70000"/>
              <a:buFont typeface="+mj-lt"/>
              <a:buAutoNum type="alphaLcPeriod"/>
            </a:pPr>
            <a:r>
              <a:rPr lang="en-US" altLang="en-US" sz="1400" dirty="0" smtClean="0"/>
              <a:t>   Text at least 3 of the contacts on your cellphone before performing any task</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Hold-on to every object with a minimum of 3 fingers</a:t>
            </a:r>
          </a:p>
          <a:p>
            <a:pPr lvl="1" eaLnBrk="1" hangingPunct="1">
              <a:spcBef>
                <a:spcPts val="600"/>
              </a:spcBef>
              <a:spcAft>
                <a:spcPts val="0"/>
              </a:spcAft>
              <a:buClrTx/>
              <a:buSzPct val="70000"/>
              <a:buFont typeface="+mj-lt"/>
              <a:buAutoNum type="alphaLcPeriod"/>
            </a:pPr>
            <a:r>
              <a:rPr lang="en-US" altLang="en-US" sz="1400" dirty="0"/>
              <a:t> </a:t>
            </a:r>
            <a:r>
              <a:rPr lang="en-US" altLang="en-US" sz="1400" dirty="0" smtClean="0"/>
              <a:t>  2 hands and 1 foot or 2 feet and 1 hand in contact when entering/exiting a vehicle</a:t>
            </a:r>
          </a:p>
        </p:txBody>
      </p:sp>
      <p:sp>
        <p:nvSpPr>
          <p:cNvPr id="4" name="Rounded Rectangle 3"/>
          <p:cNvSpPr/>
          <p:nvPr/>
        </p:nvSpPr>
        <p:spPr bwMode="auto">
          <a:xfrm>
            <a:off x="979729" y="22098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1014986" y="31242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1015555" y="40386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1016942" y="5486400"/>
            <a:ext cx="6907858"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963119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
                                            <p:txEl>
                                              <p:pRg st="12" end="12"/>
                                            </p:txEl>
                                          </p:spTgt>
                                        </p:tgtEl>
                                        <p:attrNameLst>
                                          <p:attrName>style.visibility</p:attrName>
                                        </p:attrNameLst>
                                      </p:cBhvr>
                                      <p:to>
                                        <p:strVal val="visible"/>
                                      </p:to>
                                    </p:set>
                                    <p:animEffect transition="in" filter="fade">
                                      <p:cBhvr>
                                        <p:cTn id="82" dur="500"/>
                                        <p:tgtEl>
                                          <p:spTgt spid="2">
                                            <p:txEl>
                                              <p:pRg st="12" end="1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r>
              <a:rPr lang="en-US" altLang="en-US" smtClean="0"/>
              <a:t>Review</a:t>
            </a:r>
          </a:p>
        </p:txBody>
      </p:sp>
      <p:sp>
        <p:nvSpPr>
          <p:cNvPr id="4" name="Slide Number Placeholder 3"/>
          <p:cNvSpPr>
            <a:spLocks noGrp="1"/>
          </p:cNvSpPr>
          <p:nvPr>
            <p:ph type="sldNum" sz="quarter" idx="12"/>
          </p:nvPr>
        </p:nvSpPr>
        <p:spPr>
          <a:xfrm>
            <a:off x="6858000" y="6391275"/>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a:spcBef>
                <a:spcPct val="20000"/>
              </a:spcBef>
              <a:buClr>
                <a:schemeClr val="accent1"/>
              </a:buClr>
              <a:buSzPct val="150000"/>
              <a:buChar char="•"/>
              <a:defRPr sz="2600">
                <a:solidFill>
                  <a:schemeClr val="tx1"/>
                </a:solidFill>
                <a:latin typeface="Arial" charset="0"/>
              </a:defRPr>
            </a:lvl2pPr>
            <a:lvl3pPr marL="1143000" indent="-228600">
              <a:spcBef>
                <a:spcPct val="20000"/>
              </a:spcBef>
              <a:buClr>
                <a:schemeClr val="tx1"/>
              </a:buClr>
              <a:buSzPct val="150000"/>
              <a:buChar char="•"/>
              <a:defRPr sz="2200">
                <a:solidFill>
                  <a:schemeClr val="tx1"/>
                </a:solidFill>
                <a:latin typeface="Arial" charset="0"/>
              </a:defRPr>
            </a:lvl3pPr>
            <a:lvl4pPr marL="1600200" indent="-228600">
              <a:spcBef>
                <a:spcPct val="20000"/>
              </a:spcBef>
              <a:buClr>
                <a:schemeClr val="tx2"/>
              </a:buClr>
              <a:buSzPct val="150000"/>
              <a:buChar char="•"/>
              <a:defRPr sz="2000">
                <a:solidFill>
                  <a:schemeClr val="tx1"/>
                </a:solidFill>
                <a:latin typeface="Arial" charset="0"/>
              </a:defRPr>
            </a:lvl4pPr>
            <a:lvl5pPr marL="2057400" indent="-228600">
              <a:spcBef>
                <a:spcPct val="20000"/>
              </a:spcBef>
              <a:buClr>
                <a:schemeClr val="folHlink"/>
              </a:buClr>
              <a:buSzPct val="150000"/>
              <a:buChar char="•"/>
              <a:defRPr sz="2000">
                <a:solidFill>
                  <a:schemeClr val="tx1"/>
                </a:solidFill>
                <a:latin typeface="Arial" charset="0"/>
              </a:defRPr>
            </a:lvl5pPr>
            <a:lvl6pPr marL="2514600" indent="-228600" fontAlgn="base">
              <a:spcBef>
                <a:spcPct val="20000"/>
              </a:spcBef>
              <a:spcAft>
                <a:spcPct val="0"/>
              </a:spcAft>
              <a:buClr>
                <a:schemeClr val="folHlink"/>
              </a:buClr>
              <a:buSzPct val="150000"/>
              <a:buChar char="•"/>
              <a:defRPr sz="2000">
                <a:solidFill>
                  <a:schemeClr val="tx1"/>
                </a:solidFill>
                <a:latin typeface="Arial" charset="0"/>
              </a:defRPr>
            </a:lvl6pPr>
            <a:lvl7pPr marL="2971800" indent="-228600" fontAlgn="base">
              <a:spcBef>
                <a:spcPct val="20000"/>
              </a:spcBef>
              <a:spcAft>
                <a:spcPct val="0"/>
              </a:spcAft>
              <a:buClr>
                <a:schemeClr val="folHlink"/>
              </a:buClr>
              <a:buSzPct val="150000"/>
              <a:buChar char="•"/>
              <a:defRPr sz="2000">
                <a:solidFill>
                  <a:schemeClr val="tx1"/>
                </a:solidFill>
                <a:latin typeface="Arial" charset="0"/>
              </a:defRPr>
            </a:lvl7pPr>
            <a:lvl8pPr marL="3429000" indent="-228600" fontAlgn="base">
              <a:spcBef>
                <a:spcPct val="20000"/>
              </a:spcBef>
              <a:spcAft>
                <a:spcPct val="0"/>
              </a:spcAft>
              <a:buClr>
                <a:schemeClr val="folHlink"/>
              </a:buClr>
              <a:buSzPct val="150000"/>
              <a:buChar char="•"/>
              <a:defRPr sz="2000">
                <a:solidFill>
                  <a:schemeClr val="tx1"/>
                </a:solidFill>
                <a:latin typeface="Arial" charset="0"/>
              </a:defRPr>
            </a:lvl8pPr>
            <a:lvl9pPr marL="3886200" indent="-228600" fontAlgn="base">
              <a:spcBef>
                <a:spcPct val="20000"/>
              </a:spcBef>
              <a:spcAft>
                <a:spcPct val="0"/>
              </a:spcAft>
              <a:buClr>
                <a:schemeClr val="folHlink"/>
              </a:buClr>
              <a:buSzPct val="150000"/>
              <a:buChar char="•"/>
              <a:defRPr sz="2000">
                <a:solidFill>
                  <a:schemeClr val="tx1"/>
                </a:solidFill>
                <a:latin typeface="Arial" charset="0"/>
              </a:defRPr>
            </a:lvl9pPr>
          </a:lstStyle>
          <a:p>
            <a:pPr>
              <a:spcBef>
                <a:spcPct val="0"/>
              </a:spcBef>
              <a:buClrTx/>
              <a:buSzTx/>
              <a:buFontTx/>
              <a:buNone/>
              <a:defRPr/>
            </a:pPr>
            <a:r>
              <a:rPr lang="en-US" altLang="en-US" sz="1400" dirty="0" smtClean="0"/>
              <a:t>3-14</a:t>
            </a:r>
          </a:p>
        </p:txBody>
      </p:sp>
      <p:sp>
        <p:nvSpPr>
          <p:cNvPr id="2" name="Rectangle 1"/>
          <p:cNvSpPr/>
          <p:nvPr/>
        </p:nvSpPr>
        <p:spPr bwMode="auto">
          <a:xfrm>
            <a:off x="609600" y="1143000"/>
            <a:ext cx="79248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052" name="Picture 4"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781050"/>
            <a:ext cx="7391400" cy="5086351"/>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6" descr="Image result for Thank Y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225677"/>
            <a:ext cx="7905750" cy="46417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E55B2C-F726-4FD0-8471-62BBE9FE0BB2}"/>
              </a:ext>
            </a:extLst>
          </p:cNvPr>
          <p:cNvSpPr>
            <a:spLocks noGrp="1"/>
          </p:cNvSpPr>
          <p:nvPr>
            <p:ph type="title"/>
          </p:nvPr>
        </p:nvSpPr>
        <p:spPr/>
        <p:txBody>
          <a:bodyPr/>
          <a:lstStyle/>
          <a:p>
            <a:r>
              <a:rPr lang="en-US" sz="2800" dirty="0"/>
              <a:t>Introduction</a:t>
            </a:r>
          </a:p>
        </p:txBody>
      </p:sp>
      <p:sp>
        <p:nvSpPr>
          <p:cNvPr id="4" name="Slide Number Placeholder 3">
            <a:extLst>
              <a:ext uri="{FF2B5EF4-FFF2-40B4-BE49-F238E27FC236}">
                <a16:creationId xmlns="" xmlns:a16="http://schemas.microsoft.com/office/drawing/2014/main" id="{0880C664-B954-4A94-8631-3DECCD53E374}"/>
              </a:ext>
            </a:extLst>
          </p:cNvPr>
          <p:cNvSpPr>
            <a:spLocks noGrp="1"/>
          </p:cNvSpPr>
          <p:nvPr>
            <p:ph type="sldNum" sz="quarter" idx="12"/>
          </p:nvPr>
        </p:nvSpPr>
        <p:spPr/>
        <p:txBody>
          <a:bodyPr/>
          <a:lstStyle/>
          <a:p>
            <a:pPr>
              <a:defRPr/>
            </a:pPr>
            <a:fld id="{083B02C4-578E-4A57-9B99-0EE79F1D5CBA}" type="slidenum">
              <a:rPr lang="en-US" smtClean="0"/>
              <a:pPr>
                <a:defRPr/>
              </a:pPr>
              <a:t>4</a:t>
            </a:fld>
            <a:endParaRPr lang="en-US" dirty="0"/>
          </a:p>
        </p:txBody>
      </p:sp>
      <p:pic>
        <p:nvPicPr>
          <p:cNvPr id="2050" name="Picture 2" descr="Image result for slips, trips, f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677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05639"/>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2800" dirty="0" smtClean="0"/>
              <a:t>Partnership Facts</a:t>
            </a:r>
            <a:endParaRPr lang="en-US" altLang="en-US" sz="2800"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t>1-</a:t>
            </a:r>
            <a:fld id="{0CA5D683-8EBE-4F61-9687-C2A23DF2D610}" type="slidenum">
              <a:rPr lang="en-US" altLang="en-US" sz="1200" smtClean="0"/>
              <a:pPr eaLnBrk="1" hangingPunct="1">
                <a:spcBef>
                  <a:spcPct val="0"/>
                </a:spcBef>
                <a:buClrTx/>
                <a:buSzTx/>
                <a:buFontTx/>
                <a:buNone/>
                <a:defRPr/>
              </a:pPr>
              <a:t>5</a:t>
            </a:fld>
            <a:endParaRPr lang="en-US" altLang="en-US" sz="1200" dirty="0"/>
          </a:p>
        </p:txBody>
      </p:sp>
      <p:sp>
        <p:nvSpPr>
          <p:cNvPr id="10" name="Content Placeholder 9">
            <a:extLst>
              <a:ext uri="{FF2B5EF4-FFF2-40B4-BE49-F238E27FC236}">
                <a16:creationId xmlns="" xmlns:a16="http://schemas.microsoft.com/office/drawing/2014/main" id="{CBA68659-1BCA-45E1-911A-DD221A23BB72}"/>
              </a:ext>
            </a:extLst>
          </p:cNvPr>
          <p:cNvSpPr>
            <a:spLocks noGrp="1"/>
          </p:cNvSpPr>
          <p:nvPr>
            <p:ph idx="1"/>
          </p:nvPr>
        </p:nvSpPr>
        <p:spPr>
          <a:xfrm>
            <a:off x="609600" y="1905000"/>
            <a:ext cx="4343400" cy="4343400"/>
          </a:xfrm>
        </p:spPr>
        <p:txBody>
          <a:bodyPr/>
          <a:lstStyle/>
          <a:p>
            <a:pPr marL="0" indent="0">
              <a:buNone/>
            </a:pPr>
            <a:r>
              <a:rPr lang="en-US" sz="2400" dirty="0" smtClean="0"/>
              <a:t>Falls are our fourth </a:t>
            </a:r>
            <a:r>
              <a:rPr lang="en-US" sz="2400" dirty="0"/>
              <a:t>leading cause </a:t>
            </a:r>
            <a:r>
              <a:rPr lang="en-US" sz="2400" dirty="0" smtClean="0"/>
              <a:t>of OSHA </a:t>
            </a:r>
            <a:r>
              <a:rPr lang="en-US" sz="2400" dirty="0"/>
              <a:t>R</a:t>
            </a:r>
            <a:r>
              <a:rPr lang="en-US" sz="2400" dirty="0" smtClean="0"/>
              <a:t>ecordable injuries  </a:t>
            </a:r>
            <a:endParaRPr lang="en-US" sz="2400" dirty="0"/>
          </a:p>
          <a:p>
            <a:pPr marL="0" indent="0">
              <a:buNone/>
            </a:pPr>
            <a:r>
              <a:rPr lang="en-US" sz="2400" dirty="0" smtClean="0"/>
              <a:t>81 </a:t>
            </a:r>
            <a:r>
              <a:rPr lang="en-US" sz="2400" dirty="0"/>
              <a:t>of </a:t>
            </a:r>
            <a:r>
              <a:rPr lang="en-US" sz="2400" dirty="0" smtClean="0"/>
              <a:t>644 reported in 2017</a:t>
            </a:r>
            <a:endParaRPr lang="en-US" sz="2400" dirty="0"/>
          </a:p>
          <a:p>
            <a:pPr>
              <a:spcBef>
                <a:spcPts val="1200"/>
              </a:spcBef>
              <a:buClr>
                <a:srgbClr val="002060"/>
              </a:buClr>
              <a:buFont typeface="Wingdings" panose="05000000000000000000" pitchFamily="2" charset="2"/>
              <a:buChar char="ü"/>
            </a:pPr>
            <a:r>
              <a:rPr lang="en-US" sz="2400" dirty="0" smtClean="0"/>
              <a:t>2017 (13%)</a:t>
            </a:r>
          </a:p>
          <a:p>
            <a:pPr>
              <a:spcBef>
                <a:spcPts val="1200"/>
              </a:spcBef>
              <a:buClr>
                <a:srgbClr val="002060"/>
              </a:buClr>
              <a:buFont typeface="Wingdings" panose="05000000000000000000" pitchFamily="2" charset="2"/>
              <a:buChar char="ü"/>
            </a:pPr>
            <a:r>
              <a:rPr lang="en-US" sz="2400" dirty="0" smtClean="0"/>
              <a:t>2016 </a:t>
            </a:r>
            <a:r>
              <a:rPr lang="en-US" sz="2400" dirty="0"/>
              <a:t>(14%) </a:t>
            </a:r>
          </a:p>
          <a:p>
            <a:pPr>
              <a:spcBef>
                <a:spcPts val="1200"/>
              </a:spcBef>
              <a:buClr>
                <a:srgbClr val="002060"/>
              </a:buClr>
              <a:buFont typeface="Wingdings" panose="05000000000000000000" pitchFamily="2" charset="2"/>
              <a:buChar char="ü"/>
            </a:pPr>
            <a:r>
              <a:rPr lang="en-US" sz="2400" dirty="0"/>
              <a:t>2015 (14%)</a:t>
            </a:r>
          </a:p>
          <a:p>
            <a:pPr>
              <a:spcBef>
                <a:spcPts val="1200"/>
              </a:spcBef>
              <a:buClr>
                <a:srgbClr val="002060"/>
              </a:buClr>
              <a:buFont typeface="Wingdings" panose="05000000000000000000" pitchFamily="2" charset="2"/>
              <a:buChar char="ü"/>
            </a:pPr>
            <a:r>
              <a:rPr lang="en-US" sz="2400" dirty="0"/>
              <a:t>2014 (15%)</a:t>
            </a:r>
          </a:p>
          <a:p>
            <a:pPr>
              <a:spcBef>
                <a:spcPts val="1200"/>
              </a:spcBef>
              <a:buClr>
                <a:srgbClr val="002060"/>
              </a:buClr>
              <a:buFont typeface="Wingdings" panose="05000000000000000000" pitchFamily="2" charset="2"/>
              <a:buChar char="ü"/>
            </a:pPr>
            <a:r>
              <a:rPr lang="en-US" sz="2400" dirty="0"/>
              <a:t>2013 (15%)</a:t>
            </a:r>
          </a:p>
        </p:txBody>
      </p:sp>
      <p:pic>
        <p:nvPicPr>
          <p:cNvPr id="3074" name="Picture 2" descr="Image result for OSHA Partne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09800"/>
            <a:ext cx="3048000" cy="323021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667000" y="3657600"/>
            <a:ext cx="2213758" cy="2438400"/>
            <a:chOff x="2667000" y="3657600"/>
            <a:chExt cx="2213758" cy="2438400"/>
          </a:xfrm>
        </p:grpSpPr>
        <p:sp>
          <p:nvSpPr>
            <p:cNvPr id="3" name="Right Brace 2"/>
            <p:cNvSpPr/>
            <p:nvPr/>
          </p:nvSpPr>
          <p:spPr bwMode="auto">
            <a:xfrm>
              <a:off x="2667000" y="3657600"/>
              <a:ext cx="762000" cy="2438400"/>
            </a:xfrm>
            <a:prstGeom prst="rightBrace">
              <a:avLst>
                <a:gd name="adj1" fmla="val 8333"/>
                <a:gd name="adj2" fmla="val 49026"/>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Box 3"/>
            <p:cNvSpPr txBox="1"/>
            <p:nvPr/>
          </p:nvSpPr>
          <p:spPr>
            <a:xfrm>
              <a:off x="3432958" y="4461301"/>
              <a:ext cx="1447800" cy="830997"/>
            </a:xfrm>
            <a:prstGeom prst="rect">
              <a:avLst/>
            </a:prstGeom>
            <a:noFill/>
          </p:spPr>
          <p:txBody>
            <a:bodyPr wrap="square" rtlCol="0">
              <a:spAutoFit/>
            </a:bodyPr>
            <a:lstStyle/>
            <a:p>
              <a:pPr algn="ctr"/>
              <a:r>
                <a:rPr lang="en-US" sz="2400" dirty="0" smtClean="0">
                  <a:latin typeface="Arial Rounded MT Bold" panose="020F0704030504030204" pitchFamily="34" charset="0"/>
                </a:rPr>
                <a:t>Ongoing Issue</a:t>
              </a:r>
              <a:endParaRPr lang="en-US" sz="2400" dirty="0">
                <a:latin typeface="Arial Rounded MT Bold" panose="020F0704030504030204" pitchFamily="34"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par>
                          <p:cTn id="33" fill="hold">
                            <p:stCondLst>
                              <p:cond delay="500"/>
                            </p:stCondLst>
                            <p:childTnLst>
                              <p:par>
                                <p:cTn id="34" presetID="10" presetClass="entr" presetSubtype="0" fill="hold" nodeType="afterEffect">
                                  <p:stCondLst>
                                    <p:cond delay="25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5608B3-2F59-4056-BD08-F2DBFB545A0E}"/>
              </a:ext>
            </a:extLst>
          </p:cNvPr>
          <p:cNvSpPr>
            <a:spLocks noGrp="1"/>
          </p:cNvSpPr>
          <p:nvPr>
            <p:ph type="title"/>
          </p:nvPr>
        </p:nvSpPr>
        <p:spPr/>
        <p:txBody>
          <a:bodyPr/>
          <a:lstStyle/>
          <a:p>
            <a:r>
              <a:rPr lang="en-US" altLang="en-US" sz="2800" dirty="0"/>
              <a:t>Industry Facts</a:t>
            </a:r>
            <a:endParaRPr lang="en-US" sz="2800" dirty="0"/>
          </a:p>
        </p:txBody>
      </p:sp>
      <p:sp>
        <p:nvSpPr>
          <p:cNvPr id="4" name="Slide Number Placeholder 3">
            <a:extLst>
              <a:ext uri="{FF2B5EF4-FFF2-40B4-BE49-F238E27FC236}">
                <a16:creationId xmlns="" xmlns:a16="http://schemas.microsoft.com/office/drawing/2014/main" id="{CED6501E-AEA6-457C-93F9-8A022BDB5901}"/>
              </a:ext>
            </a:extLst>
          </p:cNvPr>
          <p:cNvSpPr>
            <a:spLocks noGrp="1"/>
          </p:cNvSpPr>
          <p:nvPr>
            <p:ph type="sldNum" sz="quarter" idx="12"/>
          </p:nvPr>
        </p:nvSpPr>
        <p:spPr/>
        <p:txBody>
          <a:bodyPr/>
          <a:lstStyle/>
          <a:p>
            <a:pPr>
              <a:defRPr/>
            </a:pPr>
            <a:r>
              <a:rPr lang="en-US" dirty="0" smtClean="0"/>
              <a:t>1-</a:t>
            </a:r>
            <a:fld id="{083B02C4-578E-4A57-9B99-0EE79F1D5CBA}" type="slidenum">
              <a:rPr lang="en-US" smtClean="0"/>
              <a:pPr>
                <a:defRPr/>
              </a:pPr>
              <a:t>6</a:t>
            </a:fld>
            <a:endParaRPr lang="en-US" dirty="0"/>
          </a:p>
        </p:txBody>
      </p:sp>
      <p:graphicFrame>
        <p:nvGraphicFramePr>
          <p:cNvPr id="5" name="Content Placeholder 4">
            <a:extLst>
              <a:ext uri="{FF2B5EF4-FFF2-40B4-BE49-F238E27FC236}">
                <a16:creationId xmlns="" xmlns:a16="http://schemas.microsoft.com/office/drawing/2014/main" id="{43D54B53-0D00-4458-B8DD-0E32F121048D}"/>
              </a:ext>
            </a:extLst>
          </p:cNvPr>
          <p:cNvGraphicFramePr>
            <a:graphicFrameLocks noGrp="1"/>
          </p:cNvGraphicFramePr>
          <p:nvPr>
            <p:ph idx="1"/>
            <p:extLst>
              <p:ext uri="{D42A27DB-BD31-4B8C-83A1-F6EECF244321}">
                <p14:modId xmlns:p14="http://schemas.microsoft.com/office/powerpoint/2010/main" val="24291698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txBox="1">
            <a:spLocks/>
          </p:cNvSpPr>
          <p:nvPr/>
        </p:nvSpPr>
        <p:spPr bwMode="auto">
          <a:xfrm>
            <a:off x="7010400" y="6553200"/>
            <a:ext cx="16002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lr>
                <a:schemeClr val="bg2"/>
              </a:buClr>
              <a:buSzPct val="70000"/>
              <a:buFont typeface="Wingdings" pitchFamily="2" charset="2"/>
              <a:buChar char="l"/>
              <a:defRPr sz="3100" kern="1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accent1"/>
              </a:buClr>
              <a:buSzPct val="150000"/>
              <a:buChar char="•"/>
              <a:defRPr sz="2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chemeClr val="tx1"/>
              </a:buClr>
              <a:buSzPct val="150000"/>
              <a:buChar char="•"/>
              <a:defRPr sz="22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chemeClr val="tx2"/>
              </a:buClr>
              <a:buSzPct val="150000"/>
              <a:buChar char="•"/>
              <a:defRPr sz="20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9pPr>
          </a:lstStyle>
          <a:p>
            <a:pPr eaLnBrk="1" hangingPunct="1">
              <a:spcBef>
                <a:spcPct val="0"/>
              </a:spcBef>
              <a:buClrTx/>
              <a:buSzTx/>
              <a:buFontTx/>
              <a:buNone/>
              <a:defRPr/>
            </a:pPr>
            <a:r>
              <a:rPr lang="en-US" altLang="en-US" sz="1200" dirty="0" smtClean="0">
                <a:solidFill>
                  <a:srgbClr val="000000"/>
                </a:solidFill>
              </a:rPr>
              <a:t>1-6</a:t>
            </a:r>
            <a:endParaRPr lang="en-US" altLang="en-US" sz="1200" dirty="0">
              <a:solidFill>
                <a:srgbClr val="000000"/>
              </a:solidFill>
            </a:endParaRPr>
          </a:p>
        </p:txBody>
      </p:sp>
    </p:spTree>
    <p:extLst>
      <p:ext uri="{BB962C8B-B14F-4D97-AF65-F5344CB8AC3E}">
        <p14:creationId xmlns:p14="http://schemas.microsoft.com/office/powerpoint/2010/main" val="2402696407"/>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5608B3-2F59-4056-BD08-F2DBFB545A0E}"/>
              </a:ext>
            </a:extLst>
          </p:cNvPr>
          <p:cNvSpPr>
            <a:spLocks noGrp="1"/>
          </p:cNvSpPr>
          <p:nvPr>
            <p:ph type="title"/>
          </p:nvPr>
        </p:nvSpPr>
        <p:spPr/>
        <p:txBody>
          <a:bodyPr/>
          <a:lstStyle/>
          <a:p>
            <a:r>
              <a:rPr lang="en-US" altLang="en-US" sz="2800" dirty="0"/>
              <a:t>Industry Facts</a:t>
            </a:r>
            <a:endParaRPr lang="en-US" sz="2800" dirty="0"/>
          </a:p>
        </p:txBody>
      </p:sp>
      <p:sp>
        <p:nvSpPr>
          <p:cNvPr id="4" name="Slide Number Placeholder 3">
            <a:extLst>
              <a:ext uri="{FF2B5EF4-FFF2-40B4-BE49-F238E27FC236}">
                <a16:creationId xmlns="" xmlns:a16="http://schemas.microsoft.com/office/drawing/2014/main" id="{CED6501E-AEA6-457C-93F9-8A022BDB5901}"/>
              </a:ext>
            </a:extLst>
          </p:cNvPr>
          <p:cNvSpPr>
            <a:spLocks noGrp="1"/>
          </p:cNvSpPr>
          <p:nvPr>
            <p:ph type="sldNum" sz="quarter" idx="12"/>
          </p:nvPr>
        </p:nvSpPr>
        <p:spPr/>
        <p:txBody>
          <a:bodyPr/>
          <a:lstStyle/>
          <a:p>
            <a:pPr>
              <a:defRPr/>
            </a:pPr>
            <a:r>
              <a:rPr lang="en-US" dirty="0" smtClean="0"/>
              <a:t>1-</a:t>
            </a:r>
            <a:fld id="{083B02C4-578E-4A57-9B99-0EE79F1D5CBA}" type="slidenum">
              <a:rPr lang="en-US" smtClean="0"/>
              <a:pPr>
                <a:defRPr/>
              </a:pPr>
              <a:t>7</a:t>
            </a:fld>
            <a:endParaRPr lang="en-US" dirty="0"/>
          </a:p>
        </p:txBody>
      </p:sp>
      <p:graphicFrame>
        <p:nvGraphicFramePr>
          <p:cNvPr id="6" name="Table 5">
            <a:extLst>
              <a:ext uri="{FF2B5EF4-FFF2-40B4-BE49-F238E27FC236}">
                <a16:creationId xmlns="" xmlns:a16="http://schemas.microsoft.com/office/drawing/2014/main" id="{1EAA7E56-189F-44C0-88F0-391637043D5F}"/>
              </a:ext>
            </a:extLst>
          </p:cNvPr>
          <p:cNvGraphicFramePr>
            <a:graphicFrameLocks noGrp="1"/>
          </p:cNvGraphicFramePr>
          <p:nvPr>
            <p:extLst>
              <p:ext uri="{D42A27DB-BD31-4B8C-83A1-F6EECF244321}">
                <p14:modId xmlns:p14="http://schemas.microsoft.com/office/powerpoint/2010/main" val="4150092440"/>
              </p:ext>
            </p:extLst>
          </p:nvPr>
        </p:nvGraphicFramePr>
        <p:xfrm>
          <a:off x="762000" y="1676398"/>
          <a:ext cx="7696200" cy="4606090"/>
        </p:xfrm>
        <a:graphic>
          <a:graphicData uri="http://schemas.openxmlformats.org/drawingml/2006/table">
            <a:tbl>
              <a:tblPr firstRow="1" firstCol="1" bandRow="1">
                <a:tableStyleId>{5C22544A-7EE6-4342-B048-85BDC9FD1C3A}</a:tableStyleId>
              </a:tblPr>
              <a:tblGrid>
                <a:gridCol w="2438400">
                  <a:extLst>
                    <a:ext uri="{9D8B030D-6E8A-4147-A177-3AD203B41FA5}">
                      <a16:colId xmlns="" xmlns:a16="http://schemas.microsoft.com/office/drawing/2014/main" val="2898704104"/>
                    </a:ext>
                  </a:extLst>
                </a:gridCol>
                <a:gridCol w="3691189">
                  <a:extLst>
                    <a:ext uri="{9D8B030D-6E8A-4147-A177-3AD203B41FA5}">
                      <a16:colId xmlns="" xmlns:a16="http://schemas.microsoft.com/office/drawing/2014/main" val="2556842115"/>
                    </a:ext>
                  </a:extLst>
                </a:gridCol>
                <a:gridCol w="1566611">
                  <a:extLst>
                    <a:ext uri="{9D8B030D-6E8A-4147-A177-3AD203B41FA5}">
                      <a16:colId xmlns="" xmlns:a16="http://schemas.microsoft.com/office/drawing/2014/main" val="1883122542"/>
                    </a:ext>
                  </a:extLst>
                </a:gridCol>
              </a:tblGrid>
              <a:tr h="504368">
                <a:tc>
                  <a:txBody>
                    <a:bodyPr/>
                    <a:lstStyle/>
                    <a:p>
                      <a:pPr marL="0" marR="0" indent="-228600" algn="ctr">
                        <a:spcBef>
                          <a:spcPts val="0"/>
                        </a:spcBef>
                        <a:spcAft>
                          <a:spcPts val="0"/>
                        </a:spcAft>
                      </a:pPr>
                      <a:r>
                        <a:rPr lang="en-US" sz="1600" dirty="0" smtClean="0">
                          <a:solidFill>
                            <a:schemeClr val="tx1"/>
                          </a:solidFill>
                          <a:effectLst/>
                          <a:latin typeface="+mn-lt"/>
                        </a:rPr>
                        <a:t>Injury</a:t>
                      </a:r>
                      <a:r>
                        <a:rPr lang="en-US" sz="1600" baseline="0" dirty="0" smtClean="0">
                          <a:solidFill>
                            <a:schemeClr val="tx1"/>
                          </a:solidFill>
                          <a:effectLst/>
                          <a:latin typeface="+mn-lt"/>
                        </a:rPr>
                        <a:t> </a:t>
                      </a:r>
                      <a:r>
                        <a:rPr lang="en-US" sz="1600" dirty="0" smtClean="0">
                          <a:solidFill>
                            <a:schemeClr val="tx1"/>
                          </a:solidFill>
                          <a:effectLst/>
                          <a:latin typeface="+mn-lt"/>
                        </a:rPr>
                        <a:t>Classification</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Worker Location</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Total</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394430238"/>
                  </a:ext>
                </a:extLst>
              </a:tr>
              <a:tr h="453166">
                <a:tc rowSpan="8">
                  <a:txBody>
                    <a:bodyPr/>
                    <a:lstStyle/>
                    <a:p>
                      <a:pPr marL="0" marR="0" indent="-228600" algn="ctr">
                        <a:spcBef>
                          <a:spcPts val="0"/>
                        </a:spcBef>
                        <a:spcAft>
                          <a:spcPts val="0"/>
                        </a:spcAft>
                      </a:pPr>
                      <a:endParaRPr lang="en-US" sz="1600" dirty="0" smtClean="0">
                        <a:solidFill>
                          <a:schemeClr val="tx1"/>
                        </a:solidFill>
                        <a:effectLst/>
                        <a:latin typeface="+mn-lt"/>
                      </a:endParaRPr>
                    </a:p>
                    <a:p>
                      <a:pPr marL="0" marR="0" indent="-228600" algn="ctr">
                        <a:spcBef>
                          <a:spcPts val="0"/>
                        </a:spcBef>
                        <a:spcAft>
                          <a:spcPts val="0"/>
                        </a:spcAft>
                      </a:pPr>
                      <a:endParaRPr lang="en-US" sz="1600" dirty="0" smtClean="0">
                        <a:solidFill>
                          <a:schemeClr val="tx1"/>
                        </a:solidFill>
                        <a:effectLst/>
                        <a:latin typeface="+mn-lt"/>
                      </a:endParaRPr>
                    </a:p>
                    <a:p>
                      <a:pPr marL="0" marR="0" indent="-228600" algn="ctr">
                        <a:spcBef>
                          <a:spcPts val="0"/>
                        </a:spcBef>
                        <a:spcAft>
                          <a:spcPts val="0"/>
                        </a:spcAft>
                      </a:pPr>
                      <a:endParaRPr lang="en-US" sz="1600" dirty="0" smtClean="0">
                        <a:solidFill>
                          <a:schemeClr val="tx1"/>
                        </a:solidFill>
                        <a:effectLst/>
                        <a:latin typeface="+mn-lt"/>
                      </a:endParaRPr>
                    </a:p>
                    <a:p>
                      <a:pPr marL="0" marR="0" indent="-228600" algn="ctr">
                        <a:spcBef>
                          <a:spcPts val="0"/>
                        </a:spcBef>
                        <a:spcAft>
                          <a:spcPts val="0"/>
                        </a:spcAft>
                      </a:pPr>
                      <a:endParaRPr lang="en-US" sz="1600" dirty="0" smtClean="0">
                        <a:solidFill>
                          <a:schemeClr val="tx1"/>
                        </a:solidFill>
                        <a:effectLst/>
                        <a:latin typeface="+mn-lt"/>
                      </a:endParaRPr>
                    </a:p>
                    <a:p>
                      <a:pPr marL="0" marR="0" indent="-228600" algn="ctr">
                        <a:spcBef>
                          <a:spcPts val="0"/>
                        </a:spcBef>
                        <a:spcAft>
                          <a:spcPts val="0"/>
                        </a:spcAft>
                      </a:pPr>
                      <a:endParaRPr lang="en-US" sz="1600" dirty="0" smtClean="0">
                        <a:solidFill>
                          <a:schemeClr val="tx1"/>
                        </a:solidFill>
                        <a:effectLst/>
                        <a:latin typeface="+mn-lt"/>
                      </a:endParaRPr>
                    </a:p>
                    <a:p>
                      <a:pPr marL="0" marR="0" indent="-228600" algn="ctr">
                        <a:spcBef>
                          <a:spcPts val="0"/>
                        </a:spcBef>
                        <a:spcAft>
                          <a:spcPts val="0"/>
                        </a:spcAft>
                      </a:pPr>
                      <a:endParaRPr lang="en-US" sz="1600" dirty="0" smtClean="0">
                        <a:solidFill>
                          <a:schemeClr val="tx1"/>
                        </a:solidFill>
                        <a:effectLst/>
                        <a:latin typeface="+mn-lt"/>
                      </a:endParaRPr>
                    </a:p>
                    <a:p>
                      <a:pPr marL="0" marR="0" indent="-228600" algn="ctr">
                        <a:spcBef>
                          <a:spcPts val="0"/>
                        </a:spcBef>
                        <a:spcAft>
                          <a:spcPts val="0"/>
                        </a:spcAft>
                      </a:pPr>
                      <a:r>
                        <a:rPr lang="en-US" sz="2800" dirty="0" smtClean="0">
                          <a:solidFill>
                            <a:schemeClr val="tx1"/>
                          </a:solidFill>
                          <a:effectLst/>
                          <a:latin typeface="+mn-lt"/>
                        </a:rPr>
                        <a:t>Fall</a:t>
                      </a:r>
                      <a:endParaRPr lang="en-US" sz="2800" dirty="0">
                        <a:solidFill>
                          <a:schemeClr val="tx1"/>
                        </a:solidFill>
                        <a:effectLst/>
                        <a:latin typeface="+mn-lt"/>
                        <a:ea typeface="Calibri" panose="020F0502020204030204" pitchFamily="34" charset="0"/>
                        <a:cs typeface="Times New Roman" panose="02020603050405020304" pitchFamily="18" charset="0"/>
                      </a:endParaRPr>
                    </a:p>
                    <a:p>
                      <a:pPr marL="0" marR="0" indent="-228600" algn="ctr">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Calibri" panose="020F0502020204030204" pitchFamily="34" charset="0"/>
                        <a:cs typeface="Times New Roman" panose="02020603050405020304" pitchFamily="18" charset="0"/>
                      </a:endParaRPr>
                    </a:p>
                    <a:p>
                      <a:pPr marL="0" marR="0" indent="-228600" algn="ctr">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Calibri" panose="020F0502020204030204" pitchFamily="34" charset="0"/>
                        <a:cs typeface="Times New Roman" panose="02020603050405020304" pitchFamily="18" charset="0"/>
                      </a:endParaRPr>
                    </a:p>
                    <a:p>
                      <a:pPr marL="0" marR="0" indent="-228600" algn="ctr">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Calibri" panose="020F0502020204030204" pitchFamily="34" charset="0"/>
                        <a:cs typeface="Times New Roman" panose="02020603050405020304" pitchFamily="18" charset="0"/>
                      </a:endParaRPr>
                    </a:p>
                    <a:p>
                      <a:pPr marL="0" marR="0" indent="-228600" algn="ctr">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Calibri" panose="020F0502020204030204" pitchFamily="34" charset="0"/>
                        <a:cs typeface="Times New Roman" panose="02020603050405020304" pitchFamily="18" charset="0"/>
                      </a:endParaRPr>
                    </a:p>
                    <a:p>
                      <a:pPr marL="0" marR="0" indent="-228600" algn="ctr">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Calibri" panose="020F0502020204030204" pitchFamily="34" charset="0"/>
                        <a:cs typeface="Times New Roman" panose="02020603050405020304" pitchFamily="18" charset="0"/>
                      </a:endParaRPr>
                    </a:p>
                    <a:p>
                      <a:pPr marL="0" marR="0" indent="-228600" algn="ctr">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Calibri" panose="020F0502020204030204" pitchFamily="34" charset="0"/>
                        <a:cs typeface="Times New Roman" panose="02020603050405020304" pitchFamily="18" charset="0"/>
                      </a:endParaRPr>
                    </a:p>
                    <a:p>
                      <a:pPr marL="0" marR="0" indent="-228600" algn="ctr">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a:solidFill>
                            <a:schemeClr val="tx1"/>
                          </a:solidFill>
                          <a:effectLst/>
                          <a:latin typeface="+mn-lt"/>
                        </a:rPr>
                        <a:t>On Ground Level</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32</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758467432"/>
                  </a:ext>
                </a:extLst>
              </a:tr>
              <a:tr h="453166">
                <a:tc vMerge="1">
                  <a:txBody>
                    <a:bodyPr/>
                    <a:lstStyle/>
                    <a:p>
                      <a:pPr marL="0" marR="0" indent="-228600" algn="ctr">
                        <a:spcBef>
                          <a:spcPts val="0"/>
                        </a:spcBef>
                        <a:spcAft>
                          <a:spcPts val="0"/>
                        </a:spcAft>
                      </a:pPr>
                      <a:endParaRPr lang="en-US" sz="120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smtClean="0">
                          <a:solidFill>
                            <a:schemeClr val="tx1"/>
                          </a:solidFill>
                          <a:effectLst/>
                          <a:latin typeface="+mn-lt"/>
                        </a:rPr>
                        <a:t>From Vehicle</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31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85380717"/>
                  </a:ext>
                </a:extLst>
              </a:tr>
              <a:tr h="453166">
                <a:tc vMerge="1">
                  <a:txBody>
                    <a:bodyPr/>
                    <a:lstStyle/>
                    <a:p>
                      <a:pPr marL="0" marR="0" indent="-228600" algn="ctr">
                        <a:spcBef>
                          <a:spcPts val="0"/>
                        </a:spcBef>
                        <a:spcAft>
                          <a:spcPts val="0"/>
                        </a:spcAft>
                      </a:pPr>
                      <a:endParaRPr lang="en-US" sz="120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a:solidFill>
                            <a:schemeClr val="tx1"/>
                          </a:solidFill>
                          <a:effectLst/>
                          <a:latin typeface="+mn-lt"/>
                        </a:rPr>
                        <a:t>On Pole</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998633994"/>
                  </a:ext>
                </a:extLst>
              </a:tr>
              <a:tr h="514158">
                <a:tc vMerge="1">
                  <a:txBody>
                    <a:bodyPr/>
                    <a:lstStyle/>
                    <a:p>
                      <a:pPr marL="0" marR="0" indent="-228600" algn="ctr">
                        <a:spcBef>
                          <a:spcPts val="0"/>
                        </a:spcBef>
                        <a:spcAft>
                          <a:spcPts val="0"/>
                        </a:spcAft>
                      </a:pPr>
                      <a:endParaRPr lang="en-US" sz="120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a:solidFill>
                            <a:schemeClr val="tx1"/>
                          </a:solidFill>
                          <a:effectLst/>
                          <a:latin typeface="+mn-lt"/>
                        </a:rPr>
                        <a:t>On Other Surface</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3</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922543158"/>
                  </a:ext>
                </a:extLst>
              </a:tr>
              <a:tr h="453166">
                <a:tc vMerge="1">
                  <a:txBody>
                    <a:bodyPr/>
                    <a:lstStyle/>
                    <a:p>
                      <a:pPr marL="0" marR="0" indent="-228600" algn="ctr">
                        <a:spcBef>
                          <a:spcPts val="0"/>
                        </a:spcBef>
                        <a:spcAft>
                          <a:spcPts val="0"/>
                        </a:spcAft>
                      </a:pPr>
                      <a:endParaRPr lang="en-US" sz="120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a:solidFill>
                            <a:schemeClr val="tx1"/>
                          </a:solidFill>
                          <a:effectLst/>
                          <a:latin typeface="+mn-lt"/>
                        </a:rPr>
                        <a:t>On a Ladder</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5</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151872944"/>
                  </a:ext>
                </a:extLst>
              </a:tr>
              <a:tr h="453166">
                <a:tc vMerge="1">
                  <a:txBody>
                    <a:bodyPr/>
                    <a:lstStyle/>
                    <a:p>
                      <a:pPr marL="0" marR="0" indent="-228600" algn="ctr">
                        <a:spcBef>
                          <a:spcPts val="0"/>
                        </a:spcBef>
                        <a:spcAft>
                          <a:spcPts val="0"/>
                        </a:spcAft>
                      </a:pPr>
                      <a:endParaRPr lang="en-US" sz="120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a:solidFill>
                            <a:schemeClr val="tx1"/>
                          </a:solidFill>
                          <a:effectLst/>
                          <a:latin typeface="+mn-lt"/>
                        </a:rPr>
                        <a:t>In Manhole/Vault</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86480832"/>
                  </a:ext>
                </a:extLst>
              </a:tr>
              <a:tr h="453166">
                <a:tc vMerge="1">
                  <a:txBody>
                    <a:bodyPr/>
                    <a:lstStyle/>
                    <a:p>
                      <a:pPr marL="0" marR="0" indent="-228600" algn="ctr">
                        <a:spcBef>
                          <a:spcPts val="0"/>
                        </a:spcBef>
                        <a:spcAft>
                          <a:spcPts val="0"/>
                        </a:spcAft>
                      </a:pPr>
                      <a:endParaRPr lang="en-US" sz="120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a:solidFill>
                            <a:schemeClr val="tx1"/>
                          </a:solidFill>
                          <a:effectLst/>
                          <a:latin typeface="+mn-lt"/>
                        </a:rPr>
                        <a:t>On Structure</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52903960"/>
                  </a:ext>
                </a:extLst>
              </a:tr>
              <a:tr h="453166">
                <a:tc vMerge="1">
                  <a:txBody>
                    <a:bodyPr/>
                    <a:lstStyle/>
                    <a:p>
                      <a:pPr marL="0" marR="0" indent="-228600" algn="ctr">
                        <a:spcBef>
                          <a:spcPts val="0"/>
                        </a:spcBef>
                        <a:spcAft>
                          <a:spcPts val="0"/>
                        </a:spcAft>
                      </a:pPr>
                      <a:endParaRPr lang="en-US" sz="120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2000" dirty="0">
                          <a:solidFill>
                            <a:schemeClr val="tx1"/>
                          </a:solidFill>
                          <a:effectLst/>
                          <a:latin typeface="+mn-lt"/>
                        </a:rPr>
                        <a:t>Excavation</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228600" algn="ctr">
                        <a:spcBef>
                          <a:spcPts val="0"/>
                        </a:spcBef>
                        <a:spcAft>
                          <a:spcPts val="0"/>
                        </a:spcAft>
                      </a:pPr>
                      <a:r>
                        <a:rPr lang="en-US" sz="1600" dirty="0">
                          <a:solidFill>
                            <a:schemeClr val="tx1"/>
                          </a:solidFill>
                          <a:effectLst/>
                          <a:latin typeface="+mn-lt"/>
                        </a:rPr>
                        <a:t>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439758749"/>
                  </a:ext>
                </a:extLst>
              </a:tr>
              <a:tr h="415402">
                <a:tc gridSpan="2">
                  <a:txBody>
                    <a:bodyPr/>
                    <a:lstStyle/>
                    <a:p>
                      <a:pPr marL="0" marR="0" indent="-228600" algn="ctr">
                        <a:spcBef>
                          <a:spcPts val="0"/>
                        </a:spcBef>
                        <a:spcAft>
                          <a:spcPts val="0"/>
                        </a:spcAft>
                      </a:pPr>
                      <a:r>
                        <a:rPr lang="en-US" sz="2000" dirty="0">
                          <a:solidFill>
                            <a:schemeClr val="tx1"/>
                          </a:solidFill>
                          <a:effectLst/>
                          <a:latin typeface="+mn-lt"/>
                        </a:rPr>
                        <a:t>Fall Total </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indent="-228600" algn="ctr">
                        <a:spcBef>
                          <a:spcPts val="0"/>
                        </a:spcBef>
                        <a:spcAft>
                          <a:spcPts val="0"/>
                        </a:spcAft>
                      </a:pPr>
                      <a:r>
                        <a:rPr lang="en-US" sz="1600" b="1" dirty="0">
                          <a:solidFill>
                            <a:schemeClr val="tx1"/>
                          </a:solidFill>
                          <a:effectLst/>
                          <a:latin typeface="+mn-lt"/>
                        </a:rPr>
                        <a:t>81</a:t>
                      </a: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536097147"/>
                  </a:ext>
                </a:extLst>
              </a:tr>
            </a:tbl>
          </a:graphicData>
        </a:graphic>
      </p:graphicFrame>
      <p:sp>
        <p:nvSpPr>
          <p:cNvPr id="8" name="Rounded Rectangle 7"/>
          <p:cNvSpPr/>
          <p:nvPr/>
        </p:nvSpPr>
        <p:spPr bwMode="auto">
          <a:xfrm>
            <a:off x="3200400" y="2209800"/>
            <a:ext cx="5257800" cy="9144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Rounded Rectangle 2"/>
          <p:cNvSpPr/>
          <p:nvPr/>
        </p:nvSpPr>
        <p:spPr bwMode="auto">
          <a:xfrm>
            <a:off x="3352800" y="2324100"/>
            <a:ext cx="4953000" cy="685800"/>
          </a:xfrm>
          <a:prstGeom prst="roundRect">
            <a:avLst>
              <a:gd name="adj" fmla="val 37447"/>
            </a:avLst>
          </a:prstGeom>
          <a:solidFill>
            <a:srgbClr val="E6FC1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Rounded MT Bold" panose="020F0704030504030204" pitchFamily="34" charset="0"/>
              </a:rPr>
              <a:t>More than 77% (63 of 81 events)</a:t>
            </a:r>
          </a:p>
        </p:txBody>
      </p:sp>
    </p:spTree>
    <p:extLst>
      <p:ext uri="{BB962C8B-B14F-4D97-AF65-F5344CB8AC3E}">
        <p14:creationId xmlns:p14="http://schemas.microsoft.com/office/powerpoint/2010/main" val="29371476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057BEB-F4BC-4078-83DB-DA859CFDB2FA}"/>
              </a:ext>
            </a:extLst>
          </p:cNvPr>
          <p:cNvSpPr>
            <a:spLocks noGrp="1"/>
          </p:cNvSpPr>
          <p:nvPr>
            <p:ph type="title"/>
          </p:nvPr>
        </p:nvSpPr>
        <p:spPr/>
        <p:txBody>
          <a:bodyPr/>
          <a:lstStyle/>
          <a:p>
            <a:r>
              <a:rPr lang="en-US" sz="2800" dirty="0"/>
              <a:t>Industry Facts</a:t>
            </a:r>
          </a:p>
        </p:txBody>
      </p:sp>
      <p:sp>
        <p:nvSpPr>
          <p:cNvPr id="4" name="Slide Number Placeholder 3">
            <a:extLst>
              <a:ext uri="{FF2B5EF4-FFF2-40B4-BE49-F238E27FC236}">
                <a16:creationId xmlns="" xmlns:a16="http://schemas.microsoft.com/office/drawing/2014/main" id="{BC8525B2-50BF-4587-AF8E-EBCF9811D2AC}"/>
              </a:ext>
            </a:extLst>
          </p:cNvPr>
          <p:cNvSpPr>
            <a:spLocks noGrp="1"/>
          </p:cNvSpPr>
          <p:nvPr>
            <p:ph type="sldNum" sz="quarter" idx="12"/>
          </p:nvPr>
        </p:nvSpPr>
        <p:spPr/>
        <p:txBody>
          <a:bodyPr/>
          <a:lstStyle/>
          <a:p>
            <a:pPr>
              <a:defRPr/>
            </a:pPr>
            <a:fld id="{083B02C4-578E-4A57-9B99-0EE79F1D5CBA}" type="slidenum">
              <a:rPr lang="en-US" smtClean="0"/>
              <a:pPr>
                <a:defRPr/>
              </a:pPr>
              <a:t>8</a:t>
            </a:fld>
            <a:endParaRPr lang="en-US" dirty="0"/>
          </a:p>
        </p:txBody>
      </p:sp>
      <p:graphicFrame>
        <p:nvGraphicFramePr>
          <p:cNvPr id="5" name="Content Placeholder 4">
            <a:extLst>
              <a:ext uri="{FF2B5EF4-FFF2-40B4-BE49-F238E27FC236}">
                <a16:creationId xmlns="" xmlns:a16="http://schemas.microsoft.com/office/drawing/2014/main" id="{C517C405-C918-477D-A3E8-3AA21AE16736}"/>
              </a:ext>
            </a:extLst>
          </p:cNvPr>
          <p:cNvGraphicFramePr>
            <a:graphicFrameLocks noGrp="1"/>
          </p:cNvGraphicFramePr>
          <p:nvPr>
            <p:ph idx="1"/>
            <p:extLst>
              <p:ext uri="{D42A27DB-BD31-4B8C-83A1-F6EECF244321}">
                <p14:modId xmlns:p14="http://schemas.microsoft.com/office/powerpoint/2010/main" val="1177518595"/>
              </p:ext>
            </p:extLst>
          </p:nvPr>
        </p:nvGraphicFramePr>
        <p:xfrm>
          <a:off x="152400" y="0"/>
          <a:ext cx="89154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txBox="1">
            <a:spLocks/>
          </p:cNvSpPr>
          <p:nvPr/>
        </p:nvSpPr>
        <p:spPr bwMode="auto">
          <a:xfrm>
            <a:off x="7010400" y="6553200"/>
            <a:ext cx="16002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lr>
                <a:schemeClr val="bg2"/>
              </a:buClr>
              <a:buSzPct val="70000"/>
              <a:buFont typeface="Wingdings" pitchFamily="2" charset="2"/>
              <a:buChar char="l"/>
              <a:defRPr sz="3100" kern="1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accent1"/>
              </a:buClr>
              <a:buSzPct val="150000"/>
              <a:buChar char="•"/>
              <a:defRPr sz="2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chemeClr val="tx1"/>
              </a:buClr>
              <a:buSzPct val="150000"/>
              <a:buChar char="•"/>
              <a:defRPr sz="22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chemeClr val="tx2"/>
              </a:buClr>
              <a:buSzPct val="150000"/>
              <a:buChar char="•"/>
              <a:defRPr sz="20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lr>
                <a:schemeClr val="folHlink"/>
              </a:buClr>
              <a:buSzPct val="150000"/>
              <a:buChar char="•"/>
              <a:defRPr sz="2000" kern="1200">
                <a:solidFill>
                  <a:schemeClr val="tx1"/>
                </a:solidFill>
                <a:latin typeface="Arial" charset="0"/>
                <a:ea typeface="+mn-ea"/>
                <a:cs typeface="Arial" charset="0"/>
              </a:defRPr>
            </a:lvl9pPr>
          </a:lstStyle>
          <a:p>
            <a:pPr eaLnBrk="1" hangingPunct="1">
              <a:spcBef>
                <a:spcPct val="0"/>
              </a:spcBef>
              <a:buClrTx/>
              <a:buSzTx/>
              <a:buFontTx/>
              <a:buNone/>
              <a:defRPr/>
            </a:pPr>
            <a:r>
              <a:rPr lang="en-US" altLang="en-US" sz="1200" dirty="0" smtClean="0">
                <a:solidFill>
                  <a:srgbClr val="000000"/>
                </a:solidFill>
              </a:rPr>
              <a:t>1-8</a:t>
            </a:r>
            <a:endParaRPr lang="en-US" altLang="en-US" sz="1200" dirty="0">
              <a:solidFill>
                <a:srgbClr val="000000"/>
              </a:solidFill>
            </a:endParaRPr>
          </a:p>
        </p:txBody>
      </p:sp>
      <p:pic>
        <p:nvPicPr>
          <p:cNvPr id="7" name="Picture 2" descr="Image result for slips, trips, f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04800"/>
            <a:ext cx="2096280" cy="247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643711"/>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88160069-8815-413F-80D1-2497E6DF8D8F}"/>
              </a:ext>
            </a:extLst>
          </p:cNvPr>
          <p:cNvSpPr>
            <a:spLocks noGrp="1" noChangeArrowheads="1"/>
          </p:cNvSpPr>
          <p:nvPr>
            <p:ph type="body" idx="1"/>
          </p:nvPr>
        </p:nvSpPr>
        <p:spPr>
          <a:xfrm>
            <a:off x="457200" y="1905000"/>
            <a:ext cx="8001000" cy="4038600"/>
          </a:xfrm>
        </p:spPr>
        <p:txBody>
          <a:bodyPr/>
          <a:lstStyle/>
          <a:p>
            <a:pPr marL="0" indent="0" eaLnBrk="1" hangingPunct="1">
              <a:buNone/>
            </a:pPr>
            <a:r>
              <a:rPr lang="en-US" altLang="en-US" sz="2800" dirty="0"/>
              <a:t>To the worker:</a:t>
            </a:r>
          </a:p>
          <a:p>
            <a:pPr eaLnBrk="1" hangingPunct="1">
              <a:spcBef>
                <a:spcPts val="1200"/>
              </a:spcBef>
              <a:buClr>
                <a:srgbClr val="002060"/>
              </a:buClr>
              <a:buFont typeface="Wingdings" panose="05000000000000000000" pitchFamily="2" charset="2"/>
              <a:buChar char="ü"/>
            </a:pPr>
            <a:r>
              <a:rPr lang="en-US" altLang="en-US" sz="2400" dirty="0"/>
              <a:t>Lost wages &amp; out-of-pocket expenses</a:t>
            </a:r>
          </a:p>
          <a:p>
            <a:pPr eaLnBrk="1" hangingPunct="1">
              <a:spcBef>
                <a:spcPts val="1200"/>
              </a:spcBef>
              <a:buClr>
                <a:srgbClr val="002060"/>
              </a:buClr>
              <a:buFont typeface="Wingdings" panose="05000000000000000000" pitchFamily="2" charset="2"/>
              <a:buChar char="ü"/>
            </a:pPr>
            <a:r>
              <a:rPr lang="en-US" altLang="en-US" sz="2400" dirty="0"/>
              <a:t>Pain</a:t>
            </a:r>
          </a:p>
          <a:p>
            <a:pPr eaLnBrk="1" hangingPunct="1">
              <a:spcBef>
                <a:spcPts val="1200"/>
              </a:spcBef>
              <a:buClr>
                <a:srgbClr val="002060"/>
              </a:buClr>
              <a:buFont typeface="Wingdings" panose="05000000000000000000" pitchFamily="2" charset="2"/>
              <a:buChar char="ü"/>
            </a:pPr>
            <a:r>
              <a:rPr lang="en-US" altLang="en-US" sz="2400" dirty="0"/>
              <a:t>Temporary or permanent disability</a:t>
            </a:r>
          </a:p>
          <a:p>
            <a:pPr eaLnBrk="1" hangingPunct="1">
              <a:spcBef>
                <a:spcPts val="1200"/>
              </a:spcBef>
              <a:buClr>
                <a:srgbClr val="002060"/>
              </a:buClr>
              <a:buFont typeface="Wingdings" panose="05000000000000000000" pitchFamily="2" charset="2"/>
              <a:buChar char="ü"/>
            </a:pPr>
            <a:r>
              <a:rPr lang="en-US" altLang="en-US" sz="2400" dirty="0"/>
              <a:t>Reduced quality of life</a:t>
            </a:r>
          </a:p>
          <a:p>
            <a:pPr eaLnBrk="1" hangingPunct="1">
              <a:spcBef>
                <a:spcPts val="1200"/>
              </a:spcBef>
              <a:buClr>
                <a:srgbClr val="002060"/>
              </a:buClr>
              <a:buFont typeface="Wingdings" panose="05000000000000000000" pitchFamily="2" charset="2"/>
              <a:buChar char="ü"/>
            </a:pPr>
            <a:r>
              <a:rPr lang="en-US" altLang="en-US" sz="2400" dirty="0" smtClean="0"/>
              <a:t>Depression</a:t>
            </a:r>
          </a:p>
          <a:p>
            <a:pPr eaLnBrk="1" hangingPunct="1">
              <a:spcBef>
                <a:spcPts val="1200"/>
              </a:spcBef>
              <a:buClr>
                <a:srgbClr val="002060"/>
              </a:buClr>
              <a:buFont typeface="Wingdings" panose="05000000000000000000" pitchFamily="2" charset="2"/>
              <a:buChar char="ü"/>
            </a:pPr>
            <a:r>
              <a:rPr lang="en-US" altLang="en-US" sz="2400" dirty="0" smtClean="0"/>
              <a:t>Loss of livelihood</a:t>
            </a:r>
            <a:endParaRPr lang="en-US" altLang="en-US" sz="2400" dirty="0"/>
          </a:p>
          <a:p>
            <a:pPr eaLnBrk="1" hangingPunct="1">
              <a:spcBef>
                <a:spcPts val="1200"/>
              </a:spcBef>
              <a:buClr>
                <a:srgbClr val="002060"/>
              </a:buClr>
              <a:buFont typeface="Wingdings" panose="05000000000000000000" pitchFamily="2" charset="2"/>
              <a:buChar char="ü"/>
            </a:pPr>
            <a:r>
              <a:rPr lang="en-US" altLang="en-US" sz="2400" dirty="0" smtClean="0"/>
              <a:t>Possible loss of life</a:t>
            </a:r>
            <a:endParaRPr lang="en-US" altLang="en-US" sz="2400" dirty="0"/>
          </a:p>
        </p:txBody>
      </p:sp>
      <p:sp>
        <p:nvSpPr>
          <p:cNvPr id="7" name="Title 1">
            <a:extLst>
              <a:ext uri="{FF2B5EF4-FFF2-40B4-BE49-F238E27FC236}">
                <a16:creationId xmlns="" xmlns:a16="http://schemas.microsoft.com/office/drawing/2014/main" id="{D82823C5-4BCD-4E45-81BF-788E9F9512F1}"/>
              </a:ext>
            </a:extLst>
          </p:cNvPr>
          <p:cNvSpPr>
            <a:spLocks noGrp="1"/>
          </p:cNvSpPr>
          <p:nvPr>
            <p:ph type="title"/>
          </p:nvPr>
        </p:nvSpPr>
        <p:spPr>
          <a:xfrm>
            <a:off x="762000" y="533400"/>
            <a:ext cx="7696200" cy="1143000"/>
          </a:xfrm>
        </p:spPr>
        <p:txBody>
          <a:bodyPr/>
          <a:lstStyle/>
          <a:p>
            <a:r>
              <a:rPr lang="en-US" sz="2800" dirty="0" smtClean="0"/>
              <a:t>Consequences</a:t>
            </a:r>
            <a:endParaRPr lang="en-US" sz="2800" dirty="0"/>
          </a:p>
        </p:txBody>
      </p:sp>
      <p:sp>
        <p:nvSpPr>
          <p:cNvPr id="8" name="Slide Number Placeholder 5"/>
          <p:cNvSpPr>
            <a:spLocks noGrp="1"/>
          </p:cNvSpPr>
          <p:nvPr>
            <p:ph type="sldNum" sz="quarter" idx="12"/>
          </p:nvPr>
        </p:nvSpPr>
        <p:spPr>
          <a:xfrm>
            <a:off x="6858000" y="6400800"/>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1-9</a:t>
            </a:r>
            <a:endParaRPr lang="en-US" altLang="en-US" sz="1200" dirty="0">
              <a:solidFill>
                <a:srgbClr val="000000"/>
              </a:solidFill>
            </a:endParaRPr>
          </a:p>
        </p:txBody>
      </p:sp>
      <p:pic>
        <p:nvPicPr>
          <p:cNvPr id="1026" name="Picture 2" descr="Image result for Stress construction wor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899" y="1981200"/>
            <a:ext cx="2695575" cy="40386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8600" y="304800"/>
            <a:ext cx="8763000" cy="5827813"/>
            <a:chOff x="228600" y="381000"/>
            <a:chExt cx="8763000" cy="5827813"/>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27214"/>
              <a:ext cx="87630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bwMode="auto">
            <a:xfrm>
              <a:off x="4343400" y="381000"/>
              <a:ext cx="3428999" cy="2057400"/>
            </a:xfrm>
            <a:prstGeom prst="cloudCallout">
              <a:avLst>
                <a:gd name="adj1" fmla="val -76023"/>
                <a:gd name="adj2" fmla="val 8252"/>
              </a:avLst>
            </a:prstGeom>
            <a:solidFill>
              <a:srgbClr val="E6FC18"/>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02060"/>
                  </a:solidFill>
                  <a:effectLst/>
                  <a:latin typeface="Arial Rounded MT Bold" panose="020F0704030504030204" pitchFamily="34" charset="0"/>
                </a:rPr>
                <a:t>This stinks!</a:t>
              </a:r>
            </a:p>
          </p:txBody>
        </p:sp>
      </p:grpSp>
    </p:spTree>
    <p:extLst>
      <p:ext uri="{BB962C8B-B14F-4D97-AF65-F5344CB8AC3E}">
        <p14:creationId xmlns:p14="http://schemas.microsoft.com/office/powerpoint/2010/main" val="31924092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animEffect transition="in" filter="fade">
                                      <p:cBhvr>
                                        <p:cTn id="7" dur="500"/>
                                        <p:tgtEl>
                                          <p:spTgt spid="61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xEl>
                                              <p:pRg st="2" end="2"/>
                                            </p:txEl>
                                          </p:spTgt>
                                        </p:tgtEl>
                                        <p:attrNameLst>
                                          <p:attrName>style.visibility</p:attrName>
                                        </p:attrNameLst>
                                      </p:cBhvr>
                                      <p:to>
                                        <p:strVal val="visible"/>
                                      </p:to>
                                    </p:set>
                                    <p:animEffect transition="in" filter="fade">
                                      <p:cBhvr>
                                        <p:cTn id="12" dur="500"/>
                                        <p:tgtEl>
                                          <p:spTgt spid="61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xEl>
                                              <p:pRg st="3" end="3"/>
                                            </p:txEl>
                                          </p:spTgt>
                                        </p:tgtEl>
                                        <p:attrNameLst>
                                          <p:attrName>style.visibility</p:attrName>
                                        </p:attrNameLst>
                                      </p:cBhvr>
                                      <p:to>
                                        <p:strVal val="visible"/>
                                      </p:to>
                                    </p:set>
                                    <p:animEffect transition="in" filter="fade">
                                      <p:cBhvr>
                                        <p:cTn id="17" dur="500"/>
                                        <p:tgtEl>
                                          <p:spTgt spid="614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xEl>
                                              <p:pRg st="4" end="4"/>
                                            </p:txEl>
                                          </p:spTgt>
                                        </p:tgtEl>
                                        <p:attrNameLst>
                                          <p:attrName>style.visibility</p:attrName>
                                        </p:attrNameLst>
                                      </p:cBhvr>
                                      <p:to>
                                        <p:strVal val="visible"/>
                                      </p:to>
                                    </p:set>
                                    <p:animEffect transition="in" filter="fade">
                                      <p:cBhvr>
                                        <p:cTn id="22" dur="500"/>
                                        <p:tgtEl>
                                          <p:spTgt spid="614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6">
                                            <p:txEl>
                                              <p:pRg st="5" end="5"/>
                                            </p:txEl>
                                          </p:spTgt>
                                        </p:tgtEl>
                                        <p:attrNameLst>
                                          <p:attrName>style.visibility</p:attrName>
                                        </p:attrNameLst>
                                      </p:cBhvr>
                                      <p:to>
                                        <p:strVal val="visible"/>
                                      </p:to>
                                    </p:set>
                                    <p:animEffect transition="in" filter="fade">
                                      <p:cBhvr>
                                        <p:cTn id="27" dur="500"/>
                                        <p:tgtEl>
                                          <p:spTgt spid="614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6">
                                            <p:txEl>
                                              <p:pRg st="6" end="6"/>
                                            </p:txEl>
                                          </p:spTgt>
                                        </p:tgtEl>
                                        <p:attrNameLst>
                                          <p:attrName>style.visibility</p:attrName>
                                        </p:attrNameLst>
                                      </p:cBhvr>
                                      <p:to>
                                        <p:strVal val="visible"/>
                                      </p:to>
                                    </p:set>
                                    <p:animEffect transition="in" filter="fade">
                                      <p:cBhvr>
                                        <p:cTn id="32" dur="500"/>
                                        <p:tgtEl>
                                          <p:spTgt spid="614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46">
                                            <p:txEl>
                                              <p:pRg st="7" end="7"/>
                                            </p:txEl>
                                          </p:spTgt>
                                        </p:tgtEl>
                                        <p:attrNameLst>
                                          <p:attrName>style.visibility</p:attrName>
                                        </p:attrNameLst>
                                      </p:cBhvr>
                                      <p:to>
                                        <p:strVal val="visible"/>
                                      </p:to>
                                    </p:set>
                                    <p:animEffect transition="in" filter="fade">
                                      <p:cBhvr>
                                        <p:cTn id="37" dur="500"/>
                                        <p:tgtEl>
                                          <p:spTgt spid="614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4"/>
  <p:tag name="TPOS" val="2"/>
</p:tagLst>
</file>

<file path=ppt/theme/theme1.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513E8F33C0D347977E2039FEDACF07" ma:contentTypeVersion="0" ma:contentTypeDescription="Create a new document." ma:contentTypeScope="" ma:versionID="6923f2610445009421940a204ca8ad6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EF3664-67F6-4AB2-8E53-732C666A3698}">
  <ds:schemaRefs>
    <ds:schemaRef ds:uri="http://purl.org/dc/dcmitype/"/>
    <ds:schemaRef ds:uri="http://purl.org/dc/terms/"/>
    <ds:schemaRef ds:uri="http://schemas.openxmlformats.org/package/2006/metadata/core-propertie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s>
</ds:datastoreItem>
</file>

<file path=customXml/itemProps2.xml><?xml version="1.0" encoding="utf-8"?>
<ds:datastoreItem xmlns:ds="http://schemas.openxmlformats.org/officeDocument/2006/customXml" ds:itemID="{33438E15-E688-44EE-BF34-29F2BD866F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59D3723-36D0-4D82-8947-7135983150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10151</TotalTime>
  <Words>3795</Words>
  <Application>Microsoft Office PowerPoint</Application>
  <PresentationFormat>On-screen Show (4:3)</PresentationFormat>
  <Paragraphs>460</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Studio</vt:lpstr>
      <vt:lpstr>Slips, Trips, and Falls  </vt:lpstr>
      <vt:lpstr>Desired Outcomes  </vt:lpstr>
      <vt:lpstr>Slips, Trips, Falls</vt:lpstr>
      <vt:lpstr>Introduction</vt:lpstr>
      <vt:lpstr>Partnership Facts</vt:lpstr>
      <vt:lpstr>Industry Facts</vt:lpstr>
      <vt:lpstr>Industry Facts</vt:lpstr>
      <vt:lpstr>Industry Facts</vt:lpstr>
      <vt:lpstr>Consequences</vt:lpstr>
      <vt:lpstr>Key Points-Session One </vt:lpstr>
      <vt:lpstr>Slips, Trips, and Falls  From Ground Level </vt:lpstr>
      <vt:lpstr>Common Causes </vt:lpstr>
      <vt:lpstr>Common Causes </vt:lpstr>
      <vt:lpstr>PowerPoint Presentation</vt:lpstr>
      <vt:lpstr>PowerPoint Presentation</vt:lpstr>
      <vt:lpstr>Common Causes </vt:lpstr>
      <vt:lpstr>PowerPoint Presentation</vt:lpstr>
      <vt:lpstr>Common Causes</vt:lpstr>
      <vt:lpstr>5-10-15 Method</vt:lpstr>
      <vt:lpstr>PowerPoint Presentation</vt:lpstr>
      <vt:lpstr>Key Points-Session Two </vt:lpstr>
      <vt:lpstr>Slips, Trips, and Falls  From Vehicles </vt:lpstr>
      <vt:lpstr>Equipment Related </vt:lpstr>
      <vt:lpstr>Common Causes </vt:lpstr>
      <vt:lpstr>Safe Practices</vt:lpstr>
      <vt:lpstr>Equipment</vt:lpstr>
      <vt:lpstr>Additional Controls</vt:lpstr>
      <vt:lpstr>Slips, Trips, and Falls  Behavior Risk Factors</vt:lpstr>
      <vt:lpstr>Behavior</vt:lpstr>
      <vt:lpstr>Risk Factors</vt:lpstr>
      <vt:lpstr>Eliminate the Hazard</vt:lpstr>
      <vt:lpstr>Control</vt:lpstr>
      <vt:lpstr>Key Points-Session Three </vt:lpstr>
      <vt:lpstr>Review</vt:lpstr>
    </vt:vector>
  </TitlesOfParts>
  <Company>OSP Task Team 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dc:title>
  <dc:subject>T&amp;D 10 Hour</dc:subject>
  <dc:creator>OSP Task Team 2</dc:creator>
  <dc:description>v2.03.06</dc:description>
  <cp:lastModifiedBy>McGowan, James</cp:lastModifiedBy>
  <cp:revision>529</cp:revision>
  <cp:lastPrinted>2015-01-26T19:39:04Z</cp:lastPrinted>
  <dcterms:created xsi:type="dcterms:W3CDTF">2005-10-26T17:28:23Z</dcterms:created>
  <dcterms:modified xsi:type="dcterms:W3CDTF">2019-01-02T14:07:40Z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0x01010094513E8F33C0D347977E2039FEDACF07</vt:lpwstr>
  </property>
</Properties>
</file>