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42"/>
  </p:notesMasterIdLst>
  <p:handoutMasterIdLst>
    <p:handoutMasterId r:id="rId43"/>
  </p:handoutMasterIdLst>
  <p:sldIdLst>
    <p:sldId id="256" r:id="rId5"/>
    <p:sldId id="364" r:id="rId6"/>
    <p:sldId id="405" r:id="rId7"/>
    <p:sldId id="369" r:id="rId8"/>
    <p:sldId id="401" r:id="rId9"/>
    <p:sldId id="368" r:id="rId10"/>
    <p:sldId id="371" r:id="rId11"/>
    <p:sldId id="365" r:id="rId12"/>
    <p:sldId id="370" r:id="rId13"/>
    <p:sldId id="386" r:id="rId14"/>
    <p:sldId id="402" r:id="rId15"/>
    <p:sldId id="372" r:id="rId16"/>
    <p:sldId id="373" r:id="rId17"/>
    <p:sldId id="403" r:id="rId18"/>
    <p:sldId id="375" r:id="rId19"/>
    <p:sldId id="377" r:id="rId20"/>
    <p:sldId id="378" r:id="rId21"/>
    <p:sldId id="380" r:id="rId22"/>
    <p:sldId id="381" r:id="rId23"/>
    <p:sldId id="382" r:id="rId24"/>
    <p:sldId id="383" r:id="rId25"/>
    <p:sldId id="384" r:id="rId26"/>
    <p:sldId id="404" r:id="rId27"/>
    <p:sldId id="385" r:id="rId28"/>
    <p:sldId id="387" r:id="rId29"/>
    <p:sldId id="412" r:id="rId30"/>
    <p:sldId id="388" r:id="rId31"/>
    <p:sldId id="389" r:id="rId32"/>
    <p:sldId id="390" r:id="rId33"/>
    <p:sldId id="391" r:id="rId34"/>
    <p:sldId id="408" r:id="rId35"/>
    <p:sldId id="409" r:id="rId36"/>
    <p:sldId id="407" r:id="rId37"/>
    <p:sldId id="410" r:id="rId38"/>
    <p:sldId id="411" r:id="rId39"/>
    <p:sldId id="406" r:id="rId40"/>
    <p:sldId id="413" r:id="rId41"/>
  </p:sldIdLst>
  <p:sldSz cx="9144000" cy="6858000" type="screen4x3"/>
  <p:notesSz cx="7010400" cy="92964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992201"/>
    <a:srgbClr val="009900"/>
    <a:srgbClr val="E6F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30" autoAdjust="0"/>
    <p:restoredTop sz="79396" autoAdjust="0"/>
  </p:normalViewPr>
  <p:slideViewPr>
    <p:cSldViewPr>
      <p:cViewPr>
        <p:scale>
          <a:sx n="60" d="100"/>
          <a:sy n="60" d="100"/>
        </p:scale>
        <p:origin x="-3246" y="-6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p:scale>
          <a:sx n="70" d="100"/>
          <a:sy n="70" d="100"/>
        </p:scale>
        <p:origin x="-2412"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8370" name="Rectangle 2"/>
          <p:cNvSpPr>
            <a:spLocks noGrp="1" noChangeArrowheads="1"/>
          </p:cNvSpPr>
          <p:nvPr>
            <p:ph type="hdr" sz="quarter"/>
          </p:nvPr>
        </p:nvSpPr>
        <p:spPr bwMode="auto">
          <a:xfrm>
            <a:off x="0"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defTabSz="927091">
              <a:defRPr sz="1200">
                <a:cs typeface="+mn-cs"/>
              </a:defRPr>
            </a:lvl1pPr>
          </a:lstStyle>
          <a:p>
            <a:pPr>
              <a:defRPr/>
            </a:pPr>
            <a:endParaRPr lang="en-US"/>
          </a:p>
        </p:txBody>
      </p:sp>
      <p:sp>
        <p:nvSpPr>
          <p:cNvPr id="698371" name="Rectangle 3"/>
          <p:cNvSpPr>
            <a:spLocks noGrp="1" noChangeArrowheads="1"/>
          </p:cNvSpPr>
          <p:nvPr>
            <p:ph type="dt" sz="quarter" idx="1"/>
          </p:nvPr>
        </p:nvSpPr>
        <p:spPr bwMode="auto">
          <a:xfrm>
            <a:off x="3970938"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algn="r" defTabSz="927091">
              <a:defRPr sz="1200">
                <a:cs typeface="+mn-cs"/>
              </a:defRPr>
            </a:lvl1pPr>
          </a:lstStyle>
          <a:p>
            <a:pPr>
              <a:defRPr/>
            </a:pPr>
            <a:endParaRPr lang="en-US"/>
          </a:p>
        </p:txBody>
      </p:sp>
      <p:sp>
        <p:nvSpPr>
          <p:cNvPr id="698372" name="Rectangle 4"/>
          <p:cNvSpPr>
            <a:spLocks noGrp="1" noChangeArrowheads="1"/>
          </p:cNvSpPr>
          <p:nvPr>
            <p:ph type="ftr" sz="quarter" idx="2"/>
          </p:nvPr>
        </p:nvSpPr>
        <p:spPr bwMode="auto">
          <a:xfrm>
            <a:off x="0"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defTabSz="927091">
              <a:defRPr sz="1200">
                <a:cs typeface="+mn-cs"/>
              </a:defRPr>
            </a:lvl1pPr>
          </a:lstStyle>
          <a:p>
            <a:pPr>
              <a:defRPr/>
            </a:pPr>
            <a:endParaRPr lang="en-US"/>
          </a:p>
        </p:txBody>
      </p:sp>
      <p:sp>
        <p:nvSpPr>
          <p:cNvPr id="698373" name="Rectangle 5"/>
          <p:cNvSpPr>
            <a:spLocks noGrp="1" noChangeArrowheads="1"/>
          </p:cNvSpPr>
          <p:nvPr>
            <p:ph type="sldNum" sz="quarter" idx="3"/>
          </p:nvPr>
        </p:nvSpPr>
        <p:spPr bwMode="auto">
          <a:xfrm>
            <a:off x="3970938"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algn="r" defTabSz="927091">
              <a:defRPr sz="1200">
                <a:cs typeface="+mn-cs"/>
              </a:defRPr>
            </a:lvl1pPr>
          </a:lstStyle>
          <a:p>
            <a:pPr>
              <a:defRPr/>
            </a:pPr>
            <a:fld id="{24E52DE0-5100-48D2-8C26-CD981A69F010}" type="slidenum">
              <a:rPr lang="en-US"/>
              <a:pPr>
                <a:defRPr/>
              </a:pPr>
              <a:t>‹#›</a:t>
            </a:fld>
            <a:endParaRPr lang="en-US"/>
          </a:p>
        </p:txBody>
      </p:sp>
    </p:spTree>
    <p:extLst>
      <p:ext uri="{BB962C8B-B14F-4D97-AF65-F5344CB8AC3E}">
        <p14:creationId xmlns:p14="http://schemas.microsoft.com/office/powerpoint/2010/main" val="1049871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defTabSz="927091">
              <a:defRPr sz="1200">
                <a:cs typeface="+mn-cs"/>
              </a:defRPr>
            </a:lvl1pPr>
          </a:lstStyle>
          <a:p>
            <a:pPr>
              <a:defRPr/>
            </a:pPr>
            <a:endParaRPr lang="en-US"/>
          </a:p>
        </p:txBody>
      </p:sp>
      <p:sp>
        <p:nvSpPr>
          <p:cNvPr id="4099" name="Rectangle 3"/>
          <p:cNvSpPr>
            <a:spLocks noGrp="1" noChangeArrowheads="1"/>
          </p:cNvSpPr>
          <p:nvPr>
            <p:ph type="dt" idx="1"/>
          </p:nvPr>
        </p:nvSpPr>
        <p:spPr bwMode="auto">
          <a:xfrm>
            <a:off x="3970938" y="1"/>
            <a:ext cx="3037840" cy="465929"/>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lvl1pPr algn="r" defTabSz="927091">
              <a:defRPr sz="12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040" y="4416821"/>
            <a:ext cx="5608320" cy="4182270"/>
          </a:xfrm>
          <a:prstGeom prst="rect">
            <a:avLst/>
          </a:prstGeom>
          <a:noFill/>
          <a:ln w="9525">
            <a:noFill/>
            <a:miter lim="800000"/>
            <a:headEnd/>
            <a:tailEnd/>
          </a:ln>
          <a:effectLst/>
        </p:spPr>
        <p:txBody>
          <a:bodyPr vert="horz" wrap="square" lIns="92774" tIns="46387" rIns="92774" bIns="463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defTabSz="927091">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938" y="8828887"/>
            <a:ext cx="3037840" cy="465929"/>
          </a:xfrm>
          <a:prstGeom prst="rect">
            <a:avLst/>
          </a:prstGeom>
          <a:noFill/>
          <a:ln w="9525">
            <a:noFill/>
            <a:miter lim="800000"/>
            <a:headEnd/>
            <a:tailEnd/>
          </a:ln>
          <a:effectLst/>
        </p:spPr>
        <p:txBody>
          <a:bodyPr vert="horz" wrap="square" lIns="92774" tIns="46387" rIns="92774" bIns="46387" numCol="1" anchor="b" anchorCtr="0" compatLnSpc="1">
            <a:prstTxWarp prst="textNoShape">
              <a:avLst/>
            </a:prstTxWarp>
          </a:bodyPr>
          <a:lstStyle>
            <a:lvl1pPr algn="r" defTabSz="927091">
              <a:defRPr sz="1200">
                <a:cs typeface="+mn-cs"/>
              </a:defRPr>
            </a:lvl1pPr>
          </a:lstStyle>
          <a:p>
            <a:pPr>
              <a:defRPr/>
            </a:pPr>
            <a:fld id="{FF0B8719-2130-4E92-A665-4AD06418780A}" type="slidenum">
              <a:rPr lang="en-US"/>
              <a:pPr>
                <a:defRPr/>
              </a:pPr>
              <a:t>‹#›</a:t>
            </a:fld>
            <a:endParaRPr lang="en-US"/>
          </a:p>
        </p:txBody>
      </p:sp>
    </p:spTree>
    <p:extLst>
      <p:ext uri="{BB962C8B-B14F-4D97-AF65-F5344CB8AC3E}">
        <p14:creationId xmlns:p14="http://schemas.microsoft.com/office/powerpoint/2010/main" val="1540290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60CDC8BF-9115-4202-A33E-3A36439CC267}" type="slidenum">
              <a:rPr lang="en-US" altLang="en-US" sz="1100" smtClean="0"/>
              <a:pPr eaLnBrk="1" hangingPunct="1">
                <a:spcBef>
                  <a:spcPct val="0"/>
                </a:spcBef>
                <a:defRPr/>
              </a:pPr>
              <a:t>1</a:t>
            </a:fld>
            <a:endParaRPr lang="en-US" altLang="en-US" sz="11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charset="0"/>
                <a:ea typeface="+mn-ea"/>
                <a:cs typeface="+mn-cs"/>
              </a:rPr>
              <a:t>Introduce the module. Explain that the intent of this presentation is as a continuing education training topic related to certain aspects from the ET&amp;D 10-Hour OSHA training class, the OSHA Partnership Best Practices, and/or incident trending analysis</a:t>
            </a:r>
            <a:endParaRPr lang="en-US" altLang="en-US" sz="1100" dirty="0"/>
          </a:p>
        </p:txBody>
      </p:sp>
    </p:spTree>
    <p:extLst>
      <p:ext uri="{BB962C8B-B14F-4D97-AF65-F5344CB8AC3E}">
        <p14:creationId xmlns:p14="http://schemas.microsoft.com/office/powerpoint/2010/main" val="387209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11</a:t>
            </a:fld>
            <a:endParaRPr lang="en-US" altLang="en-US" smtClean="0"/>
          </a:p>
        </p:txBody>
      </p:sp>
      <p:sp>
        <p:nvSpPr>
          <p:cNvPr id="23555" name="Rectangle 2"/>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6" name="Rectangle 3"/>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57" name="Rectangle 4"/>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8" name="Rectangle 5"/>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9" name="Rectangle 6"/>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0" name="Rectangle 7"/>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1" name="Rectangle 8"/>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2" name="Rectangle 9"/>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3" name="Rectangle 10"/>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4" name="Rectangle 11"/>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5" name="Rectangle 12"/>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6" name="Rectangle 13"/>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7" name="Rectangle 14"/>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8" name="Rectangle 15"/>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9" name="Rectangle 16"/>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0" name="Rectangle 17"/>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1" name="Rectangle 18"/>
          <p:cNvSpPr>
            <a:spLocks noChangeArrowheads="1"/>
          </p:cNvSpPr>
          <p:nvPr/>
        </p:nvSpPr>
        <p:spPr bwMode="auto">
          <a:xfrm>
            <a:off x="3970938" y="0"/>
            <a:ext cx="3039462"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2" name="Rectangle 19"/>
          <p:cNvSpPr>
            <a:spLocks noChangeArrowheads="1"/>
          </p:cNvSpPr>
          <p:nvPr/>
        </p:nvSpPr>
        <p:spPr bwMode="auto">
          <a:xfrm>
            <a:off x="3970938" y="8830471"/>
            <a:ext cx="3039462"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73" name="Rectangle 20"/>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4" name="Rectangle 21"/>
          <p:cNvSpPr>
            <a:spLocks noChangeArrowheads="1"/>
          </p:cNvSpPr>
          <p:nvPr/>
        </p:nvSpPr>
        <p:spPr bwMode="auto">
          <a:xfrm>
            <a:off x="0" y="0"/>
            <a:ext cx="3037840"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5" name="Rectangle 2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23576" name="Rectangle 23"/>
          <p:cNvSpPr>
            <a:spLocks noGrp="1" noChangeArrowheads="1"/>
          </p:cNvSpPr>
          <p:nvPr>
            <p:ph type="body" idx="1"/>
          </p:nvPr>
        </p:nvSpPr>
        <p:spPr>
          <a:xfrm>
            <a:off x="933098" y="4416821"/>
            <a:ext cx="5142582" cy="4180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sz="1100" dirty="0" smtClean="0"/>
              <a:t>The presenter should have touched on the following items when Explaining session one:</a:t>
            </a:r>
          </a:p>
          <a:p>
            <a:pPr eaLnBrk="1" hangingPunct="1"/>
            <a:endParaRPr lang="en-US" altLang="en-US" sz="1100" dirty="0" smtClean="0"/>
          </a:p>
          <a:p>
            <a:pPr marL="228600" indent="-228600" eaLnBrk="1" hangingPunct="1">
              <a:buFont typeface="+mj-lt"/>
              <a:buAutoNum type="arabicPeriod"/>
            </a:pPr>
            <a:r>
              <a:rPr lang="en-US" altLang="en-US" sz="1100" dirty="0" smtClean="0"/>
              <a:t>Hazards caused by distractions (and other issues) make it necessary to put in place the proper measures to control the risks encountered in work zones.</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True</a:t>
            </a:r>
          </a:p>
          <a:p>
            <a:pPr marL="0" indent="0" eaLnBrk="1" hangingPunct="1">
              <a:buFont typeface="+mj-lt"/>
              <a:buNone/>
            </a:pPr>
            <a:r>
              <a:rPr lang="en-US" altLang="en-US" sz="1100" dirty="0" smtClean="0"/>
              <a:t>     b.  False</a:t>
            </a:r>
          </a:p>
          <a:p>
            <a:pPr marL="0" indent="0" eaLnBrk="1" hangingPunct="1">
              <a:buFont typeface="+mj-lt"/>
              <a:buNone/>
            </a:pPr>
            <a:endParaRPr lang="en-US" altLang="en-US" sz="1100" dirty="0" smtClean="0"/>
          </a:p>
          <a:p>
            <a:pPr marL="228600" indent="-228600" eaLnBrk="1" hangingPunct="1">
              <a:buFont typeface="+mj-lt"/>
              <a:buAutoNum type="arabicPeriod" startAt="2"/>
            </a:pPr>
            <a:r>
              <a:rPr lang="en-US" altLang="en-US" sz="1100" dirty="0" smtClean="0"/>
              <a:t>Every week ______  work zone crashes occurred that resulted in at least one fatality.    </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5   </a:t>
            </a:r>
          </a:p>
          <a:p>
            <a:pPr marL="0" indent="0" eaLnBrk="1" hangingPunct="1">
              <a:buFont typeface="+mj-lt"/>
              <a:buNone/>
            </a:pPr>
            <a:r>
              <a:rPr lang="en-US" altLang="en-US" sz="1100" dirty="0" smtClean="0"/>
              <a:t>     b.  12</a:t>
            </a:r>
          </a:p>
          <a:p>
            <a:pPr marL="0" indent="0" eaLnBrk="1" hangingPunct="1">
              <a:buFont typeface="+mj-lt"/>
              <a:buNone/>
            </a:pPr>
            <a:r>
              <a:rPr lang="en-US" altLang="en-US" sz="1100" dirty="0" smtClean="0"/>
              <a:t>     c.  50</a:t>
            </a:r>
          </a:p>
          <a:p>
            <a:pPr marL="0" indent="0" eaLnBrk="1" hangingPunct="1">
              <a:buFont typeface="+mj-lt"/>
              <a:buNone/>
            </a:pPr>
            <a:endParaRPr lang="en-US" altLang="en-US" sz="1100" dirty="0" smtClean="0"/>
          </a:p>
          <a:p>
            <a:pPr marL="228600" indent="-228600" eaLnBrk="1" hangingPunct="1">
              <a:buFont typeface="+mj-lt"/>
              <a:buAutoNum type="arabicPeriod" startAt="3"/>
            </a:pPr>
            <a:r>
              <a:rPr lang="en-US" altLang="en-US" sz="1100" dirty="0" smtClean="0"/>
              <a:t>The public highway system can be one of the most dangerous work environments in the United States.</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True</a:t>
            </a:r>
          </a:p>
          <a:p>
            <a:pPr marL="0" indent="0" eaLnBrk="1" hangingPunct="1">
              <a:buFont typeface="+mj-lt"/>
              <a:buNone/>
            </a:pPr>
            <a:r>
              <a:rPr lang="en-US" altLang="en-US" sz="1100" dirty="0" smtClean="0"/>
              <a:t>    b.  False	</a:t>
            </a:r>
            <a:endParaRPr lang="en-US" altLang="en-US" dirty="0" smtClean="0"/>
          </a:p>
        </p:txBody>
      </p:sp>
    </p:spTree>
    <p:extLst>
      <p:ext uri="{BB962C8B-B14F-4D97-AF65-F5344CB8AC3E}">
        <p14:creationId xmlns:p14="http://schemas.microsoft.com/office/powerpoint/2010/main" val="229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in this section we will review some common industry equipment and show the Blind Spots/Danger Zones.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12</a:t>
            </a:fld>
            <a:endParaRPr lang="en-US"/>
          </a:p>
        </p:txBody>
      </p:sp>
    </p:spTree>
    <p:extLst>
      <p:ext uri="{BB962C8B-B14F-4D97-AF65-F5344CB8AC3E}">
        <p14:creationId xmlns:p14="http://schemas.microsoft.com/office/powerpoint/2010/main" val="309121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Remined the group that each and every piece of equipment has different blind spots and danger zones. Some pieces of equipment have additional danger zones, such as equipment with rotating parts or articulating sections. Due to this, its important to identify the required travel path needed to move/operate the equipment. Its always important to never approach machinery without before acknowledging the operator and always keep non-essential workers clear of the construction area.</a:t>
            </a:r>
          </a:p>
          <a:p>
            <a:endParaRPr lang="en-US" dirty="0"/>
          </a:p>
          <a:p>
            <a:r>
              <a:rPr lang="en-US" u="sng" dirty="0"/>
              <a:t>Trainers Tip </a:t>
            </a:r>
            <a:r>
              <a:rPr lang="en-US" dirty="0"/>
              <a:t>– Discuss with the group that these danger zones should be identified during the pre-job briefing process and discussed with any job site visitors upon their arrival. It is also a Best Practice to conduct a job review to determine the safest approach for equipment set up.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13</a:t>
            </a:fld>
            <a:endParaRPr lang="en-US"/>
          </a:p>
        </p:txBody>
      </p:sp>
    </p:spTree>
    <p:extLst>
      <p:ext uri="{BB962C8B-B14F-4D97-AF65-F5344CB8AC3E}">
        <p14:creationId xmlns:p14="http://schemas.microsoft.com/office/powerpoint/2010/main" val="265370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Remined the group that each and every piece of equipment has different blind spots and danger zones. Some pieces of equipment have additional danger zones, such as equipment with rotating parts or articulating sections. Due to this, its important to identify the required travel path needed to move/operate the equipment. Its always important to never approach machinery without before acknowledging the operator and always keep non-essential workers clear of the construction area.</a:t>
            </a:r>
          </a:p>
          <a:p>
            <a:endParaRPr lang="en-US" dirty="0"/>
          </a:p>
          <a:p>
            <a:r>
              <a:rPr lang="en-US" u="sng" dirty="0"/>
              <a:t>Trainers Tip </a:t>
            </a:r>
            <a:r>
              <a:rPr lang="en-US" dirty="0"/>
              <a:t>– Discuss with the group that these danger zones should be identified during the pre-job briefing process and discussed with any job site visitors upon their arrival. It is also a Best Practice to conduct a job review to determine the safest approach for equipment set up.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14</a:t>
            </a:fld>
            <a:endParaRPr lang="en-US"/>
          </a:p>
        </p:txBody>
      </p:sp>
    </p:spTree>
    <p:extLst>
      <p:ext uri="{BB962C8B-B14F-4D97-AF65-F5344CB8AC3E}">
        <p14:creationId xmlns:p14="http://schemas.microsoft.com/office/powerpoint/2010/main" val="2653700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DE2E17C5-B9E4-44BF-BB85-CD04EF0E0417}"/>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55299" name="Rectangle 3">
            <a:extLst>
              <a:ext uri="{FF2B5EF4-FFF2-40B4-BE49-F238E27FC236}">
                <a16:creationId xmlns:a16="http://schemas.microsoft.com/office/drawing/2014/main" xmlns="" id="{4061C8FE-6793-437D-AAD0-9590AABA1308}"/>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55300" name="Rectangle 6">
            <a:extLst>
              <a:ext uri="{FF2B5EF4-FFF2-40B4-BE49-F238E27FC236}">
                <a16:creationId xmlns:a16="http://schemas.microsoft.com/office/drawing/2014/main" xmlns="" id="{BCAA4A2B-34C2-489C-8335-DFF4207CCED8}"/>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55301" name="Rectangle 7">
            <a:extLst>
              <a:ext uri="{FF2B5EF4-FFF2-40B4-BE49-F238E27FC236}">
                <a16:creationId xmlns:a16="http://schemas.microsoft.com/office/drawing/2014/main" xmlns="" id="{090F2111-388E-4142-AA1A-9EA26B3989F5}"/>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55302" name="Rectangle 2">
            <a:extLst>
              <a:ext uri="{FF2B5EF4-FFF2-40B4-BE49-F238E27FC236}">
                <a16:creationId xmlns:a16="http://schemas.microsoft.com/office/drawing/2014/main" xmlns="" id="{A746E834-8F5A-4341-87EF-38FFE8C4AD72}"/>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3" name="Rectangle 3">
            <a:extLst>
              <a:ext uri="{FF2B5EF4-FFF2-40B4-BE49-F238E27FC236}">
                <a16:creationId xmlns:a16="http://schemas.microsoft.com/office/drawing/2014/main" xmlns="" id="{A466B915-D7D4-4743-A040-FE77BEBA9DA2}"/>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Man Lift/Genie Lift – With the operators eye level at 10 feet above ground level the danger zone extends 95 feet in from the machine. </a:t>
            </a:r>
          </a:p>
        </p:txBody>
      </p:sp>
    </p:spTree>
    <p:extLst>
      <p:ext uri="{BB962C8B-B14F-4D97-AF65-F5344CB8AC3E}">
        <p14:creationId xmlns:p14="http://schemas.microsoft.com/office/powerpoint/2010/main" val="1373755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F6635DBB-EF9C-494E-ABCA-C9F7D84F5D44}"/>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57347" name="Rectangle 3">
            <a:extLst>
              <a:ext uri="{FF2B5EF4-FFF2-40B4-BE49-F238E27FC236}">
                <a16:creationId xmlns:a16="http://schemas.microsoft.com/office/drawing/2014/main" xmlns="" id="{200B3245-5640-4B54-8A59-6CAE12404257}"/>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57348" name="Rectangle 6">
            <a:extLst>
              <a:ext uri="{FF2B5EF4-FFF2-40B4-BE49-F238E27FC236}">
                <a16:creationId xmlns:a16="http://schemas.microsoft.com/office/drawing/2014/main" xmlns="" id="{423A3F51-F614-492B-977D-621D80478DDE}"/>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57349" name="Rectangle 7">
            <a:extLst>
              <a:ext uri="{FF2B5EF4-FFF2-40B4-BE49-F238E27FC236}">
                <a16:creationId xmlns:a16="http://schemas.microsoft.com/office/drawing/2014/main" xmlns="" id="{1BA32BD1-7EDE-45C6-BF31-22111A669A7F}"/>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57350" name="Rectangle 2">
            <a:extLst>
              <a:ext uri="{FF2B5EF4-FFF2-40B4-BE49-F238E27FC236}">
                <a16:creationId xmlns:a16="http://schemas.microsoft.com/office/drawing/2014/main" xmlns="" id="{242AD99E-8CAE-4F10-9232-7C1E5165F17F}"/>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51" name="Rectangle 3">
            <a:extLst>
              <a:ext uri="{FF2B5EF4-FFF2-40B4-BE49-F238E27FC236}">
                <a16:creationId xmlns:a16="http://schemas.microsoft.com/office/drawing/2014/main" xmlns="" id="{B575883C-4F26-41D0-970D-D06C627DF2E1}"/>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Backhoe </a:t>
            </a:r>
            <a:r>
              <a:rPr lang="en-US" altLang="en-US" dirty="0" smtClean="0"/>
              <a:t>– Discuss that with </a:t>
            </a:r>
            <a:r>
              <a:rPr lang="en-US" altLang="en-US" dirty="0"/>
              <a:t>the </a:t>
            </a:r>
            <a:r>
              <a:rPr lang="en-US" altLang="en-US" dirty="0" smtClean="0"/>
              <a:t>operator seated, the operator’s </a:t>
            </a:r>
            <a:r>
              <a:rPr lang="en-US" altLang="en-US" dirty="0"/>
              <a:t>eye </a:t>
            </a:r>
            <a:r>
              <a:rPr lang="en-US" altLang="en-US" dirty="0" smtClean="0"/>
              <a:t>level is 7’ </a:t>
            </a:r>
            <a:r>
              <a:rPr lang="en-US" altLang="en-US" dirty="0"/>
              <a:t>feet above ground </a:t>
            </a:r>
            <a:r>
              <a:rPr lang="en-US" altLang="en-US" dirty="0" smtClean="0"/>
              <a:t>level.  The </a:t>
            </a:r>
            <a:r>
              <a:rPr lang="en-US" altLang="en-US" dirty="0"/>
              <a:t>danger </a:t>
            </a:r>
            <a:r>
              <a:rPr lang="en-US" altLang="en-US" dirty="0" smtClean="0"/>
              <a:t>zones are in the shaded areas.  </a:t>
            </a:r>
            <a:endParaRPr lang="en-US" altLang="en-US" dirty="0"/>
          </a:p>
        </p:txBody>
      </p:sp>
    </p:spTree>
    <p:extLst>
      <p:ext uri="{BB962C8B-B14F-4D97-AF65-F5344CB8AC3E}">
        <p14:creationId xmlns:p14="http://schemas.microsoft.com/office/powerpoint/2010/main" val="3808866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55D7A629-AE98-4B01-97DA-B096D206823F}"/>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58371" name="Rectangle 3">
            <a:extLst>
              <a:ext uri="{FF2B5EF4-FFF2-40B4-BE49-F238E27FC236}">
                <a16:creationId xmlns:a16="http://schemas.microsoft.com/office/drawing/2014/main" xmlns="" id="{8A8294D5-CD84-4505-A825-65024FDF0AB8}"/>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58372" name="Rectangle 6">
            <a:extLst>
              <a:ext uri="{FF2B5EF4-FFF2-40B4-BE49-F238E27FC236}">
                <a16:creationId xmlns:a16="http://schemas.microsoft.com/office/drawing/2014/main" xmlns="" id="{0B6AFF39-F448-4FC3-8C02-9F75224A70B3}"/>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58373" name="Rectangle 7">
            <a:extLst>
              <a:ext uri="{FF2B5EF4-FFF2-40B4-BE49-F238E27FC236}">
                <a16:creationId xmlns:a16="http://schemas.microsoft.com/office/drawing/2014/main" xmlns="" id="{8D1A6AC3-2AD2-4AF5-BE4B-477501660E9F}"/>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58374" name="Rectangle 2">
            <a:extLst>
              <a:ext uri="{FF2B5EF4-FFF2-40B4-BE49-F238E27FC236}">
                <a16:creationId xmlns:a16="http://schemas.microsoft.com/office/drawing/2014/main" xmlns="" id="{43EC5371-391C-4B83-AA4A-C2934F443478}"/>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5" name="Rectangle 3">
            <a:extLst>
              <a:ext uri="{FF2B5EF4-FFF2-40B4-BE49-F238E27FC236}">
                <a16:creationId xmlns:a16="http://schemas.microsoft.com/office/drawing/2014/main" xmlns="" id="{9A88BF6F-A6FE-48BC-ABDD-A486AA9178BC}"/>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Bulldozer – With the operators eye level 6 feet above ground level the danger zone extends 18 feet to the front of the machine and 16 feet to the rear of the machine. </a:t>
            </a:r>
          </a:p>
        </p:txBody>
      </p:sp>
    </p:spTree>
    <p:extLst>
      <p:ext uri="{BB962C8B-B14F-4D97-AF65-F5344CB8AC3E}">
        <p14:creationId xmlns:p14="http://schemas.microsoft.com/office/powerpoint/2010/main" val="4107582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286EBACD-8CD6-4598-BFC0-89811C9781DD}"/>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59395" name="Rectangle 3">
            <a:extLst>
              <a:ext uri="{FF2B5EF4-FFF2-40B4-BE49-F238E27FC236}">
                <a16:creationId xmlns:a16="http://schemas.microsoft.com/office/drawing/2014/main" xmlns="" id="{FB050B10-386E-4D8C-AAB7-B9BB1B1FDBA2}"/>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59396" name="Rectangle 6">
            <a:extLst>
              <a:ext uri="{FF2B5EF4-FFF2-40B4-BE49-F238E27FC236}">
                <a16:creationId xmlns:a16="http://schemas.microsoft.com/office/drawing/2014/main" xmlns="" id="{54A624D7-EB76-4E49-B0E2-1A61FAC61DE5}"/>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59397" name="Rectangle 7">
            <a:extLst>
              <a:ext uri="{FF2B5EF4-FFF2-40B4-BE49-F238E27FC236}">
                <a16:creationId xmlns:a16="http://schemas.microsoft.com/office/drawing/2014/main" xmlns="" id="{582A4805-72E2-4FBE-9133-B90AA1C0D2DE}"/>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59398" name="Rectangle 2">
            <a:extLst>
              <a:ext uri="{FF2B5EF4-FFF2-40B4-BE49-F238E27FC236}">
                <a16:creationId xmlns:a16="http://schemas.microsoft.com/office/drawing/2014/main" xmlns="" id="{C45F2DD3-8A7A-4FE2-9C2C-FE9555B88D88}"/>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9" name="Rectangle 3">
            <a:extLst>
              <a:ext uri="{FF2B5EF4-FFF2-40B4-BE49-F238E27FC236}">
                <a16:creationId xmlns:a16="http://schemas.microsoft.com/office/drawing/2014/main" xmlns="" id="{10D81597-F71D-4BDA-BAC3-9B36D60C4EBE}"/>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Front End Loader – With the operators eye level 10 feet above ground level the danger zone extends 21 feet to the front and 28 feet to the rear of the machine. </a:t>
            </a:r>
          </a:p>
        </p:txBody>
      </p:sp>
    </p:spTree>
    <p:extLst>
      <p:ext uri="{BB962C8B-B14F-4D97-AF65-F5344CB8AC3E}">
        <p14:creationId xmlns:p14="http://schemas.microsoft.com/office/powerpoint/2010/main" val="490718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582960C0-00A3-44F6-9ED8-66F12E52090E}"/>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60419" name="Rectangle 3">
            <a:extLst>
              <a:ext uri="{FF2B5EF4-FFF2-40B4-BE49-F238E27FC236}">
                <a16:creationId xmlns:a16="http://schemas.microsoft.com/office/drawing/2014/main" xmlns="" id="{B1616268-1E93-49DC-BA3E-2A85A2B33E74}"/>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60420" name="Rectangle 6">
            <a:extLst>
              <a:ext uri="{FF2B5EF4-FFF2-40B4-BE49-F238E27FC236}">
                <a16:creationId xmlns:a16="http://schemas.microsoft.com/office/drawing/2014/main" xmlns="" id="{D8588EDE-530F-408F-92AB-0E8622FB7AF7}"/>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60421" name="Rectangle 7">
            <a:extLst>
              <a:ext uri="{FF2B5EF4-FFF2-40B4-BE49-F238E27FC236}">
                <a16:creationId xmlns:a16="http://schemas.microsoft.com/office/drawing/2014/main" xmlns="" id="{645690EA-D596-4BC9-8356-D761749B8E58}"/>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60422" name="Rectangle 2">
            <a:extLst>
              <a:ext uri="{FF2B5EF4-FFF2-40B4-BE49-F238E27FC236}">
                <a16:creationId xmlns:a16="http://schemas.microsoft.com/office/drawing/2014/main" xmlns="" id="{E8981DA7-F015-4130-9016-9A733CB1B704}"/>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3" name="Rectangle 3">
            <a:extLst>
              <a:ext uri="{FF2B5EF4-FFF2-40B4-BE49-F238E27FC236}">
                <a16:creationId xmlns:a16="http://schemas.microsoft.com/office/drawing/2014/main" xmlns="" id="{9978D46F-DDF9-48FA-9789-A4CF7C6D1394}"/>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Skid Steer – With the operators eye level 5 feet above ground level the danger zone extends 21 feet to the rear of the machine. </a:t>
            </a:r>
          </a:p>
        </p:txBody>
      </p:sp>
    </p:spTree>
    <p:extLst>
      <p:ext uri="{BB962C8B-B14F-4D97-AF65-F5344CB8AC3E}">
        <p14:creationId xmlns:p14="http://schemas.microsoft.com/office/powerpoint/2010/main" val="1029025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xmlns="" id="{A1E4B20A-17AB-4AEE-856E-8F1E4C1DCAF1}"/>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61443" name="Rectangle 3">
            <a:extLst>
              <a:ext uri="{FF2B5EF4-FFF2-40B4-BE49-F238E27FC236}">
                <a16:creationId xmlns:a16="http://schemas.microsoft.com/office/drawing/2014/main" xmlns="" id="{A2C536BF-1919-471B-BB17-FF51A2F21AC9}"/>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61444" name="Rectangle 6">
            <a:extLst>
              <a:ext uri="{FF2B5EF4-FFF2-40B4-BE49-F238E27FC236}">
                <a16:creationId xmlns:a16="http://schemas.microsoft.com/office/drawing/2014/main" xmlns="" id="{300B0EC9-5827-4C56-9A44-FFF09E4007E4}"/>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61445" name="Rectangle 7">
            <a:extLst>
              <a:ext uri="{FF2B5EF4-FFF2-40B4-BE49-F238E27FC236}">
                <a16:creationId xmlns:a16="http://schemas.microsoft.com/office/drawing/2014/main" xmlns="" id="{D7BA0A4E-30A6-45DE-A5B5-7779318B7463}"/>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61446" name="Rectangle 2">
            <a:extLst>
              <a:ext uri="{FF2B5EF4-FFF2-40B4-BE49-F238E27FC236}">
                <a16:creationId xmlns:a16="http://schemas.microsoft.com/office/drawing/2014/main" xmlns="" id="{2722EC7F-1729-4488-AA5A-71E5C63A0390}"/>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7" name="Rectangle 3">
            <a:extLst>
              <a:ext uri="{FF2B5EF4-FFF2-40B4-BE49-F238E27FC236}">
                <a16:creationId xmlns:a16="http://schemas.microsoft.com/office/drawing/2014/main" xmlns="" id="{306D9E34-FF84-44D6-B7C2-143A8624352D}"/>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All-Terrain Fork Lift – With the operators eye level 7 feet above ground level the danger zone extends 85 feet to the passenger side of the machine.</a:t>
            </a:r>
          </a:p>
        </p:txBody>
      </p:sp>
    </p:spTree>
    <p:extLst>
      <p:ext uri="{BB962C8B-B14F-4D97-AF65-F5344CB8AC3E}">
        <p14:creationId xmlns:p14="http://schemas.microsoft.com/office/powerpoint/2010/main" val="304887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030AE39-7C1E-4918-B5CD-1E1DD69BD637}" type="slidenum">
              <a:rPr lang="en-US" altLang="en-US" smtClean="0"/>
              <a:pPr eaLnBrk="1" hangingPunct="1">
                <a:spcBef>
                  <a:spcPct val="0"/>
                </a:spcBef>
                <a:defRPr/>
              </a:pPr>
              <a:t>2</a:t>
            </a:fld>
            <a:endParaRPr lang="en-US" altLang="en-US"/>
          </a:p>
        </p:txBody>
      </p:sp>
      <p:sp>
        <p:nvSpPr>
          <p:cNvPr id="16387" name="Rectangle 2"/>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88" name="Rectangle 3"/>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389" name="Rectangle 4"/>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0" name="Rectangle 5"/>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1" name="Rectangle 6"/>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2" name="Rectangle 7"/>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393" name="Rectangle 8"/>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4" name="Rectangle 9"/>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5" name="Rectangle 10"/>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6" name="Rectangle 11"/>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397" name="Rectangle 12"/>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8" name="Rectangle 13"/>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399" name="Rectangle 14"/>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0" name="Rectangle 15"/>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401" name="Rectangle 16"/>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2" name="Rectangle 17"/>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3" name="Rectangle 18"/>
          <p:cNvSpPr>
            <a:spLocks noChangeArrowheads="1"/>
          </p:cNvSpPr>
          <p:nvPr/>
        </p:nvSpPr>
        <p:spPr bwMode="auto">
          <a:xfrm>
            <a:off x="3970938" y="0"/>
            <a:ext cx="3039462"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4" name="Rectangle 19"/>
          <p:cNvSpPr>
            <a:spLocks noChangeArrowheads="1"/>
          </p:cNvSpPr>
          <p:nvPr/>
        </p:nvSpPr>
        <p:spPr bwMode="auto">
          <a:xfrm>
            <a:off x="3970938" y="8830471"/>
            <a:ext cx="3039462"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16405" name="Rectangle 20"/>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6" name="Rectangle 21"/>
          <p:cNvSpPr>
            <a:spLocks noChangeArrowheads="1"/>
          </p:cNvSpPr>
          <p:nvPr/>
        </p:nvSpPr>
        <p:spPr bwMode="auto">
          <a:xfrm>
            <a:off x="0" y="0"/>
            <a:ext cx="3037840"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16407" name="Rectangle 2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16408" name="Rectangle 23"/>
          <p:cNvSpPr>
            <a:spLocks noGrp="1" noChangeArrowheads="1"/>
          </p:cNvSpPr>
          <p:nvPr>
            <p:ph type="body" idx="1"/>
          </p:nvPr>
        </p:nvSpPr>
        <p:spPr>
          <a:xfrm>
            <a:off x="933098" y="4416821"/>
            <a:ext cx="5142582" cy="4180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Explain that this is 4</a:t>
            </a:r>
            <a:r>
              <a:rPr lang="en-US" sz="1200" kern="1200" baseline="30000" dirty="0">
                <a:solidFill>
                  <a:schemeClr val="tx1"/>
                </a:solidFill>
                <a:effectLst/>
                <a:latin typeface="Arial" charset="0"/>
                <a:ea typeface="+mn-ea"/>
                <a:cs typeface="+mn-cs"/>
              </a:rPr>
              <a:t>th</a:t>
            </a:r>
            <a:r>
              <a:rPr lang="en-US" sz="1200" kern="1200" dirty="0">
                <a:solidFill>
                  <a:schemeClr val="tx1"/>
                </a:solidFill>
                <a:effectLst/>
                <a:latin typeface="Arial" charset="0"/>
                <a:ea typeface="+mn-ea"/>
                <a:cs typeface="+mn-cs"/>
              </a:rPr>
              <a:t> Q. 2019 ET&amp;D Continuous Education Topic. Read and explain the Objectives for course. Announce that we will begin by defining what a Spotter is.</a:t>
            </a:r>
          </a:p>
          <a:p>
            <a:pPr eaLnBrk="1" hangingPunct="1"/>
            <a:endParaRPr lang="en-US" altLang="en-US" sz="1100" dirty="0"/>
          </a:p>
          <a:p>
            <a:pPr eaLnBrk="1" hangingPunct="1"/>
            <a:endParaRPr lang="en-US" altLang="en-US" sz="1100" dirty="0"/>
          </a:p>
        </p:txBody>
      </p:sp>
    </p:spTree>
    <p:extLst>
      <p:ext uri="{BB962C8B-B14F-4D97-AF65-F5344CB8AC3E}">
        <p14:creationId xmlns:p14="http://schemas.microsoft.com/office/powerpoint/2010/main" val="102885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089177DB-8DD4-429F-B392-0D84DE49CCAA}"/>
              </a:ext>
            </a:extLst>
          </p:cNvPr>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a:t>
            </a:r>
          </a:p>
        </p:txBody>
      </p:sp>
      <p:sp>
        <p:nvSpPr>
          <p:cNvPr id="65539" name="Rectangle 3">
            <a:extLst>
              <a:ext uri="{FF2B5EF4-FFF2-40B4-BE49-F238E27FC236}">
                <a16:creationId xmlns:a16="http://schemas.microsoft.com/office/drawing/2014/main" xmlns="" id="{8A77D38A-FD67-4A20-A2F9-6F4A46A7B0F3}"/>
              </a:ext>
            </a:extLst>
          </p:cNvPr>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07/16/96</a:t>
            </a:r>
          </a:p>
        </p:txBody>
      </p:sp>
      <p:sp>
        <p:nvSpPr>
          <p:cNvPr id="65540" name="Rectangle 6">
            <a:extLst>
              <a:ext uri="{FF2B5EF4-FFF2-40B4-BE49-F238E27FC236}">
                <a16:creationId xmlns:a16="http://schemas.microsoft.com/office/drawing/2014/main" xmlns="" id="{E0937803-AEBA-4EA3-BDB5-C412106C2BCD}"/>
              </a:ext>
            </a:extLst>
          </p:cNvPr>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t>
            </a:r>
          </a:p>
        </p:txBody>
      </p:sp>
      <p:sp>
        <p:nvSpPr>
          <p:cNvPr id="65541" name="Rectangle 7">
            <a:extLst>
              <a:ext uri="{FF2B5EF4-FFF2-40B4-BE49-F238E27FC236}">
                <a16:creationId xmlns:a16="http://schemas.microsoft.com/office/drawing/2014/main" xmlns="" id="{9FA42D10-BB3A-4F9A-BDB8-DF00C1FE5533}"/>
              </a:ext>
            </a:extLst>
          </p:cNvPr>
          <p:cNvSpPr>
            <a:spLocks noGrp="1" noChangeArrowheads="1"/>
          </p:cNvSpPr>
          <p:nvPr>
            <p:ph type="sldNum" sz="quarter" idx="5"/>
          </p:nvPr>
        </p:nvSpPr>
        <p:spPr bwMode="auto">
          <a:ln>
            <a:miter lim="800000"/>
            <a:headEnd/>
            <a:tailEnd/>
          </a:ln>
        </p:spPr>
        <p:txBody>
          <a:bodyPr rtlCol="0"/>
          <a:lstStyle/>
          <a:p>
            <a:pPr>
              <a:defRPr/>
            </a:pPr>
            <a:r>
              <a:rPr lang="en-US">
                <a:latin typeface="+mn-lt"/>
              </a:rPr>
              <a:t>##</a:t>
            </a:r>
          </a:p>
        </p:txBody>
      </p:sp>
      <p:sp>
        <p:nvSpPr>
          <p:cNvPr id="65542" name="Rectangle 2">
            <a:extLst>
              <a:ext uri="{FF2B5EF4-FFF2-40B4-BE49-F238E27FC236}">
                <a16:creationId xmlns:a16="http://schemas.microsoft.com/office/drawing/2014/main" xmlns="" id="{4C70E3EE-2364-4870-A8D2-7EFA5110FB81}"/>
              </a:ext>
            </a:extLst>
          </p:cNvPr>
          <p:cNvSpPr>
            <a:spLocks noGrp="1" noRot="1" noChangeAspect="1" noChangeArrowheads="1" noTextEdit="1"/>
          </p:cNvSpPr>
          <p:nvPr>
            <p:ph type="sldImg"/>
          </p:nvPr>
        </p:nvSpPr>
        <p:spPr bwMode="auto">
          <a:xfrm>
            <a:off x="1146175" y="688975"/>
            <a:ext cx="4565650" cy="3424238"/>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3" name="Rectangle 3">
            <a:extLst>
              <a:ext uri="{FF2B5EF4-FFF2-40B4-BE49-F238E27FC236}">
                <a16:creationId xmlns:a16="http://schemas.microsoft.com/office/drawing/2014/main" xmlns="" id="{8F366466-E6B6-4C5E-A6E2-EC1224BCCF7F}"/>
              </a:ext>
            </a:extLst>
          </p:cNvPr>
          <p:cNvSpPr>
            <a:spLocks noGrp="1" noChangeArrowheads="1"/>
          </p:cNvSpPr>
          <p:nvPr>
            <p:ph type="body" idx="1"/>
          </p:nvPr>
        </p:nvSpPr>
        <p:spPr bwMode="auto">
          <a:xfrm>
            <a:off x="927100" y="4343400"/>
            <a:ext cx="50022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7150" tIns="28575" rIns="57150" bIns="28575" numCol="1" anchor="t" anchorCtr="0" compatLnSpc="1">
            <a:prstTxWarp prst="textNoShape">
              <a:avLst/>
            </a:prstTxWarp>
          </a:bodyPr>
          <a:lstStyle/>
          <a:p>
            <a:pPr eaLnBrk="1" hangingPunct="1">
              <a:spcBef>
                <a:spcPct val="0"/>
              </a:spcBef>
            </a:pPr>
            <a:r>
              <a:rPr lang="en-US" altLang="en-US" dirty="0"/>
              <a:t>Common Semi-Truck and Trailer – With the operators eye level 6 feet above ground level the danger zone extends 40 feet to the front of the vehicle. Its important to note that the driver cannot see to the rear of the vehicle. </a:t>
            </a:r>
          </a:p>
        </p:txBody>
      </p:sp>
    </p:spTree>
    <p:extLst>
      <p:ext uri="{BB962C8B-B14F-4D97-AF65-F5344CB8AC3E}">
        <p14:creationId xmlns:p14="http://schemas.microsoft.com/office/powerpoint/2010/main" val="2414651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the group that it is important to always be “mindful” when working near moving vehicles/equipment. Don’t allow yourself to become distracted. Always maintain a safe distance, and never approach or operate equipment unless authorized to do so. By wearing reflective clothing you make yourself more visible to operators.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22</a:t>
            </a:fld>
            <a:endParaRPr lang="en-US"/>
          </a:p>
        </p:txBody>
      </p:sp>
    </p:spTree>
    <p:extLst>
      <p:ext uri="{BB962C8B-B14F-4D97-AF65-F5344CB8AC3E}">
        <p14:creationId xmlns:p14="http://schemas.microsoft.com/office/powerpoint/2010/main" val="2680528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23</a:t>
            </a:fld>
            <a:endParaRPr lang="en-US" altLang="en-US" smtClean="0"/>
          </a:p>
        </p:txBody>
      </p:sp>
      <p:sp>
        <p:nvSpPr>
          <p:cNvPr id="23555" name="Rectangle 2"/>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6" name="Rectangle 3"/>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57" name="Rectangle 4"/>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8" name="Rectangle 5"/>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9" name="Rectangle 6"/>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0" name="Rectangle 7"/>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1" name="Rectangle 8"/>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2" name="Rectangle 9"/>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3" name="Rectangle 10"/>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4" name="Rectangle 11"/>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5" name="Rectangle 12"/>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6" name="Rectangle 13"/>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7" name="Rectangle 14"/>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8" name="Rectangle 15"/>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9" name="Rectangle 16"/>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0" name="Rectangle 17"/>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1" name="Rectangle 18"/>
          <p:cNvSpPr>
            <a:spLocks noChangeArrowheads="1"/>
          </p:cNvSpPr>
          <p:nvPr/>
        </p:nvSpPr>
        <p:spPr bwMode="auto">
          <a:xfrm>
            <a:off x="3970938" y="0"/>
            <a:ext cx="3039462"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2" name="Rectangle 19"/>
          <p:cNvSpPr>
            <a:spLocks noChangeArrowheads="1"/>
          </p:cNvSpPr>
          <p:nvPr/>
        </p:nvSpPr>
        <p:spPr bwMode="auto">
          <a:xfrm>
            <a:off x="3970938" y="8830471"/>
            <a:ext cx="3039462"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73" name="Rectangle 20"/>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4" name="Rectangle 21"/>
          <p:cNvSpPr>
            <a:spLocks noChangeArrowheads="1"/>
          </p:cNvSpPr>
          <p:nvPr/>
        </p:nvSpPr>
        <p:spPr bwMode="auto">
          <a:xfrm>
            <a:off x="0" y="0"/>
            <a:ext cx="3037840"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5" name="Rectangle 2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23576" name="Rectangle 23"/>
          <p:cNvSpPr>
            <a:spLocks noGrp="1" noChangeArrowheads="1"/>
          </p:cNvSpPr>
          <p:nvPr>
            <p:ph type="body" idx="1"/>
          </p:nvPr>
        </p:nvSpPr>
        <p:spPr>
          <a:xfrm>
            <a:off x="933098" y="4416821"/>
            <a:ext cx="5142582" cy="4180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sz="1100" dirty="0" smtClean="0"/>
              <a:t>The presenter should have touched on the following items when Explaining session one:</a:t>
            </a:r>
          </a:p>
          <a:p>
            <a:pPr eaLnBrk="1" hangingPunct="1"/>
            <a:endParaRPr lang="en-US" altLang="en-US" sz="1100" dirty="0" smtClean="0"/>
          </a:p>
          <a:p>
            <a:pPr marL="228600" indent="-228600" eaLnBrk="1" hangingPunct="1">
              <a:buFont typeface="+mj-lt"/>
              <a:buAutoNum type="arabicPeriod"/>
            </a:pPr>
            <a:r>
              <a:rPr lang="en-US" altLang="en-US" sz="1100" dirty="0" smtClean="0"/>
              <a:t>Hazards caused by distractions (and other issues) make it necessary to put in place the proper measures to control the risks encountered in work zones.</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True</a:t>
            </a:r>
          </a:p>
          <a:p>
            <a:pPr marL="0" indent="0" eaLnBrk="1" hangingPunct="1">
              <a:buFont typeface="+mj-lt"/>
              <a:buNone/>
            </a:pPr>
            <a:r>
              <a:rPr lang="en-US" altLang="en-US" sz="1100" dirty="0" smtClean="0"/>
              <a:t>     b.  False</a:t>
            </a:r>
          </a:p>
          <a:p>
            <a:pPr marL="0" indent="0" eaLnBrk="1" hangingPunct="1">
              <a:buFont typeface="+mj-lt"/>
              <a:buNone/>
            </a:pPr>
            <a:endParaRPr lang="en-US" altLang="en-US" sz="1100" dirty="0" smtClean="0"/>
          </a:p>
          <a:p>
            <a:pPr marL="228600" indent="-228600" eaLnBrk="1" hangingPunct="1">
              <a:buFont typeface="+mj-lt"/>
              <a:buAutoNum type="arabicPeriod" startAt="2"/>
            </a:pPr>
            <a:r>
              <a:rPr lang="en-US" altLang="en-US" sz="1100" dirty="0" smtClean="0"/>
              <a:t>Every week ______  work zone crashes occurred that resulted in at least one fatality.    </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5   </a:t>
            </a:r>
          </a:p>
          <a:p>
            <a:pPr marL="0" indent="0" eaLnBrk="1" hangingPunct="1">
              <a:buFont typeface="+mj-lt"/>
              <a:buNone/>
            </a:pPr>
            <a:r>
              <a:rPr lang="en-US" altLang="en-US" sz="1100" dirty="0" smtClean="0"/>
              <a:t>     b.  12</a:t>
            </a:r>
          </a:p>
          <a:p>
            <a:pPr marL="0" indent="0" eaLnBrk="1" hangingPunct="1">
              <a:buFont typeface="+mj-lt"/>
              <a:buNone/>
            </a:pPr>
            <a:r>
              <a:rPr lang="en-US" altLang="en-US" sz="1100" dirty="0" smtClean="0"/>
              <a:t>     c.  50</a:t>
            </a:r>
          </a:p>
          <a:p>
            <a:pPr marL="0" indent="0" eaLnBrk="1" hangingPunct="1">
              <a:buFont typeface="+mj-lt"/>
              <a:buNone/>
            </a:pPr>
            <a:endParaRPr lang="en-US" altLang="en-US" sz="1100" dirty="0" smtClean="0"/>
          </a:p>
          <a:p>
            <a:pPr marL="228600" indent="-228600" eaLnBrk="1" hangingPunct="1">
              <a:buFont typeface="+mj-lt"/>
              <a:buAutoNum type="arabicPeriod" startAt="3"/>
            </a:pPr>
            <a:r>
              <a:rPr lang="en-US" altLang="en-US" sz="1100" dirty="0" smtClean="0"/>
              <a:t>The public highway system can be one of the most dangerous work environments in the United States.</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True</a:t>
            </a:r>
          </a:p>
          <a:p>
            <a:pPr marL="0" indent="0" eaLnBrk="1" hangingPunct="1">
              <a:buFont typeface="+mj-lt"/>
              <a:buNone/>
            </a:pPr>
            <a:r>
              <a:rPr lang="en-US" altLang="en-US" sz="1100" dirty="0" smtClean="0"/>
              <a:t>    b.  False	</a:t>
            </a:r>
            <a:endParaRPr lang="en-US" altLang="en-US" dirty="0" smtClean="0"/>
          </a:p>
        </p:txBody>
      </p:sp>
    </p:spTree>
    <p:extLst>
      <p:ext uri="{BB962C8B-B14F-4D97-AF65-F5344CB8AC3E}">
        <p14:creationId xmlns:p14="http://schemas.microsoft.com/office/powerpoint/2010/main" val="2294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Discuss in this section we will review the Responsibilities of the Spotter. This person has to watch out for others as well as for </a:t>
            </a:r>
            <a:r>
              <a:rPr lang="en-US" altLang="en-US" b="1" i="1" u="sng" dirty="0"/>
              <a:t>him/herself </a:t>
            </a:r>
            <a:r>
              <a:rPr lang="en-US" altLang="en-US" dirty="0"/>
              <a:t> (keeping enough distance in between spotter and equipment moving), and make sure the vehicle doesn't damage property. It may appear as an easy task. But there are a lot of dangers involved.</a:t>
            </a:r>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24</a:t>
            </a:fld>
            <a:endParaRPr lang="en-US"/>
          </a:p>
        </p:txBody>
      </p:sp>
    </p:spTree>
    <p:extLst>
      <p:ext uri="{BB962C8B-B14F-4D97-AF65-F5344CB8AC3E}">
        <p14:creationId xmlns:p14="http://schemas.microsoft.com/office/powerpoint/2010/main" val="2726072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in order to execute a successful “spot”, the driver/operator and the spotter must work together. A discussion of the planned movement shall take place between the spotter and the driver/operator prior to executing. Most importantly, if the plan is not followed or the driver/operator looses sight of the spotter the driver/operator shall immediately stop.  </a:t>
            </a:r>
          </a:p>
          <a:p>
            <a:endParaRPr lang="en-US" dirty="0"/>
          </a:p>
          <a:p>
            <a:r>
              <a:rPr lang="en-US" u="sng" dirty="0"/>
              <a:t>Trainers Tip </a:t>
            </a:r>
            <a:r>
              <a:rPr lang="en-US" dirty="0"/>
              <a:t>– Effective 3-Way Communication is a great tool to utilize when discussing the plan, this tool will help to eliminate assumptions.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25</a:t>
            </a:fld>
            <a:endParaRPr lang="en-US"/>
          </a:p>
        </p:txBody>
      </p:sp>
    </p:spTree>
    <p:extLst>
      <p:ext uri="{BB962C8B-B14F-4D97-AF65-F5344CB8AC3E}">
        <p14:creationId xmlns:p14="http://schemas.microsoft.com/office/powerpoint/2010/main" val="327159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in order to execute a successful “spot”, the driver/operator and the spotter must work together. A discussion of the planned movement shall take place between the spotter and the driver/operator prior to executing. Most importantly, if the plan is not followed or the driver/operator looses sight of the spotter the driver/operator shall immediately stop.  </a:t>
            </a:r>
          </a:p>
          <a:p>
            <a:endParaRPr lang="en-US" dirty="0"/>
          </a:p>
          <a:p>
            <a:r>
              <a:rPr lang="en-US" u="sng" dirty="0"/>
              <a:t>Trainers Tip </a:t>
            </a:r>
            <a:r>
              <a:rPr lang="en-US" dirty="0"/>
              <a:t>– Effective 3-Way Communication is a great tool to utilize when discussing the plan, this tool will help to eliminate assumptions.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26</a:t>
            </a:fld>
            <a:endParaRPr lang="en-US"/>
          </a:p>
        </p:txBody>
      </p:sp>
    </p:spTree>
    <p:extLst>
      <p:ext uri="{BB962C8B-B14F-4D97-AF65-F5344CB8AC3E}">
        <p14:creationId xmlns:p14="http://schemas.microsoft.com/office/powerpoint/2010/main" val="327159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the spotter should stand in a location that is unobstructed from the drivers/operators view, preferably along the driver’s side of most equipment. Always before proceeding discuss with the driver/operator the plan of action. Most larger vehicles need more distance for stopping so it’s a good practice to warn the driver/operator that they are nearing a stopping point.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27</a:t>
            </a:fld>
            <a:endParaRPr lang="en-US"/>
          </a:p>
        </p:txBody>
      </p:sp>
    </p:spTree>
    <p:extLst>
      <p:ext uri="{BB962C8B-B14F-4D97-AF65-F5344CB8AC3E}">
        <p14:creationId xmlns:p14="http://schemas.microsoft.com/office/powerpoint/2010/main" val="163528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728" indent="0" eaLnBrk="1" fontAlgn="auto" hangingPunct="1">
              <a:spcAft>
                <a:spcPts val="0"/>
              </a:spcAft>
              <a:buFont typeface="Wingdings 3"/>
              <a:buNone/>
              <a:defRPr/>
            </a:pPr>
            <a:r>
              <a:rPr lang="en-US" dirty="0"/>
              <a:t>Discuss that its important to use the same signals for the same moves to avoid misunderstanding. Hand signals are generally much better than vocal signals. Because of noise, a shouted signal may not be heard or may be misunderstood. Reiterate, that if the driver is unclear at any point about the spotter’s signals, the vehicle should be stopped immediately.  Never assume what the spotter is signaling, if there is any doubt STOP.  </a:t>
            </a:r>
          </a:p>
          <a:p>
            <a:pPr marL="109728" indent="0" eaLnBrk="1" fontAlgn="auto" hangingPunct="1">
              <a:spcAft>
                <a:spcPts val="0"/>
              </a:spcAft>
              <a:buFont typeface="Wingdings 3"/>
              <a:buNone/>
              <a:defRPr/>
            </a:pPr>
            <a:endParaRPr lang="en-US" dirty="0"/>
          </a:p>
          <a:p>
            <a:pPr marL="109728" indent="0" eaLnBrk="1" fontAlgn="auto" hangingPunct="1">
              <a:spcAft>
                <a:spcPts val="0"/>
              </a:spcAft>
              <a:buFont typeface="Wingdings 3"/>
              <a:buNone/>
              <a:defRPr/>
            </a:pPr>
            <a:r>
              <a:rPr lang="en-US" u="sng" dirty="0"/>
              <a:t>Trainers Tip</a:t>
            </a:r>
            <a:r>
              <a:rPr lang="en-US" u="none" dirty="0"/>
              <a:t> – If mobile communications are to be utilized (i.e. two way radios) it is important to perform frequent “radio checks” to ensure the mobile communications are properly working. </a:t>
            </a:r>
            <a:endParaRPr lang="en-US" u="sng" dirty="0"/>
          </a:p>
          <a:p>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28</a:t>
            </a:fld>
            <a:endParaRPr lang="en-US"/>
          </a:p>
        </p:txBody>
      </p:sp>
    </p:spTree>
    <p:extLst>
      <p:ext uri="{BB962C8B-B14F-4D97-AF65-F5344CB8AC3E}">
        <p14:creationId xmlns:p14="http://schemas.microsoft.com/office/powerpoint/2010/main" val="672562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Review with the group that when spotting, concentrate on spotting and do not allow yourself to become distracted. At any time, anyone can issue a STOP signal.  </a:t>
            </a:r>
            <a:r>
              <a:rPr lang="en-US" sz="1200" kern="1200" smtClean="0">
                <a:solidFill>
                  <a:schemeClr val="tx1"/>
                </a:solidFill>
                <a:effectLst/>
                <a:latin typeface="Arial" charset="0"/>
                <a:ea typeface="+mn-ea"/>
                <a:cs typeface="+mn-cs"/>
              </a:rPr>
              <a:t>If there is any doubt as to the meaning of the signal then Stop!</a:t>
            </a:r>
            <a:endParaRPr lang="en-US" sz="1200" kern="120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29</a:t>
            </a:fld>
            <a:endParaRPr lang="en-US"/>
          </a:p>
        </p:txBody>
      </p:sp>
    </p:spTree>
    <p:extLst>
      <p:ext uri="{BB962C8B-B14F-4D97-AF65-F5344CB8AC3E}">
        <p14:creationId xmlns:p14="http://schemas.microsoft.com/office/powerpoint/2010/main" val="4037972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in the next few slides we will show the common hand signals used when engaged in spotting vehicles/equipment.  This is not an all inclusive list, however, its important that the driver/operator and the spotter are in agreement of the hand signals prior to moving vehicles/equipment.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30</a:t>
            </a:fld>
            <a:endParaRPr lang="en-US"/>
          </a:p>
        </p:txBody>
      </p:sp>
    </p:spTree>
    <p:extLst>
      <p:ext uri="{BB962C8B-B14F-4D97-AF65-F5344CB8AC3E}">
        <p14:creationId xmlns:p14="http://schemas.microsoft.com/office/powerpoint/2010/main" val="231747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in this next section we will discuss the “Why” a spotter should be utilized by reviewing some recent injury/fatality statistics from the construction industry as well as from the 2017 ET&amp;D Partnership Statistics.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a:t>
            </a:fld>
            <a:endParaRPr lang="en-US"/>
          </a:p>
        </p:txBody>
      </p:sp>
    </p:spTree>
    <p:extLst>
      <p:ext uri="{BB962C8B-B14F-4D97-AF65-F5344CB8AC3E}">
        <p14:creationId xmlns:p14="http://schemas.microsoft.com/office/powerpoint/2010/main" val="1787761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Stop – The most important hand signal. </a:t>
            </a:r>
          </a:p>
          <a:p>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31</a:t>
            </a:fld>
            <a:endParaRPr lang="en-US"/>
          </a:p>
        </p:txBody>
      </p:sp>
    </p:spTree>
    <p:extLst>
      <p:ext uri="{BB962C8B-B14F-4D97-AF65-F5344CB8AC3E}">
        <p14:creationId xmlns:p14="http://schemas.microsoft.com/office/powerpoint/2010/main" val="3282832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Stop – The most important hand signal. </a:t>
            </a:r>
          </a:p>
          <a:p>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32</a:t>
            </a:fld>
            <a:endParaRPr lang="en-US"/>
          </a:p>
        </p:txBody>
      </p:sp>
    </p:spTree>
    <p:extLst>
      <p:ext uri="{BB962C8B-B14F-4D97-AF65-F5344CB8AC3E}">
        <p14:creationId xmlns:p14="http://schemas.microsoft.com/office/powerpoint/2010/main" val="3282832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Stop – The most important hand signal. </a:t>
            </a:r>
          </a:p>
          <a:p>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33</a:t>
            </a:fld>
            <a:endParaRPr lang="en-US"/>
          </a:p>
        </p:txBody>
      </p:sp>
    </p:spTree>
    <p:extLst>
      <p:ext uri="{BB962C8B-B14F-4D97-AF65-F5344CB8AC3E}">
        <p14:creationId xmlns:p14="http://schemas.microsoft.com/office/powerpoint/2010/main" val="3282832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some equipment needs more time to stop it’s a good practice to warn the driver/operator of the distance before stopping. </a:t>
            </a:r>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34</a:t>
            </a:fld>
            <a:endParaRPr lang="en-US"/>
          </a:p>
        </p:txBody>
      </p:sp>
    </p:spTree>
    <p:extLst>
      <p:ext uri="{BB962C8B-B14F-4D97-AF65-F5344CB8AC3E}">
        <p14:creationId xmlns:p14="http://schemas.microsoft.com/office/powerpoint/2010/main" val="3282832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some equipment needs more time to stop it’s a good practice to warn the driver/operator of the distance before stopping. </a:t>
            </a:r>
            <a:endParaRPr lang="en-US"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35</a:t>
            </a:fld>
            <a:endParaRPr lang="en-US"/>
          </a:p>
        </p:txBody>
      </p:sp>
    </p:spTree>
    <p:extLst>
      <p:ext uri="{BB962C8B-B14F-4D97-AF65-F5344CB8AC3E}">
        <p14:creationId xmlns:p14="http://schemas.microsoft.com/office/powerpoint/2010/main" val="3282832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36</a:t>
            </a:fld>
            <a:endParaRPr lang="en-US" altLang="en-US" smtClean="0"/>
          </a:p>
        </p:txBody>
      </p:sp>
      <p:sp>
        <p:nvSpPr>
          <p:cNvPr id="23555" name="Rectangle 2"/>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6" name="Rectangle 3"/>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57" name="Rectangle 4"/>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8" name="Rectangle 5"/>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9" name="Rectangle 6"/>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0" name="Rectangle 7"/>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1" name="Rectangle 8"/>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2" name="Rectangle 9"/>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3" name="Rectangle 10"/>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4" name="Rectangle 11"/>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5" name="Rectangle 12"/>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6" name="Rectangle 13"/>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7" name="Rectangle 14"/>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8" name="Rectangle 15"/>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9" name="Rectangle 16"/>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0" name="Rectangle 17"/>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1" name="Rectangle 18"/>
          <p:cNvSpPr>
            <a:spLocks noChangeArrowheads="1"/>
          </p:cNvSpPr>
          <p:nvPr/>
        </p:nvSpPr>
        <p:spPr bwMode="auto">
          <a:xfrm>
            <a:off x="3970938" y="0"/>
            <a:ext cx="3039462"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2" name="Rectangle 19"/>
          <p:cNvSpPr>
            <a:spLocks noChangeArrowheads="1"/>
          </p:cNvSpPr>
          <p:nvPr/>
        </p:nvSpPr>
        <p:spPr bwMode="auto">
          <a:xfrm>
            <a:off x="3970938" y="8830471"/>
            <a:ext cx="3039462"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73" name="Rectangle 20"/>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4" name="Rectangle 21"/>
          <p:cNvSpPr>
            <a:spLocks noChangeArrowheads="1"/>
          </p:cNvSpPr>
          <p:nvPr/>
        </p:nvSpPr>
        <p:spPr bwMode="auto">
          <a:xfrm>
            <a:off x="0" y="0"/>
            <a:ext cx="3037840"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5" name="Rectangle 2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23576" name="Rectangle 23"/>
          <p:cNvSpPr>
            <a:spLocks noGrp="1" noChangeArrowheads="1"/>
          </p:cNvSpPr>
          <p:nvPr>
            <p:ph type="body" idx="1"/>
          </p:nvPr>
        </p:nvSpPr>
        <p:spPr>
          <a:xfrm>
            <a:off x="933098" y="4416821"/>
            <a:ext cx="5142582" cy="4180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sz="1100" dirty="0" smtClean="0"/>
              <a:t>The presenter should have touched on the following items when Explaining session one:</a:t>
            </a:r>
          </a:p>
          <a:p>
            <a:pPr eaLnBrk="1" hangingPunct="1"/>
            <a:endParaRPr lang="en-US" altLang="en-US" sz="1100" dirty="0" smtClean="0"/>
          </a:p>
          <a:p>
            <a:pPr marL="228600" indent="-228600" eaLnBrk="1" hangingPunct="1">
              <a:buFont typeface="+mj-lt"/>
              <a:buAutoNum type="arabicPeriod"/>
            </a:pPr>
            <a:r>
              <a:rPr lang="en-US" altLang="en-US" sz="1100" dirty="0" smtClean="0"/>
              <a:t>Hazards caused by distractions (and other issues) make it necessary to put in place the proper measures to control the risks encountered in work zones.</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True</a:t>
            </a:r>
          </a:p>
          <a:p>
            <a:pPr marL="0" indent="0" eaLnBrk="1" hangingPunct="1">
              <a:buFont typeface="+mj-lt"/>
              <a:buNone/>
            </a:pPr>
            <a:r>
              <a:rPr lang="en-US" altLang="en-US" sz="1100" dirty="0" smtClean="0"/>
              <a:t>     b.  False</a:t>
            </a:r>
          </a:p>
          <a:p>
            <a:pPr marL="0" indent="0" eaLnBrk="1" hangingPunct="1">
              <a:buFont typeface="+mj-lt"/>
              <a:buNone/>
            </a:pPr>
            <a:endParaRPr lang="en-US" altLang="en-US" sz="1100" dirty="0" smtClean="0"/>
          </a:p>
          <a:p>
            <a:pPr marL="228600" indent="-228600" eaLnBrk="1" hangingPunct="1">
              <a:buFont typeface="+mj-lt"/>
              <a:buAutoNum type="arabicPeriod" startAt="2"/>
            </a:pPr>
            <a:r>
              <a:rPr lang="en-US" altLang="en-US" sz="1100" dirty="0" smtClean="0"/>
              <a:t>Every week ______  work zone crashes occurred that resulted in at least one fatality.    </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5   </a:t>
            </a:r>
          </a:p>
          <a:p>
            <a:pPr marL="0" indent="0" eaLnBrk="1" hangingPunct="1">
              <a:buFont typeface="+mj-lt"/>
              <a:buNone/>
            </a:pPr>
            <a:r>
              <a:rPr lang="en-US" altLang="en-US" sz="1100" dirty="0" smtClean="0"/>
              <a:t>     b.  12</a:t>
            </a:r>
          </a:p>
          <a:p>
            <a:pPr marL="0" indent="0" eaLnBrk="1" hangingPunct="1">
              <a:buFont typeface="+mj-lt"/>
              <a:buNone/>
            </a:pPr>
            <a:r>
              <a:rPr lang="en-US" altLang="en-US" sz="1100" dirty="0" smtClean="0"/>
              <a:t>     c.  50</a:t>
            </a:r>
          </a:p>
          <a:p>
            <a:pPr marL="0" indent="0" eaLnBrk="1" hangingPunct="1">
              <a:buFont typeface="+mj-lt"/>
              <a:buNone/>
            </a:pPr>
            <a:endParaRPr lang="en-US" altLang="en-US" sz="1100" dirty="0" smtClean="0"/>
          </a:p>
          <a:p>
            <a:pPr marL="228600" indent="-228600" eaLnBrk="1" hangingPunct="1">
              <a:buFont typeface="+mj-lt"/>
              <a:buAutoNum type="arabicPeriod" startAt="3"/>
            </a:pPr>
            <a:r>
              <a:rPr lang="en-US" altLang="en-US" sz="1100" dirty="0" smtClean="0"/>
              <a:t>The public highway system can be one of the most dangerous work environments in the United States.</a:t>
            </a:r>
          </a:p>
          <a:p>
            <a:pPr marL="0" indent="0" eaLnBrk="1" hangingPunct="1">
              <a:buFont typeface="+mj-lt"/>
              <a:buNone/>
            </a:pPr>
            <a:endParaRPr lang="en-US" altLang="en-US" sz="1100" dirty="0" smtClean="0"/>
          </a:p>
          <a:p>
            <a:pPr marL="0" indent="0" eaLnBrk="1" hangingPunct="1">
              <a:buFont typeface="+mj-lt"/>
              <a:buNone/>
            </a:pPr>
            <a:r>
              <a:rPr lang="en-US" altLang="en-US" sz="1100" dirty="0" smtClean="0"/>
              <a:t>    a.  True</a:t>
            </a:r>
          </a:p>
          <a:p>
            <a:pPr marL="0" indent="0" eaLnBrk="1" hangingPunct="1">
              <a:buFont typeface="+mj-lt"/>
              <a:buNone/>
            </a:pPr>
            <a:r>
              <a:rPr lang="en-US" altLang="en-US" sz="1100" dirty="0" smtClean="0"/>
              <a:t>    b.  False	</a:t>
            </a:r>
            <a:endParaRPr lang="en-US" altLang="en-US" dirty="0" smtClean="0"/>
          </a:p>
        </p:txBody>
      </p:sp>
    </p:spTree>
    <p:extLst>
      <p:ext uri="{BB962C8B-B14F-4D97-AF65-F5344CB8AC3E}">
        <p14:creationId xmlns:p14="http://schemas.microsoft.com/office/powerpoint/2010/main" val="22949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spcBef>
                <a:spcPct val="30000"/>
              </a:spcBef>
              <a:defRPr sz="1200">
                <a:solidFill>
                  <a:schemeClr val="tx1"/>
                </a:solidFill>
                <a:latin typeface="Arial" charset="0"/>
              </a:defRPr>
            </a:lvl1pPr>
            <a:lvl2pPr marL="709613" indent="-273050" defTabSz="925513" eaLnBrk="0" hangingPunct="0">
              <a:spcBef>
                <a:spcPct val="30000"/>
              </a:spcBef>
              <a:defRPr sz="1200">
                <a:solidFill>
                  <a:schemeClr val="tx1"/>
                </a:solidFill>
                <a:latin typeface="Arial" charset="0"/>
              </a:defRPr>
            </a:lvl2pPr>
            <a:lvl3pPr marL="1092200" indent="-217488" defTabSz="925513" eaLnBrk="0" hangingPunct="0">
              <a:spcBef>
                <a:spcPct val="30000"/>
              </a:spcBef>
              <a:defRPr sz="1200">
                <a:solidFill>
                  <a:schemeClr val="tx1"/>
                </a:solidFill>
                <a:latin typeface="Arial" charset="0"/>
              </a:defRPr>
            </a:lvl3pPr>
            <a:lvl4pPr marL="1528763" indent="-217488" defTabSz="925513" eaLnBrk="0" hangingPunct="0">
              <a:spcBef>
                <a:spcPct val="30000"/>
              </a:spcBef>
              <a:defRPr sz="1200">
                <a:solidFill>
                  <a:schemeClr val="tx1"/>
                </a:solidFill>
                <a:latin typeface="Arial" charset="0"/>
              </a:defRPr>
            </a:lvl4pPr>
            <a:lvl5pPr marL="1965325" indent="-217488" defTabSz="925513" eaLnBrk="0" hangingPunct="0">
              <a:spcBef>
                <a:spcPct val="30000"/>
              </a:spcBef>
              <a:defRPr sz="1200">
                <a:solidFill>
                  <a:schemeClr val="tx1"/>
                </a:solidFill>
                <a:latin typeface="Arial" charset="0"/>
              </a:defRPr>
            </a:lvl5pPr>
            <a:lvl6pPr marL="2422525" indent="-217488" defTabSz="925513" eaLnBrk="0" fontAlgn="base" hangingPunct="0">
              <a:spcBef>
                <a:spcPct val="30000"/>
              </a:spcBef>
              <a:spcAft>
                <a:spcPct val="0"/>
              </a:spcAft>
              <a:defRPr sz="1200">
                <a:solidFill>
                  <a:schemeClr val="tx1"/>
                </a:solidFill>
                <a:latin typeface="Arial" charset="0"/>
              </a:defRPr>
            </a:lvl6pPr>
            <a:lvl7pPr marL="2879725" indent="-217488" defTabSz="925513" eaLnBrk="0" fontAlgn="base" hangingPunct="0">
              <a:spcBef>
                <a:spcPct val="30000"/>
              </a:spcBef>
              <a:spcAft>
                <a:spcPct val="0"/>
              </a:spcAft>
              <a:defRPr sz="1200">
                <a:solidFill>
                  <a:schemeClr val="tx1"/>
                </a:solidFill>
                <a:latin typeface="Arial" charset="0"/>
              </a:defRPr>
            </a:lvl7pPr>
            <a:lvl8pPr marL="3336925" indent="-217488" defTabSz="925513" eaLnBrk="0" fontAlgn="base" hangingPunct="0">
              <a:spcBef>
                <a:spcPct val="30000"/>
              </a:spcBef>
              <a:spcAft>
                <a:spcPct val="0"/>
              </a:spcAft>
              <a:defRPr sz="1200">
                <a:solidFill>
                  <a:schemeClr val="tx1"/>
                </a:solidFill>
                <a:latin typeface="Arial" charset="0"/>
              </a:defRPr>
            </a:lvl8pPr>
            <a:lvl9pPr marL="3794125" indent="-217488" defTabSz="925513"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37</a:t>
            </a:fld>
            <a:endParaRPr lang="en-US" altLang="en-US" smtClean="0"/>
          </a:p>
        </p:txBody>
      </p:sp>
      <p:sp>
        <p:nvSpPr>
          <p:cNvPr id="23555" name="Rectangle 2"/>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6" name="Rectangle 3"/>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57" name="Rectangle 4"/>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8" name="Rectangle 5"/>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59" name="Rectangle 6"/>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0" name="Rectangle 7"/>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1" name="Rectangle 8"/>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2" name="Rectangle 9"/>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3" name="Rectangle 10"/>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4" name="Rectangle 11"/>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5" name="Rectangle 12"/>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6" name="Rectangle 13"/>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7" name="Rectangle 14"/>
          <p:cNvSpPr>
            <a:spLocks noChangeArrowheads="1"/>
          </p:cNvSpPr>
          <p:nvPr/>
        </p:nvSpPr>
        <p:spPr bwMode="auto">
          <a:xfrm>
            <a:off x="397256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68" name="Rectangle 15"/>
          <p:cNvSpPr>
            <a:spLocks noChangeArrowheads="1"/>
          </p:cNvSpPr>
          <p:nvPr/>
        </p:nvSpPr>
        <p:spPr bwMode="auto">
          <a:xfrm>
            <a:off x="397256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69" name="Rectangle 16"/>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0" name="Rectangle 17"/>
          <p:cNvSpPr>
            <a:spLocks noChangeArrowheads="1"/>
          </p:cNvSpPr>
          <p:nvPr/>
        </p:nvSpPr>
        <p:spPr bwMode="auto">
          <a:xfrm>
            <a:off x="0" y="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1" name="Rectangle 18"/>
          <p:cNvSpPr>
            <a:spLocks noChangeArrowheads="1"/>
          </p:cNvSpPr>
          <p:nvPr/>
        </p:nvSpPr>
        <p:spPr bwMode="auto">
          <a:xfrm>
            <a:off x="3970938" y="0"/>
            <a:ext cx="3039462"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2" name="Rectangle 19"/>
          <p:cNvSpPr>
            <a:spLocks noChangeArrowheads="1"/>
          </p:cNvSpPr>
          <p:nvPr/>
        </p:nvSpPr>
        <p:spPr bwMode="auto">
          <a:xfrm>
            <a:off x="3970938" y="8830471"/>
            <a:ext cx="3039462"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328" tIns="0" rIns="19328"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a:latin typeface="Times New Roman" pitchFamily="18" charset="0"/>
              </a:rPr>
              <a:t>5</a:t>
            </a:r>
          </a:p>
        </p:txBody>
      </p:sp>
      <p:sp>
        <p:nvSpPr>
          <p:cNvPr id="23573" name="Rectangle 20"/>
          <p:cNvSpPr>
            <a:spLocks noChangeArrowheads="1"/>
          </p:cNvSpPr>
          <p:nvPr/>
        </p:nvSpPr>
        <p:spPr bwMode="auto">
          <a:xfrm>
            <a:off x="0" y="8830471"/>
            <a:ext cx="3037840" cy="46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4" name="Rectangle 21"/>
          <p:cNvSpPr>
            <a:spLocks noChangeArrowheads="1"/>
          </p:cNvSpPr>
          <p:nvPr/>
        </p:nvSpPr>
        <p:spPr bwMode="auto">
          <a:xfrm>
            <a:off x="0" y="0"/>
            <a:ext cx="3037840" cy="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7398" tIns="43699" rIns="87398" bIns="4369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23575" name="Rectangle 22"/>
          <p:cNvSpPr>
            <a:spLocks noGrp="1" noRot="1" noChangeAspect="1" noChangeArrowheads="1" noTextEdit="1"/>
          </p:cNvSpPr>
          <p:nvPr>
            <p:ph type="sldImg"/>
          </p:nvPr>
        </p:nvSpPr>
        <p:spPr>
          <a:xfrm>
            <a:off x="1189038" y="703263"/>
            <a:ext cx="4632325" cy="3473450"/>
          </a:xfrm>
          <a:ln w="12700" cap="flat">
            <a:solidFill>
              <a:schemeClr val="tx1"/>
            </a:solidFill>
          </a:ln>
        </p:spPr>
      </p:sp>
      <p:sp>
        <p:nvSpPr>
          <p:cNvPr id="23576" name="Rectangle 23"/>
          <p:cNvSpPr>
            <a:spLocks noGrp="1" noChangeArrowheads="1"/>
          </p:cNvSpPr>
          <p:nvPr>
            <p:ph type="body" idx="1"/>
          </p:nvPr>
        </p:nvSpPr>
        <p:spPr>
          <a:xfrm>
            <a:off x="933098" y="4416821"/>
            <a:ext cx="5142582" cy="4180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29" tIns="46709" rIns="95029" bIns="46709"/>
          <a:lstStyle/>
          <a:p>
            <a:pPr eaLnBrk="1" hangingPunct="1"/>
            <a:r>
              <a:rPr lang="en-US" altLang="en-US" dirty="0" smtClean="0"/>
              <a:t>Take this time to answer</a:t>
            </a:r>
            <a:r>
              <a:rPr lang="en-US" altLang="en-US" baseline="0" dirty="0" smtClean="0"/>
              <a:t> any remaining questions.  Thank the attendees for their time.  Document as required by company policy.</a:t>
            </a:r>
            <a:endParaRPr lang="en-US" altLang="en-US" dirty="0" smtClean="0"/>
          </a:p>
        </p:txBody>
      </p:sp>
    </p:spTree>
    <p:extLst>
      <p:ext uri="{BB962C8B-B14F-4D97-AF65-F5344CB8AC3E}">
        <p14:creationId xmlns:p14="http://schemas.microsoft.com/office/powerpoint/2010/main" val="229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this is a brief list of news headlines from the Occupational Safety &amp; Health Administration website regarding employee’s being fatality injured when not following safe work practices in and around moving equipment. </a:t>
            </a:r>
          </a:p>
          <a:p>
            <a:endParaRPr lang="en-US" dirty="0"/>
          </a:p>
          <a:p>
            <a:r>
              <a:rPr lang="en-US" b="0" u="sng" dirty="0"/>
              <a:t>Trainers Tip</a:t>
            </a:r>
            <a:r>
              <a:rPr lang="en-US" b="0" u="none" dirty="0"/>
              <a:t> – Engage the </a:t>
            </a:r>
            <a:r>
              <a:rPr lang="en-US" dirty="0"/>
              <a:t>group by asking if anyone has any first hand knowledge of any near-misses or events regarding vehicles/equipment? </a:t>
            </a:r>
            <a:endParaRPr lang="en-US" b="0" u="sng"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4</a:t>
            </a:fld>
            <a:endParaRPr lang="en-US"/>
          </a:p>
        </p:txBody>
      </p:sp>
    </p:spTree>
    <p:extLst>
      <p:ext uri="{BB962C8B-B14F-4D97-AF65-F5344CB8AC3E}">
        <p14:creationId xmlns:p14="http://schemas.microsoft.com/office/powerpoint/2010/main" val="85676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Fatality statistics by age from the Bureau of Labor Statistics</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6</a:t>
            </a:fld>
            <a:endParaRPr lang="en-US"/>
          </a:p>
        </p:txBody>
      </p:sp>
    </p:spTree>
    <p:extLst>
      <p:ext uri="{BB962C8B-B14F-4D97-AF65-F5344CB8AC3E}">
        <p14:creationId xmlns:p14="http://schemas.microsoft.com/office/powerpoint/2010/main" val="71216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ET&amp;D Injury Stats regarding the leading cause of injuries within the companies represented by the Partnership. It is important to note that vehicle/equipment related injuries are classified as Struck By or Caught Between. When these two categories are combined it ranks as the 2</a:t>
            </a:r>
            <a:r>
              <a:rPr lang="en-US" baseline="30000" dirty="0"/>
              <a:t>nd</a:t>
            </a:r>
            <a:r>
              <a:rPr lang="en-US" dirty="0"/>
              <a:t> leading cause of injuries.  </a:t>
            </a:r>
          </a:p>
          <a:p>
            <a:endParaRPr lang="en-US" dirty="0"/>
          </a:p>
          <a:p>
            <a:r>
              <a:rPr lang="en-US" u="sng" dirty="0"/>
              <a:t>Trainers Tip</a:t>
            </a:r>
            <a:r>
              <a:rPr lang="en-US" u="none" dirty="0"/>
              <a:t> –The most common contributing factor related to Struck By / Caught Between events is failure to utilize a spotter. Many of these events could have been eliminated by properly utilizing a spotter. </a:t>
            </a:r>
            <a:endParaRPr lang="en-US" u="sng" dirty="0"/>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7</a:t>
            </a:fld>
            <a:endParaRPr lang="en-US"/>
          </a:p>
        </p:txBody>
      </p:sp>
    </p:spTree>
    <p:extLst>
      <p:ext uri="{BB962C8B-B14F-4D97-AF65-F5344CB8AC3E}">
        <p14:creationId xmlns:p14="http://schemas.microsoft.com/office/powerpoint/2010/main" val="215566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a spotter is someone who is trained to recognize hazards the driver/operator may not otherwise see while operating or moving equipment.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8</a:t>
            </a:fld>
            <a:endParaRPr lang="en-US"/>
          </a:p>
        </p:txBody>
      </p:sp>
    </p:spTree>
    <p:extLst>
      <p:ext uri="{BB962C8B-B14F-4D97-AF65-F5344CB8AC3E}">
        <p14:creationId xmlns:p14="http://schemas.microsoft.com/office/powerpoint/2010/main" val="180177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these are common causes of backing accidents. Discuss that each and every piece of equipment has different blind spots and danger zones.  Workers should not rely solely on backup alarms to alarm workers because of worksite noises or the backup alarms not functioning properly.  Some jobsites can become very congested and conditions are always changing which can lead to drivers/operators becoming unaware of other vehicles entering or exiting the work location.  Driver/operators should never allow themselves to become distracted and should always be looking in the direction of travel.  Unauthorized riding on vehicles/equipment should never be allowed on any project or jobsite.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9</a:t>
            </a:fld>
            <a:endParaRPr lang="en-US"/>
          </a:p>
        </p:txBody>
      </p:sp>
    </p:spTree>
    <p:extLst>
      <p:ext uri="{BB962C8B-B14F-4D97-AF65-F5344CB8AC3E}">
        <p14:creationId xmlns:p14="http://schemas.microsoft.com/office/powerpoint/2010/main" val="3745440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that some project owners may require different rules as to when a spotter is needed or necessary for moving vehicles/equipment.  The following list is not all inclusive but rather a general list of when a spotter should be utilized. </a:t>
            </a:r>
          </a:p>
          <a:p>
            <a:pPr marL="171450" indent="-171450">
              <a:buFont typeface="Arial" panose="020B0604020202020204" pitchFamily="34" charset="0"/>
              <a:buChar char="•"/>
            </a:pPr>
            <a:r>
              <a:rPr lang="en-US" dirty="0"/>
              <a:t>Backing a vehicle or machinery</a:t>
            </a:r>
          </a:p>
          <a:p>
            <a:pPr marL="171450" indent="-171450">
              <a:buFont typeface="Arial" panose="020B0604020202020204" pitchFamily="34" charset="0"/>
              <a:buChar char="•"/>
            </a:pPr>
            <a:r>
              <a:rPr lang="en-US" dirty="0"/>
              <a:t>Moving in a congested area </a:t>
            </a:r>
          </a:p>
          <a:p>
            <a:pPr marL="171450" indent="-171450">
              <a:buFont typeface="Arial" panose="020B0604020202020204" pitchFamily="34" charset="0"/>
              <a:buChar char="•"/>
            </a:pPr>
            <a:r>
              <a:rPr lang="en-US" dirty="0"/>
              <a:t>Poor visibility </a:t>
            </a:r>
          </a:p>
          <a:p>
            <a:pPr marL="171450" indent="-171450">
              <a:buFont typeface="Arial" panose="020B0604020202020204" pitchFamily="34" charset="0"/>
              <a:buChar char="•"/>
            </a:pPr>
            <a:r>
              <a:rPr lang="en-US" dirty="0"/>
              <a:t>When in close proximity to other operations </a:t>
            </a:r>
          </a:p>
          <a:p>
            <a:pPr marL="171450" indent="-171450">
              <a:buFont typeface="Arial" panose="020B0604020202020204" pitchFamily="34" charset="0"/>
              <a:buChar char="•"/>
            </a:pPr>
            <a:r>
              <a:rPr lang="en-US" dirty="0"/>
              <a:t>When surrounded by foot traffic </a:t>
            </a:r>
          </a:p>
          <a:p>
            <a:pPr marL="171450" indent="-171450">
              <a:buFont typeface="Arial" panose="020B0604020202020204" pitchFamily="34" charset="0"/>
              <a:buChar char="•"/>
            </a:pPr>
            <a:r>
              <a:rPr lang="en-US" dirty="0"/>
              <a:t>Any time lateral, overhead, or other obstruction pose a threat </a:t>
            </a:r>
          </a:p>
        </p:txBody>
      </p:sp>
      <p:sp>
        <p:nvSpPr>
          <p:cNvPr id="4" name="Slide Number Placeholder 3"/>
          <p:cNvSpPr>
            <a:spLocks noGrp="1"/>
          </p:cNvSpPr>
          <p:nvPr>
            <p:ph type="sldNum" sz="quarter" idx="10"/>
          </p:nvPr>
        </p:nvSpPr>
        <p:spPr/>
        <p:txBody>
          <a:bodyPr/>
          <a:lstStyle/>
          <a:p>
            <a:pPr>
              <a:defRPr/>
            </a:pPr>
            <a:fld id="{FF0B8719-2130-4E92-A665-4AD06418780A}" type="slidenum">
              <a:rPr lang="en-US" smtClean="0"/>
              <a:pPr>
                <a:defRPr/>
              </a:pPr>
              <a:t>10</a:t>
            </a:fld>
            <a:endParaRPr lang="en-US"/>
          </a:p>
        </p:txBody>
      </p:sp>
    </p:spTree>
    <p:extLst>
      <p:ext uri="{BB962C8B-B14F-4D97-AF65-F5344CB8AC3E}">
        <p14:creationId xmlns:p14="http://schemas.microsoft.com/office/powerpoint/2010/main" val="1616202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4"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5" name="AutoShape 4"/>
          <p:cNvSpPr>
            <a:spLocks noChangeArrowheads="1"/>
          </p:cNvSpPr>
          <p:nvPr/>
        </p:nvSpPr>
        <p:spPr bwMode="blackWhite">
          <a:xfrm>
            <a:off x="1447800" y="3352800"/>
            <a:ext cx="6400800" cy="2286000"/>
          </a:xfrm>
          <a:prstGeom prst="roundRect">
            <a:avLst>
              <a:gd name="adj" fmla="val 16667"/>
            </a:avLst>
          </a:prstGeom>
          <a:solidFill>
            <a:schemeClr val="bg1"/>
          </a:solidFill>
          <a:ln w="50800">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a:cs typeface="+mn-cs"/>
            </a:endParaRPr>
          </a:p>
        </p:txBody>
      </p:sp>
      <p:pic>
        <p:nvPicPr>
          <p:cNvPr id="6"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3600" y="3429000"/>
            <a:ext cx="22860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0" y="4038600"/>
            <a:ext cx="2590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7"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8" name="Rectangle 7"/>
          <p:cNvSpPr>
            <a:spLocks noGrp="1" noChangeArrowheads="1"/>
          </p:cNvSpPr>
          <p:nvPr>
            <p:ph type="dt" sz="half" idx="10"/>
          </p:nvPr>
        </p:nvSpPr>
        <p:spPr/>
        <p:txBody>
          <a:bodyPr/>
          <a:lstStyle>
            <a:lvl1pPr>
              <a:defRPr/>
            </a:lvl1pPr>
          </a:lstStyle>
          <a:p>
            <a:pPr>
              <a:defRPr/>
            </a:pPr>
            <a:endParaRPr lang="en-US"/>
          </a:p>
        </p:txBody>
      </p:sp>
      <p:sp>
        <p:nvSpPr>
          <p:cNvPr id="9"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10"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4BC82CB8-32D3-493F-BA4D-C698C2FBA453}" type="slidenum">
              <a:rPr lang="en-US"/>
              <a:pPr>
                <a:defRPr/>
              </a:pPr>
              <a:t>‹#›</a:t>
            </a:fld>
            <a:endParaRPr lang="en-US" dirty="0"/>
          </a:p>
        </p:txBody>
      </p:sp>
    </p:spTree>
    <p:extLst>
      <p:ext uri="{BB962C8B-B14F-4D97-AF65-F5344CB8AC3E}">
        <p14:creationId xmlns:p14="http://schemas.microsoft.com/office/powerpoint/2010/main" val="392540660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02C4-578E-4A57-9B99-0EE79F1D5CBA}" type="slidenum">
              <a:rPr lang="en-US"/>
              <a:pPr>
                <a:defRPr/>
              </a:pPr>
              <a:t>‹#›</a:t>
            </a:fld>
            <a:endParaRPr lang="en-US" dirty="0"/>
          </a:p>
        </p:txBody>
      </p:sp>
    </p:spTree>
    <p:extLst>
      <p:ext uri="{BB962C8B-B14F-4D97-AF65-F5344CB8AC3E}">
        <p14:creationId xmlns:p14="http://schemas.microsoft.com/office/powerpoint/2010/main" val="121882658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9B2809-61E3-4FE3-BDB6-F42EB26DDB17}" type="slidenum">
              <a:rPr lang="en-US"/>
              <a:pPr>
                <a:defRPr/>
              </a:pPr>
              <a:t>‹#›</a:t>
            </a:fld>
            <a:endParaRPr lang="en-US" dirty="0"/>
          </a:p>
        </p:txBody>
      </p:sp>
    </p:spTree>
    <p:extLst>
      <p:ext uri="{BB962C8B-B14F-4D97-AF65-F5344CB8AC3E}">
        <p14:creationId xmlns:p14="http://schemas.microsoft.com/office/powerpoint/2010/main" val="20251683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D52C7D-CF9C-4B33-8411-7096F1AFF836}" type="slidenum">
              <a:rPr lang="en-US"/>
              <a:pPr>
                <a:defRPr/>
              </a:pPr>
              <a:t>‹#›</a:t>
            </a:fld>
            <a:endParaRPr lang="en-US" dirty="0"/>
          </a:p>
        </p:txBody>
      </p:sp>
    </p:spTree>
    <p:extLst>
      <p:ext uri="{BB962C8B-B14F-4D97-AF65-F5344CB8AC3E}">
        <p14:creationId xmlns:p14="http://schemas.microsoft.com/office/powerpoint/2010/main" val="109916928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905000"/>
            <a:ext cx="3771900" cy="40386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B010-865E-43A3-B343-9D274A69DE56}" type="slidenum">
              <a:rPr lang="en-US"/>
              <a:pPr>
                <a:defRPr/>
              </a:pPr>
              <a:t>‹#›</a:t>
            </a:fld>
            <a:endParaRPr lang="en-US" dirty="0"/>
          </a:p>
        </p:txBody>
      </p:sp>
    </p:spTree>
    <p:extLst>
      <p:ext uri="{BB962C8B-B14F-4D97-AF65-F5344CB8AC3E}">
        <p14:creationId xmlns:p14="http://schemas.microsoft.com/office/powerpoint/2010/main" val="406428624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1012"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71013"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71014"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cs typeface="+mn-cs"/>
              </a:defRPr>
            </a:lvl1pPr>
          </a:lstStyle>
          <a:p>
            <a:pPr>
              <a:defRPr/>
            </a:pPr>
            <a:fld id="{7D2308C9-7F51-4B0F-9668-4E9DC7A70FA6}" type="slidenum">
              <a:rPr lang="en-US"/>
              <a:pPr>
                <a:defRPr/>
              </a:pPr>
              <a:t>‹#›</a:t>
            </a:fld>
            <a:endParaRPr lang="en-US" dirty="0"/>
          </a:p>
        </p:txBody>
      </p:sp>
      <p:grpSp>
        <p:nvGrpSpPr>
          <p:cNvPr id="1031" name="Group 7"/>
          <p:cNvGrpSpPr>
            <a:grpSpLocks/>
          </p:cNvGrpSpPr>
          <p:nvPr/>
        </p:nvGrpSpPr>
        <p:grpSpPr bwMode="auto">
          <a:xfrm>
            <a:off x="168275" y="228600"/>
            <a:ext cx="8823325" cy="6096000"/>
            <a:chOff x="106" y="144"/>
            <a:chExt cx="5558" cy="3840"/>
          </a:xfrm>
        </p:grpSpPr>
        <p:sp>
          <p:nvSpPr>
            <p:cNvPr id="1035"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cs typeface="+mn-cs"/>
              </a:endParaRPr>
            </a:p>
          </p:txBody>
        </p:sp>
        <p:sp>
          <p:nvSpPr>
            <p:cNvPr id="2"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3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381000"/>
            <a:ext cx="990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6400800"/>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49" r:id="rId1"/>
    <p:sldLayoutId id="2147485031" r:id="rId2"/>
    <p:sldLayoutId id="2147485033" r:id="rId3"/>
    <p:sldLayoutId id="2147485036" r:id="rId4"/>
    <p:sldLayoutId id="2147485041" r:id="rId5"/>
  </p:sldLayoutIdLst>
  <p:transition>
    <p:wipe dir="r"/>
  </p:transition>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p:txBody>
          <a:bodyPr/>
          <a:lstStyle/>
          <a:p>
            <a:pPr eaLnBrk="1" hangingPunct="1">
              <a:spcBef>
                <a:spcPts val="1200"/>
              </a:spcBef>
              <a:spcAft>
                <a:spcPts val="600"/>
              </a:spcAft>
            </a:pPr>
            <a:r>
              <a:rPr lang="en-US" altLang="en-US" i="0" dirty="0"/>
              <a:t>Equipment Spotter Safety</a:t>
            </a:r>
            <a:br>
              <a:rPr lang="en-US" altLang="en-US" i="0" dirty="0"/>
            </a:br>
            <a:r>
              <a:rPr lang="en-US" altLang="en-US" sz="3200" b="1" i="0" dirty="0">
                <a:latin typeface="Arial" charset="0"/>
                <a:cs typeface="Arial" charset="0"/>
              </a:rPr>
              <a:t>Continuing Education</a:t>
            </a:r>
            <a:br>
              <a:rPr lang="en-US" altLang="en-US" sz="3200" b="1" i="0" dirty="0">
                <a:latin typeface="Arial" charset="0"/>
                <a:cs typeface="Arial" charset="0"/>
              </a:rPr>
            </a:br>
            <a:r>
              <a:rPr lang="en-US" altLang="en-US" sz="2000" b="1" i="0" dirty="0">
                <a:latin typeface="Arial" charset="0"/>
                <a:cs typeface="Arial" charset="0"/>
              </a:rPr>
              <a:t>Fourth Quarter 2019</a:t>
            </a:r>
            <a:endParaRPr lang="en-US" altLang="en-US" sz="3200" b="1" i="0"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4BC82CB8-32D3-493F-BA4D-C698C2FBA453}" type="slidenum">
              <a:rPr lang="en-US" smtClean="0"/>
              <a:pPr>
                <a:defRPr/>
              </a:pPr>
              <a:t>1</a:t>
            </a:fld>
            <a:r>
              <a:rPr lang="en-US" dirty="0" smtClean="0"/>
              <a:t>-1</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72B601-562A-4456-B17A-D202B49A656F}"/>
              </a:ext>
            </a:extLst>
          </p:cNvPr>
          <p:cNvSpPr>
            <a:spLocks noGrp="1"/>
          </p:cNvSpPr>
          <p:nvPr>
            <p:ph type="title"/>
          </p:nvPr>
        </p:nvSpPr>
        <p:spPr/>
        <p:txBody>
          <a:bodyPr/>
          <a:lstStyle/>
          <a:p>
            <a:r>
              <a:rPr lang="en-US" dirty="0"/>
              <a:t>When to use a Spotter</a:t>
            </a:r>
          </a:p>
        </p:txBody>
      </p:sp>
      <p:sp>
        <p:nvSpPr>
          <p:cNvPr id="3" name="Content Placeholder 2">
            <a:extLst>
              <a:ext uri="{FF2B5EF4-FFF2-40B4-BE49-F238E27FC236}">
                <a16:creationId xmlns:a16="http://schemas.microsoft.com/office/drawing/2014/main" xmlns="" id="{15B56574-B375-443F-962F-57B629569F81}"/>
              </a:ext>
            </a:extLst>
          </p:cNvPr>
          <p:cNvSpPr>
            <a:spLocks noGrp="1"/>
          </p:cNvSpPr>
          <p:nvPr>
            <p:ph idx="1"/>
          </p:nvPr>
        </p:nvSpPr>
        <p:spPr>
          <a:xfrm>
            <a:off x="533400" y="1905000"/>
            <a:ext cx="8077200" cy="4419600"/>
          </a:xfrm>
        </p:spPr>
        <p:txBody>
          <a:bodyPr/>
          <a:lstStyle/>
          <a:p>
            <a:pPr>
              <a:buClrTx/>
              <a:buFont typeface="Wingdings" panose="05000000000000000000" pitchFamily="2" charset="2"/>
              <a:buChar char="ü"/>
            </a:pPr>
            <a:r>
              <a:rPr lang="en-US" dirty="0"/>
              <a:t>Backing a vehicle or machinery </a:t>
            </a:r>
          </a:p>
          <a:p>
            <a:pPr>
              <a:buClrTx/>
              <a:buFont typeface="Wingdings" panose="05000000000000000000" pitchFamily="2" charset="2"/>
              <a:buChar char="ü"/>
            </a:pPr>
            <a:r>
              <a:rPr lang="en-US" dirty="0"/>
              <a:t>Moving a vehicle or machinery in a congested area </a:t>
            </a:r>
          </a:p>
          <a:p>
            <a:pPr>
              <a:buClrTx/>
              <a:buFont typeface="Wingdings" panose="05000000000000000000" pitchFamily="2" charset="2"/>
              <a:buChar char="ü"/>
            </a:pPr>
            <a:r>
              <a:rPr lang="en-US" dirty="0"/>
              <a:t>Poor visibility</a:t>
            </a:r>
          </a:p>
          <a:p>
            <a:pPr>
              <a:buClrTx/>
              <a:buFont typeface="Wingdings" panose="05000000000000000000" pitchFamily="2" charset="2"/>
              <a:buChar char="ü"/>
            </a:pPr>
            <a:r>
              <a:rPr lang="en-US" dirty="0"/>
              <a:t>Close proximity</a:t>
            </a:r>
          </a:p>
          <a:p>
            <a:pPr>
              <a:buClrTx/>
              <a:buFont typeface="Wingdings" panose="05000000000000000000" pitchFamily="2" charset="2"/>
              <a:buChar char="ü"/>
            </a:pPr>
            <a:r>
              <a:rPr lang="en-US" dirty="0"/>
              <a:t>Pedestrians/coworkers or other </a:t>
            </a:r>
            <a:r>
              <a:rPr lang="en-US" dirty="0" smtClean="0"/>
              <a:t>workers</a:t>
            </a:r>
            <a:endParaRPr lang="en-US" dirty="0"/>
          </a:p>
          <a:p>
            <a:pPr>
              <a:buClrTx/>
              <a:buFont typeface="Wingdings" panose="05000000000000000000" pitchFamily="2" charset="2"/>
              <a:buChar char="ü"/>
            </a:pPr>
            <a:r>
              <a:rPr lang="en-US" dirty="0"/>
              <a:t>Lateral, overhead, or other obstructions</a:t>
            </a:r>
          </a:p>
        </p:txBody>
      </p:sp>
      <p:sp>
        <p:nvSpPr>
          <p:cNvPr id="4" name="Slide Number Placeholder 3"/>
          <p:cNvSpPr>
            <a:spLocks noGrp="1"/>
          </p:cNvSpPr>
          <p:nvPr>
            <p:ph type="sldNum" sz="quarter" idx="12"/>
          </p:nvPr>
        </p:nvSpPr>
        <p:spPr/>
        <p:txBody>
          <a:bodyPr/>
          <a:lstStyle/>
          <a:p>
            <a:pPr>
              <a:defRPr/>
            </a:pPr>
            <a:r>
              <a:rPr lang="en-US" dirty="0" smtClean="0"/>
              <a:t>1-</a:t>
            </a:r>
            <a:fld id="{083B02C4-578E-4A57-9B99-0EE79F1D5CBA}" type="slidenum">
              <a:rPr lang="en-US" smtClean="0"/>
              <a:pPr>
                <a:defRPr/>
              </a:pPr>
              <a:t>10</a:t>
            </a:fld>
            <a:endParaRPr lang="en-US" dirty="0"/>
          </a:p>
        </p:txBody>
      </p:sp>
    </p:spTree>
    <p:extLst>
      <p:ext uri="{BB962C8B-B14F-4D97-AF65-F5344CB8AC3E}">
        <p14:creationId xmlns:p14="http://schemas.microsoft.com/office/powerpoint/2010/main" val="31857805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Points-Session </a:t>
            </a:r>
            <a:r>
              <a:rPr lang="en-US" dirty="0"/>
              <a:t>O</a:t>
            </a:r>
            <a:r>
              <a:rPr lang="en-US" dirty="0" smtClean="0"/>
              <a:t>ne</a:t>
            </a:r>
            <a:endParaRPr lang="en-US" dirty="0"/>
          </a:p>
        </p:txBody>
      </p:sp>
      <p:sp>
        <p:nvSpPr>
          <p:cNvPr id="5" name="Content Placeholder 4"/>
          <p:cNvSpPr>
            <a:spLocks noGrp="1"/>
          </p:cNvSpPr>
          <p:nvPr>
            <p:ph idx="1"/>
          </p:nvPr>
        </p:nvSpPr>
        <p:spPr>
          <a:xfrm>
            <a:off x="304800" y="1828800"/>
            <a:ext cx="8382000" cy="4038600"/>
          </a:xfrm>
        </p:spPr>
        <p:txBody>
          <a:bodyPr/>
          <a:lstStyle/>
          <a:p>
            <a:pPr eaLnBrk="1" hangingPunct="1">
              <a:spcBef>
                <a:spcPts val="600"/>
              </a:spcBef>
              <a:spcAft>
                <a:spcPts val="0"/>
              </a:spcAft>
              <a:buClrTx/>
              <a:buFont typeface="+mj-lt"/>
              <a:buAutoNum type="arabicPeriod"/>
            </a:pPr>
            <a:r>
              <a:rPr lang="en-US" sz="1600" dirty="0"/>
              <a:t>A spotter is someone trained to recognize hazards the driver/operator may not see?</a:t>
            </a:r>
          </a:p>
          <a:p>
            <a:pPr lvl="1" eaLnBrk="1" hangingPunct="1">
              <a:spcBef>
                <a:spcPts val="600"/>
              </a:spcBef>
              <a:spcAft>
                <a:spcPts val="0"/>
              </a:spcAft>
              <a:buClrTx/>
              <a:buSzPct val="70000"/>
              <a:buFont typeface="+mj-lt"/>
              <a:buAutoNum type="alphaLcPeriod"/>
            </a:pPr>
            <a:r>
              <a:rPr lang="en-US" altLang="en-US" sz="1400" dirty="0" smtClean="0"/>
              <a:t>True</a:t>
            </a:r>
            <a:endParaRPr lang="en-US" altLang="en-US" sz="1400" dirty="0"/>
          </a:p>
          <a:p>
            <a:pPr lvl="1" eaLnBrk="1" hangingPunct="1">
              <a:spcBef>
                <a:spcPts val="600"/>
              </a:spcBef>
              <a:spcAft>
                <a:spcPts val="0"/>
              </a:spcAft>
              <a:buClrTx/>
              <a:buSzPct val="70000"/>
              <a:buFont typeface="+mj-lt"/>
              <a:buAutoNum type="alphaLcPeriod"/>
            </a:pPr>
            <a:r>
              <a:rPr lang="en-US" altLang="en-US" sz="1400" dirty="0" smtClean="0"/>
              <a:t>False</a:t>
            </a:r>
          </a:p>
          <a:p>
            <a:pPr eaLnBrk="1" hangingPunct="1">
              <a:spcBef>
                <a:spcPts val="600"/>
              </a:spcBef>
              <a:spcAft>
                <a:spcPts val="0"/>
              </a:spcAft>
              <a:buClrTx/>
              <a:buFont typeface="+mj-lt"/>
              <a:buAutoNum type="arabicPeriod"/>
            </a:pPr>
            <a:r>
              <a:rPr lang="en-US" sz="1600" dirty="0" smtClean="0"/>
              <a:t>The </a:t>
            </a:r>
            <a:r>
              <a:rPr lang="en-US" sz="1600" dirty="0"/>
              <a:t>spotter should also consider lateral and overhead hazards when spotting? </a:t>
            </a:r>
            <a:r>
              <a:rPr lang="en-US" altLang="en-US" sz="1400" dirty="0" smtClean="0"/>
              <a:t>   </a:t>
            </a:r>
            <a:endParaRPr lang="en-US" altLang="en-US" sz="1400" dirty="0"/>
          </a:p>
          <a:p>
            <a:pPr marL="685800" lvl="1" indent="-228600" eaLnBrk="1" hangingPunct="1">
              <a:spcBef>
                <a:spcPts val="600"/>
              </a:spcBef>
              <a:spcAft>
                <a:spcPts val="0"/>
              </a:spcAft>
              <a:buClrTx/>
              <a:buSzPct val="70000"/>
              <a:buFont typeface="+mj-lt"/>
              <a:buAutoNum type="alphaLcPeriod"/>
            </a:pPr>
            <a:r>
              <a:rPr lang="en-US" altLang="en-US" sz="1400" dirty="0" smtClean="0"/>
              <a:t>True</a:t>
            </a:r>
            <a:endParaRPr lang="en-US" altLang="en-US" sz="1400" dirty="0"/>
          </a:p>
          <a:p>
            <a:pPr marL="685800" lvl="1" indent="-228600" eaLnBrk="1" hangingPunct="1">
              <a:spcBef>
                <a:spcPts val="600"/>
              </a:spcBef>
              <a:spcAft>
                <a:spcPts val="0"/>
              </a:spcAft>
              <a:buClrTx/>
              <a:buSzPct val="70000"/>
              <a:buFont typeface="+mj-lt"/>
              <a:buAutoNum type="alphaLcPeriod"/>
            </a:pPr>
            <a:r>
              <a:rPr lang="en-US" altLang="en-US" sz="1400" dirty="0" smtClean="0"/>
              <a:t>False</a:t>
            </a:r>
          </a:p>
          <a:p>
            <a:pPr eaLnBrk="1" hangingPunct="1">
              <a:spcBef>
                <a:spcPts val="600"/>
              </a:spcBef>
              <a:spcAft>
                <a:spcPts val="0"/>
              </a:spcAft>
              <a:buClrTx/>
              <a:buFont typeface="+mj-lt"/>
              <a:buAutoNum type="arabicPeriod"/>
            </a:pPr>
            <a:r>
              <a:rPr lang="en-US" sz="1600" dirty="0" smtClean="0"/>
              <a:t>Blind </a:t>
            </a:r>
            <a:r>
              <a:rPr lang="en-US" sz="1600" dirty="0"/>
              <a:t>Spots are a leading contributor to backing accidents? </a:t>
            </a:r>
            <a:endParaRPr lang="en-US" altLang="en-US" sz="1400" dirty="0"/>
          </a:p>
          <a:p>
            <a:pPr lvl="1" eaLnBrk="1" hangingPunct="1">
              <a:spcBef>
                <a:spcPts val="600"/>
              </a:spcBef>
              <a:spcAft>
                <a:spcPts val="0"/>
              </a:spcAft>
              <a:buClrTx/>
              <a:buSzPct val="70000"/>
              <a:buFont typeface="+mj-lt"/>
              <a:buAutoNum type="alphaLcPeriod"/>
            </a:pPr>
            <a:r>
              <a:rPr lang="en-US" altLang="en-US" sz="1400" dirty="0" smtClean="0"/>
              <a:t>True</a:t>
            </a:r>
          </a:p>
          <a:p>
            <a:pPr lvl="1" eaLnBrk="1" hangingPunct="1">
              <a:spcBef>
                <a:spcPts val="600"/>
              </a:spcBef>
              <a:spcAft>
                <a:spcPts val="0"/>
              </a:spcAft>
              <a:buClrTx/>
              <a:buSzPct val="70000"/>
              <a:buFont typeface="+mj-lt"/>
              <a:buAutoNum type="alphaLcPeriod"/>
            </a:pPr>
            <a:r>
              <a:rPr lang="en-US" altLang="en-US" sz="1400" dirty="0" smtClean="0"/>
              <a:t>False</a:t>
            </a:r>
            <a:endParaRPr lang="en-US" altLang="en-US" sz="1400" dirty="0"/>
          </a:p>
          <a:p>
            <a:pPr marL="350838" indent="-350838">
              <a:spcBef>
                <a:spcPts val="600"/>
              </a:spcBef>
              <a:spcAft>
                <a:spcPts val="0"/>
              </a:spcAft>
              <a:buFont typeface="+mj-lt"/>
              <a:buAutoNum type="arabicPeriod"/>
            </a:pPr>
            <a:r>
              <a:rPr lang="en-US" sz="1600" dirty="0"/>
              <a:t>In 2017 Struck By/Caught Between  Accidents  were the 2</a:t>
            </a:r>
            <a:r>
              <a:rPr lang="en-US" sz="1600" baseline="30000" dirty="0"/>
              <a:t>nd</a:t>
            </a:r>
            <a:r>
              <a:rPr lang="en-US" sz="1600" dirty="0"/>
              <a:t> leading cause of injuries within the ET&amp;D Partnership? </a:t>
            </a:r>
          </a:p>
          <a:p>
            <a:pPr lvl="1" eaLnBrk="1" hangingPunct="1">
              <a:spcBef>
                <a:spcPts val="600"/>
              </a:spcBef>
              <a:spcAft>
                <a:spcPts val="0"/>
              </a:spcAft>
              <a:buClrTx/>
              <a:buSzPct val="70000"/>
              <a:buFont typeface="+mj-lt"/>
              <a:buAutoNum type="alphaLcPeriod"/>
            </a:pPr>
            <a:r>
              <a:rPr lang="en-US" altLang="en-US" sz="1400" dirty="0" smtClean="0"/>
              <a:t>True</a:t>
            </a:r>
            <a:endParaRPr lang="en-US" altLang="en-US" sz="1400" dirty="0"/>
          </a:p>
          <a:p>
            <a:pPr lvl="1" eaLnBrk="1" hangingPunct="1">
              <a:spcBef>
                <a:spcPts val="600"/>
              </a:spcBef>
              <a:spcAft>
                <a:spcPts val="0"/>
              </a:spcAft>
              <a:buClrTx/>
              <a:buSzPct val="70000"/>
              <a:buFont typeface="+mj-lt"/>
              <a:buAutoNum type="alphaLcPeriod"/>
            </a:pPr>
            <a:r>
              <a:rPr lang="en-US" altLang="en-US" sz="1400" dirty="0"/>
              <a:t>False</a:t>
            </a:r>
          </a:p>
          <a:p>
            <a:pPr marL="0" indent="0">
              <a:buClrTx/>
              <a:buNone/>
            </a:pPr>
            <a:endParaRPr lang="en-US" sz="2000" dirty="0"/>
          </a:p>
        </p:txBody>
      </p:sp>
      <p:sp>
        <p:nvSpPr>
          <p:cNvPr id="51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t>1-</a:t>
            </a:r>
            <a:fld id="{36D3E683-B657-4C53-A24B-AC98237F47AA}" type="slidenum">
              <a:rPr lang="en-US" altLang="en-US" sz="1200" smtClean="0"/>
              <a:pPr eaLnBrk="1" hangingPunct="1">
                <a:spcBef>
                  <a:spcPct val="0"/>
                </a:spcBef>
                <a:buClrTx/>
                <a:buSzTx/>
                <a:buFontTx/>
                <a:buNone/>
                <a:defRPr/>
              </a:pPr>
              <a:t>11</a:t>
            </a:fld>
            <a:endParaRPr lang="en-US" altLang="en-US" sz="1200" dirty="0" smtClean="0"/>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 name="Rounded Rectangle 1"/>
          <p:cNvSpPr/>
          <p:nvPr/>
        </p:nvSpPr>
        <p:spPr bwMode="auto">
          <a:xfrm>
            <a:off x="717645" y="2133600"/>
            <a:ext cx="990600" cy="305933"/>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685800" y="3050656"/>
            <a:ext cx="990600" cy="302143"/>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ounded Rectangle 12"/>
          <p:cNvSpPr/>
          <p:nvPr/>
        </p:nvSpPr>
        <p:spPr bwMode="auto">
          <a:xfrm>
            <a:off x="717645" y="3962400"/>
            <a:ext cx="990600" cy="304800"/>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ounded Rectangle 13"/>
          <p:cNvSpPr/>
          <p:nvPr/>
        </p:nvSpPr>
        <p:spPr bwMode="auto">
          <a:xfrm>
            <a:off x="717645" y="5105400"/>
            <a:ext cx="990600" cy="304800"/>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45641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5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500"/>
                                        <p:tgtEl>
                                          <p:spTgt spid="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Effect transition="in" filter="fade">
                                      <p:cBhvr>
                                        <p:cTn id="67" dur="500"/>
                                        <p:tgtEl>
                                          <p:spTgt spid="5">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10" end="10"/>
                                            </p:txEl>
                                          </p:spTgt>
                                        </p:tgtEl>
                                        <p:attrNameLst>
                                          <p:attrName>style.visibility</p:attrName>
                                        </p:attrNameLst>
                                      </p:cBhvr>
                                      <p:to>
                                        <p:strVal val="visible"/>
                                      </p:to>
                                    </p:set>
                                    <p:animEffect transition="in" filter="fade">
                                      <p:cBhvr>
                                        <p:cTn id="72" dur="500"/>
                                        <p:tgtEl>
                                          <p:spTgt spid="5">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
                                            <p:txEl>
                                              <p:pRg st="11" end="11"/>
                                            </p:txEl>
                                          </p:spTgt>
                                        </p:tgtEl>
                                        <p:attrNameLst>
                                          <p:attrName>style.visibility</p:attrName>
                                        </p:attrNameLst>
                                      </p:cBhvr>
                                      <p:to>
                                        <p:strVal val="visible"/>
                                      </p:to>
                                    </p:set>
                                    <p:animEffect transition="in" filter="fade">
                                      <p:cBhvr>
                                        <p:cTn id="77" dur="500"/>
                                        <p:tgtEl>
                                          <p:spTgt spid="5">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EAFC5B5-62C5-43FB-A89D-818FC3DB4235}"/>
              </a:ext>
            </a:extLst>
          </p:cNvPr>
          <p:cNvSpPr>
            <a:spLocks noGrp="1"/>
          </p:cNvSpPr>
          <p:nvPr>
            <p:ph type="ctrTitle"/>
          </p:nvPr>
        </p:nvSpPr>
        <p:spPr>
          <a:xfrm>
            <a:off x="457200" y="857250"/>
            <a:ext cx="8153400" cy="2266950"/>
          </a:xfrm>
        </p:spPr>
        <p:txBody>
          <a:bodyPr/>
          <a:lstStyle/>
          <a:p>
            <a:r>
              <a:rPr lang="en-US" i="0" dirty="0"/>
              <a:t>Blind </a:t>
            </a:r>
            <a:r>
              <a:rPr lang="en-US" i="0" dirty="0" smtClean="0"/>
              <a:t>Spots &amp; Danger Zones</a:t>
            </a:r>
            <a:endParaRPr lang="en-US" sz="2400" i="0" dirty="0"/>
          </a:p>
        </p:txBody>
      </p:sp>
      <p:sp>
        <p:nvSpPr>
          <p:cNvPr id="2" name="Slide Number Placeholder 1"/>
          <p:cNvSpPr>
            <a:spLocks noGrp="1"/>
          </p:cNvSpPr>
          <p:nvPr>
            <p:ph type="sldNum" sz="quarter" idx="12"/>
          </p:nvPr>
        </p:nvSpPr>
        <p:spPr/>
        <p:txBody>
          <a:bodyPr/>
          <a:lstStyle/>
          <a:p>
            <a:pPr>
              <a:defRPr/>
            </a:pPr>
            <a:r>
              <a:rPr lang="en-US" dirty="0" smtClean="0"/>
              <a:t>2-1</a:t>
            </a:r>
            <a:endParaRPr lang="en-US" dirty="0"/>
          </a:p>
        </p:txBody>
      </p:sp>
      <p:sp>
        <p:nvSpPr>
          <p:cNvPr id="5" name="TextBox 4"/>
          <p:cNvSpPr txBox="1"/>
          <p:nvPr/>
        </p:nvSpPr>
        <p:spPr>
          <a:xfrm>
            <a:off x="3048000" y="6248400"/>
            <a:ext cx="3124200" cy="461665"/>
          </a:xfrm>
          <a:prstGeom prst="rect">
            <a:avLst/>
          </a:prstGeom>
          <a:noFill/>
        </p:spPr>
        <p:txBody>
          <a:bodyPr wrap="square" rtlCol="0">
            <a:spAutoFit/>
          </a:bodyPr>
          <a:lstStyle/>
          <a:p>
            <a:pPr algn="ctr"/>
            <a:r>
              <a:rPr lang="en-US" sz="2400" dirty="0">
                <a:solidFill>
                  <a:schemeClr val="tx2"/>
                </a:solidFill>
                <a:latin typeface="Arial Black" panose="020B0A04020102020204" pitchFamily="34" charset="0"/>
              </a:rPr>
              <a:t>Session </a:t>
            </a:r>
            <a:r>
              <a:rPr lang="en-US" sz="2400" dirty="0" smtClean="0">
                <a:solidFill>
                  <a:schemeClr val="tx2"/>
                </a:solidFill>
                <a:latin typeface="Arial Black" panose="020B0A04020102020204" pitchFamily="34" charset="0"/>
              </a:rPr>
              <a:t>Two</a:t>
            </a:r>
            <a:endParaRPr lang="en-US" sz="24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421177101"/>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E7674-E6B9-4192-9F10-1DE5230B88D0}"/>
              </a:ext>
            </a:extLst>
          </p:cNvPr>
          <p:cNvSpPr>
            <a:spLocks noGrp="1"/>
          </p:cNvSpPr>
          <p:nvPr>
            <p:ph type="title"/>
          </p:nvPr>
        </p:nvSpPr>
        <p:spPr/>
        <p:txBody>
          <a:bodyPr/>
          <a:lstStyle/>
          <a:p>
            <a:r>
              <a:rPr lang="en-US" dirty="0"/>
              <a:t>Equipment Danger Zones </a:t>
            </a:r>
          </a:p>
        </p:txBody>
      </p:sp>
      <p:sp>
        <p:nvSpPr>
          <p:cNvPr id="3" name="Content Placeholder 2">
            <a:extLst>
              <a:ext uri="{FF2B5EF4-FFF2-40B4-BE49-F238E27FC236}">
                <a16:creationId xmlns:a16="http://schemas.microsoft.com/office/drawing/2014/main" xmlns="" id="{C16C7206-6077-477B-A05E-EC199C572931}"/>
              </a:ext>
            </a:extLst>
          </p:cNvPr>
          <p:cNvSpPr>
            <a:spLocks noGrp="1"/>
          </p:cNvSpPr>
          <p:nvPr>
            <p:ph idx="1"/>
          </p:nvPr>
        </p:nvSpPr>
        <p:spPr>
          <a:xfrm>
            <a:off x="533400" y="1905000"/>
            <a:ext cx="7924800" cy="4038600"/>
          </a:xfrm>
        </p:spPr>
        <p:txBody>
          <a:bodyPr/>
          <a:lstStyle/>
          <a:p>
            <a:r>
              <a:rPr lang="en-US" dirty="0"/>
              <a:t>Blind Spots </a:t>
            </a:r>
          </a:p>
          <a:p>
            <a:r>
              <a:rPr lang="en-US" dirty="0"/>
              <a:t>Rotating machinery</a:t>
            </a:r>
          </a:p>
          <a:p>
            <a:r>
              <a:rPr lang="en-US" dirty="0"/>
              <a:t>Swing radius</a:t>
            </a:r>
          </a:p>
          <a:p>
            <a:r>
              <a:rPr lang="en-US" dirty="0"/>
              <a:t>Travel path</a:t>
            </a:r>
          </a:p>
          <a:p>
            <a:r>
              <a:rPr lang="en-US" dirty="0"/>
              <a:t>Approaching machinery before acknowledging the operator</a:t>
            </a:r>
          </a:p>
          <a:p>
            <a:r>
              <a:rPr lang="en-US" dirty="0"/>
              <a:t>Non-essential workers in the area</a:t>
            </a:r>
          </a:p>
          <a:p>
            <a:pPr marL="0" indent="0">
              <a:buNone/>
            </a:pPr>
            <a:endParaRPr lang="en-US" dirty="0"/>
          </a:p>
        </p:txBody>
      </p:sp>
      <p:pic>
        <p:nvPicPr>
          <p:cNvPr id="4" name="Picture 2">
            <a:extLst>
              <a:ext uri="{FF2B5EF4-FFF2-40B4-BE49-F238E27FC236}">
                <a16:creationId xmlns:a16="http://schemas.microsoft.com/office/drawing/2014/main" xmlns="" id="{7DCA8743-47B5-4BF1-A0CE-9F3727F3C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1"/>
            <a:ext cx="40386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r>
              <a:rPr lang="en-US" dirty="0" smtClean="0"/>
              <a:t>2-2</a:t>
            </a:r>
            <a:endParaRPr lang="en-US" dirty="0"/>
          </a:p>
        </p:txBody>
      </p:sp>
    </p:spTree>
    <p:extLst>
      <p:ext uri="{BB962C8B-B14F-4D97-AF65-F5344CB8AC3E}">
        <p14:creationId xmlns:p14="http://schemas.microsoft.com/office/powerpoint/2010/main" val="41879465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E7674-E6B9-4192-9F10-1DE5230B88D0}"/>
              </a:ext>
            </a:extLst>
          </p:cNvPr>
          <p:cNvSpPr>
            <a:spLocks noGrp="1"/>
          </p:cNvSpPr>
          <p:nvPr>
            <p:ph type="title"/>
          </p:nvPr>
        </p:nvSpPr>
        <p:spPr/>
        <p:txBody>
          <a:bodyPr/>
          <a:lstStyle/>
          <a:p>
            <a:r>
              <a:rPr lang="en-US" dirty="0" smtClean="0"/>
              <a:t>Blind Spots </a:t>
            </a:r>
            <a:endParaRPr lang="en-US" dirty="0"/>
          </a:p>
        </p:txBody>
      </p:sp>
      <p:sp>
        <p:nvSpPr>
          <p:cNvPr id="3" name="Content Placeholder 2">
            <a:extLst>
              <a:ext uri="{FF2B5EF4-FFF2-40B4-BE49-F238E27FC236}">
                <a16:creationId xmlns:a16="http://schemas.microsoft.com/office/drawing/2014/main" xmlns="" id="{C16C7206-6077-477B-A05E-EC199C572931}"/>
              </a:ext>
            </a:extLst>
          </p:cNvPr>
          <p:cNvSpPr>
            <a:spLocks noGrp="1"/>
          </p:cNvSpPr>
          <p:nvPr>
            <p:ph idx="1"/>
          </p:nvPr>
        </p:nvSpPr>
        <p:spPr>
          <a:xfrm>
            <a:off x="533400" y="1905000"/>
            <a:ext cx="4800600" cy="4038600"/>
          </a:xfrm>
        </p:spPr>
        <p:txBody>
          <a:bodyPr/>
          <a:lstStyle/>
          <a:p>
            <a:pPr marL="0" indent="0">
              <a:buNone/>
            </a:pPr>
            <a:r>
              <a:rPr lang="en-US" sz="2800" dirty="0" smtClean="0"/>
              <a:t>The following slides illustrate blind spots for various types of common equipment</a:t>
            </a:r>
          </a:p>
          <a:p>
            <a:r>
              <a:rPr lang="en-US" sz="2400" dirty="0" smtClean="0"/>
              <a:t>The shaded areas show potential blind spots for the operator </a:t>
            </a:r>
          </a:p>
          <a:p>
            <a:r>
              <a:rPr lang="en-US" sz="2400" dirty="0" smtClean="0"/>
              <a:t>The </a:t>
            </a:r>
            <a:r>
              <a:rPr lang="en-US" sz="2400" b="1" dirty="0" smtClean="0">
                <a:solidFill>
                  <a:srgbClr val="FF0000"/>
                </a:solidFill>
              </a:rPr>
              <a:t>red dot </a:t>
            </a:r>
            <a:r>
              <a:rPr lang="en-US" sz="2400" dirty="0" smtClean="0"/>
              <a:t>indicates the operator’s position</a:t>
            </a:r>
            <a:endParaRPr lang="en-US" sz="2800" dirty="0"/>
          </a:p>
        </p:txBody>
      </p:sp>
      <p:pic>
        <p:nvPicPr>
          <p:cNvPr id="5" name="Picture 2">
            <a:extLst>
              <a:ext uri="{FF2B5EF4-FFF2-40B4-BE49-F238E27FC236}">
                <a16:creationId xmlns:a16="http://schemas.microsoft.com/office/drawing/2014/main" xmlns="" id="{2BA48C8B-0D29-4229-A2B8-AD84DE26C95C}"/>
              </a:ext>
            </a:extLst>
          </p:cNvPr>
          <p:cNvPicPr>
            <a:picLocks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8657"/>
          <a:stretch/>
        </p:blipFill>
        <p:spPr bwMode="auto">
          <a:xfrm>
            <a:off x="4648200" y="1981200"/>
            <a:ext cx="411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3">
            <a:extLst>
              <a:ext uri="{FF2B5EF4-FFF2-40B4-BE49-F238E27FC236}">
                <a16:creationId xmlns:a16="http://schemas.microsoft.com/office/drawing/2014/main" xmlns="" id="{A741D351-00DC-4054-ADED-A7C1F5195EEA}"/>
              </a:ext>
            </a:extLst>
          </p:cNvPr>
          <p:cNvSpPr>
            <a:spLocks noChangeArrowheads="1"/>
          </p:cNvSpPr>
          <p:nvPr/>
        </p:nvSpPr>
        <p:spPr bwMode="auto">
          <a:xfrm>
            <a:off x="6738144" y="2971800"/>
            <a:ext cx="195262" cy="123825"/>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4" name="Slide Number Placeholder 3"/>
          <p:cNvSpPr>
            <a:spLocks noGrp="1"/>
          </p:cNvSpPr>
          <p:nvPr>
            <p:ph type="sldNum" sz="quarter" idx="12"/>
          </p:nvPr>
        </p:nvSpPr>
        <p:spPr/>
        <p:txBody>
          <a:bodyPr/>
          <a:lstStyle/>
          <a:p>
            <a:pPr>
              <a:defRPr/>
            </a:pPr>
            <a:r>
              <a:rPr lang="en-US" dirty="0" smtClean="0"/>
              <a:t>2-3</a:t>
            </a:r>
            <a:endParaRPr lang="en-US" dirty="0"/>
          </a:p>
        </p:txBody>
      </p:sp>
    </p:spTree>
    <p:extLst>
      <p:ext uri="{BB962C8B-B14F-4D97-AF65-F5344CB8AC3E}">
        <p14:creationId xmlns:p14="http://schemas.microsoft.com/office/powerpoint/2010/main" val="24297030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xmlns="" id="{30946666-6B5F-486E-B383-3EBFB3050C0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001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xmlns="" id="{6DFF5DF7-02D1-4EB7-98E1-46CAF1A69CB8}"/>
              </a:ext>
            </a:extLst>
          </p:cNvPr>
          <p:cNvSpPr>
            <a:spLocks noChangeArrowheads="1"/>
          </p:cNvSpPr>
          <p:nvPr/>
        </p:nvSpPr>
        <p:spPr bwMode="auto">
          <a:xfrm>
            <a:off x="6096000" y="5513388"/>
            <a:ext cx="1870075" cy="268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20487" name="Rectangle 9">
            <a:extLst>
              <a:ext uri="{FF2B5EF4-FFF2-40B4-BE49-F238E27FC236}">
                <a16:creationId xmlns:a16="http://schemas.microsoft.com/office/drawing/2014/main" xmlns="" id="{87F703C2-AA08-43A5-9971-8FA21115522A}"/>
              </a:ext>
            </a:extLst>
          </p:cNvPr>
          <p:cNvSpPr>
            <a:spLocks noChangeArrowheads="1"/>
          </p:cNvSpPr>
          <p:nvPr/>
        </p:nvSpPr>
        <p:spPr bwMode="auto">
          <a:xfrm>
            <a:off x="533400" y="1143000"/>
            <a:ext cx="3495018" cy="725151"/>
          </a:xfrm>
          <a:prstGeom prst="rect">
            <a:avLst/>
          </a:prstGeom>
          <a:noFill/>
          <a:ln>
            <a:noFill/>
          </a:ln>
        </p:spPr>
        <p:txBody>
          <a:bodyPr wrap="squar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400" b="1" dirty="0"/>
              <a:t>Eye level </a:t>
            </a:r>
            <a:r>
              <a:rPr lang="en-US" altLang="en-US" sz="2400" b="1" dirty="0" smtClean="0"/>
              <a:t>10’ above</a:t>
            </a:r>
            <a:endParaRPr lang="en-US" altLang="en-US" sz="2400" b="1" dirty="0"/>
          </a:p>
          <a:p>
            <a:pPr algn="ctr" eaLnBrk="1" hangingPunct="1">
              <a:lnSpc>
                <a:spcPct val="85000"/>
              </a:lnSpc>
              <a:spcBef>
                <a:spcPct val="0"/>
              </a:spcBef>
              <a:buClrTx/>
              <a:buSzTx/>
              <a:buFontTx/>
              <a:buNone/>
            </a:pPr>
            <a:r>
              <a:rPr lang="en-US" altLang="en-US" sz="2400" b="1" dirty="0"/>
              <a:t>ground level</a:t>
            </a:r>
          </a:p>
        </p:txBody>
      </p:sp>
      <p:sp>
        <p:nvSpPr>
          <p:cNvPr id="20488" name="Rectangle 10">
            <a:extLst>
              <a:ext uri="{FF2B5EF4-FFF2-40B4-BE49-F238E27FC236}">
                <a16:creationId xmlns:a16="http://schemas.microsoft.com/office/drawing/2014/main" xmlns="" id="{698AEEB6-C82F-45C2-8051-88733F704C30}"/>
              </a:ext>
            </a:extLst>
          </p:cNvPr>
          <p:cNvSpPr>
            <a:spLocks noChangeArrowheads="1"/>
          </p:cNvSpPr>
          <p:nvPr/>
        </p:nvSpPr>
        <p:spPr bwMode="auto">
          <a:xfrm>
            <a:off x="3497392" y="2949575"/>
            <a:ext cx="6048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34’ 0”</a:t>
            </a:r>
          </a:p>
        </p:txBody>
      </p:sp>
      <p:sp>
        <p:nvSpPr>
          <p:cNvPr id="20489" name="Rectangle 11">
            <a:extLst>
              <a:ext uri="{FF2B5EF4-FFF2-40B4-BE49-F238E27FC236}">
                <a16:creationId xmlns:a16="http://schemas.microsoft.com/office/drawing/2014/main" xmlns="" id="{5DF9CFE7-4EA1-4573-963E-BE1895512E14}"/>
              </a:ext>
            </a:extLst>
          </p:cNvPr>
          <p:cNvSpPr>
            <a:spLocks noChangeArrowheads="1"/>
          </p:cNvSpPr>
          <p:nvPr/>
        </p:nvSpPr>
        <p:spPr bwMode="auto">
          <a:xfrm>
            <a:off x="1579892" y="5927697"/>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95’ 0”</a:t>
            </a:r>
          </a:p>
        </p:txBody>
      </p:sp>
      <p:sp>
        <p:nvSpPr>
          <p:cNvPr id="20491" name="Rectangle 13">
            <a:extLst>
              <a:ext uri="{FF2B5EF4-FFF2-40B4-BE49-F238E27FC236}">
                <a16:creationId xmlns:a16="http://schemas.microsoft.com/office/drawing/2014/main" xmlns="" id="{B0B92A04-A9D0-46C8-B9BD-2D484B1E22F6}"/>
              </a:ext>
            </a:extLst>
          </p:cNvPr>
          <p:cNvSpPr>
            <a:spLocks noChangeArrowheads="1"/>
          </p:cNvSpPr>
          <p:nvPr/>
        </p:nvSpPr>
        <p:spPr bwMode="auto">
          <a:xfrm>
            <a:off x="4533900" y="2821371"/>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36’ 4”</a:t>
            </a:r>
          </a:p>
        </p:txBody>
      </p:sp>
      <p:sp>
        <p:nvSpPr>
          <p:cNvPr id="20492" name="Rectangle 14">
            <a:extLst>
              <a:ext uri="{FF2B5EF4-FFF2-40B4-BE49-F238E27FC236}">
                <a16:creationId xmlns:a16="http://schemas.microsoft.com/office/drawing/2014/main" xmlns="" id="{3D8DE908-F92A-42FD-9AA1-542702036DA4}"/>
              </a:ext>
            </a:extLst>
          </p:cNvPr>
          <p:cNvSpPr>
            <a:spLocks noChangeArrowheads="1"/>
          </p:cNvSpPr>
          <p:nvPr/>
        </p:nvSpPr>
        <p:spPr bwMode="auto">
          <a:xfrm>
            <a:off x="3488251" y="4794251"/>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a:t>68’ 0”</a:t>
            </a:r>
          </a:p>
        </p:txBody>
      </p:sp>
      <p:sp>
        <p:nvSpPr>
          <p:cNvPr id="16" name="Oval 3">
            <a:extLst>
              <a:ext uri="{FF2B5EF4-FFF2-40B4-BE49-F238E27FC236}">
                <a16:creationId xmlns:a16="http://schemas.microsoft.com/office/drawing/2014/main" xmlns="" id="{A741D351-00DC-4054-ADED-A7C1F5195EEA}"/>
              </a:ext>
            </a:extLst>
          </p:cNvPr>
          <p:cNvSpPr>
            <a:spLocks noChangeArrowheads="1"/>
          </p:cNvSpPr>
          <p:nvPr/>
        </p:nvSpPr>
        <p:spPr bwMode="auto">
          <a:xfrm>
            <a:off x="6640513" y="633881"/>
            <a:ext cx="195262" cy="123825"/>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4" name="Rectangle 3"/>
          <p:cNvSpPr/>
          <p:nvPr/>
        </p:nvSpPr>
        <p:spPr bwMode="auto">
          <a:xfrm>
            <a:off x="7620000" y="5410200"/>
            <a:ext cx="1143000" cy="5174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pPr>
              <a:defRPr/>
            </a:pPr>
            <a:r>
              <a:rPr lang="en-US" dirty="0" smtClean="0"/>
              <a:t>2-4</a:t>
            </a:r>
            <a:endParaRPr lang="en-US" dirty="0"/>
          </a:p>
        </p:txBody>
      </p:sp>
    </p:spTree>
    <p:extLst>
      <p:ext uri="{BB962C8B-B14F-4D97-AF65-F5344CB8AC3E}">
        <p14:creationId xmlns:p14="http://schemas.microsoft.com/office/powerpoint/2010/main" val="277864253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xmlns="" id="{2BA48C8B-0D29-4229-A2B8-AD84DE26C95C}"/>
              </a:ext>
            </a:extLst>
          </p:cNvPr>
          <p:cNvPicPr>
            <a:picLocks noChangeArrowheads="1"/>
          </p:cNvPicPr>
          <p:nvPr/>
        </p:nvPicPr>
        <p:blipFill rotWithShape="1">
          <a:blip r:embed="rId3">
            <a:extLst>
              <a:ext uri="{28A0092B-C50C-407E-A947-70E740481C1C}">
                <a14:useLocalDpi xmlns:a14="http://schemas.microsoft.com/office/drawing/2010/main" val="0"/>
              </a:ext>
            </a:extLst>
          </a:blip>
          <a:srcRect r="8657"/>
          <a:stretch/>
        </p:blipFill>
        <p:spPr bwMode="auto">
          <a:xfrm>
            <a:off x="533400" y="304800"/>
            <a:ext cx="8077200" cy="590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Oval 3">
            <a:extLst>
              <a:ext uri="{FF2B5EF4-FFF2-40B4-BE49-F238E27FC236}">
                <a16:creationId xmlns:a16="http://schemas.microsoft.com/office/drawing/2014/main" xmlns="" id="{A741D351-00DC-4054-ADED-A7C1F5195EEA}"/>
              </a:ext>
            </a:extLst>
          </p:cNvPr>
          <p:cNvSpPr>
            <a:spLocks noChangeArrowheads="1"/>
          </p:cNvSpPr>
          <p:nvPr/>
        </p:nvSpPr>
        <p:spPr bwMode="auto">
          <a:xfrm>
            <a:off x="4725274" y="1905000"/>
            <a:ext cx="195262" cy="123825"/>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22533" name="Rectangle 10">
            <a:extLst>
              <a:ext uri="{FF2B5EF4-FFF2-40B4-BE49-F238E27FC236}">
                <a16:creationId xmlns:a16="http://schemas.microsoft.com/office/drawing/2014/main" xmlns="" id="{B9394832-6667-44DC-919B-CDDB7940D3D6}"/>
              </a:ext>
            </a:extLst>
          </p:cNvPr>
          <p:cNvSpPr>
            <a:spLocks noChangeArrowheads="1"/>
          </p:cNvSpPr>
          <p:nvPr/>
        </p:nvSpPr>
        <p:spPr bwMode="auto">
          <a:xfrm>
            <a:off x="567691" y="978331"/>
            <a:ext cx="2930447" cy="7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500" b="1" dirty="0"/>
              <a:t>Eye level </a:t>
            </a:r>
            <a:r>
              <a:rPr lang="en-US" altLang="en-US" sz="2500" b="1" dirty="0" smtClean="0"/>
              <a:t>7’ above</a:t>
            </a:r>
            <a:endParaRPr lang="en-US" altLang="en-US" sz="2500" b="1" dirty="0"/>
          </a:p>
          <a:p>
            <a:pPr algn="ctr" eaLnBrk="1" hangingPunct="1">
              <a:lnSpc>
                <a:spcPct val="85000"/>
              </a:lnSpc>
              <a:spcBef>
                <a:spcPct val="0"/>
              </a:spcBef>
              <a:buClrTx/>
              <a:buSzTx/>
              <a:buFontTx/>
              <a:buNone/>
            </a:pPr>
            <a:r>
              <a:rPr lang="en-US" altLang="en-US" sz="2500" b="1" dirty="0"/>
              <a:t>ground level</a:t>
            </a:r>
          </a:p>
        </p:txBody>
      </p:sp>
      <p:sp>
        <p:nvSpPr>
          <p:cNvPr id="22536" name="Rectangle 13">
            <a:extLst>
              <a:ext uri="{FF2B5EF4-FFF2-40B4-BE49-F238E27FC236}">
                <a16:creationId xmlns:a16="http://schemas.microsoft.com/office/drawing/2014/main" xmlns="" id="{35DFB436-2DDD-4EF9-8A7B-13FBF4436DBD}"/>
              </a:ext>
            </a:extLst>
          </p:cNvPr>
          <p:cNvSpPr>
            <a:spLocks noChangeArrowheads="1"/>
          </p:cNvSpPr>
          <p:nvPr/>
        </p:nvSpPr>
        <p:spPr bwMode="auto">
          <a:xfrm>
            <a:off x="6612866" y="4241929"/>
            <a:ext cx="5175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7’ 7”</a:t>
            </a:r>
          </a:p>
        </p:txBody>
      </p:sp>
      <p:sp>
        <p:nvSpPr>
          <p:cNvPr id="22537" name="Rectangle 14">
            <a:extLst>
              <a:ext uri="{FF2B5EF4-FFF2-40B4-BE49-F238E27FC236}">
                <a16:creationId xmlns:a16="http://schemas.microsoft.com/office/drawing/2014/main" xmlns="" id="{1A2A4132-CBDB-4EB5-A069-3D36D33E07B8}"/>
              </a:ext>
            </a:extLst>
          </p:cNvPr>
          <p:cNvSpPr>
            <a:spLocks noChangeArrowheads="1"/>
          </p:cNvSpPr>
          <p:nvPr/>
        </p:nvSpPr>
        <p:spPr bwMode="auto">
          <a:xfrm>
            <a:off x="2362200" y="4510216"/>
            <a:ext cx="650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18’ 5” </a:t>
            </a:r>
          </a:p>
        </p:txBody>
      </p:sp>
      <p:sp>
        <p:nvSpPr>
          <p:cNvPr id="22538" name="Rectangle 15">
            <a:extLst>
              <a:ext uri="{FF2B5EF4-FFF2-40B4-BE49-F238E27FC236}">
                <a16:creationId xmlns:a16="http://schemas.microsoft.com/office/drawing/2014/main" xmlns="" id="{178B1317-8728-468D-8DD4-E113F0231B80}"/>
              </a:ext>
            </a:extLst>
          </p:cNvPr>
          <p:cNvSpPr>
            <a:spLocks noChangeArrowheads="1"/>
          </p:cNvSpPr>
          <p:nvPr/>
        </p:nvSpPr>
        <p:spPr bwMode="auto">
          <a:xfrm>
            <a:off x="6773120" y="2535642"/>
            <a:ext cx="6048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29’ 1”</a:t>
            </a:r>
          </a:p>
        </p:txBody>
      </p:sp>
      <p:sp>
        <p:nvSpPr>
          <p:cNvPr id="22539" name="Rectangle 16">
            <a:extLst>
              <a:ext uri="{FF2B5EF4-FFF2-40B4-BE49-F238E27FC236}">
                <a16:creationId xmlns:a16="http://schemas.microsoft.com/office/drawing/2014/main" xmlns="" id="{04CA75E5-DE80-47C3-91A3-EFE39B5BB29A}"/>
              </a:ext>
            </a:extLst>
          </p:cNvPr>
          <p:cNvSpPr>
            <a:spLocks noChangeArrowheads="1"/>
          </p:cNvSpPr>
          <p:nvPr/>
        </p:nvSpPr>
        <p:spPr bwMode="auto">
          <a:xfrm>
            <a:off x="3013075" y="2533065"/>
            <a:ext cx="56038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8’ 4” </a:t>
            </a:r>
          </a:p>
        </p:txBody>
      </p:sp>
      <p:sp>
        <p:nvSpPr>
          <p:cNvPr id="33" name="Rectangle 32"/>
          <p:cNvSpPr/>
          <p:nvPr/>
        </p:nvSpPr>
        <p:spPr bwMode="auto">
          <a:xfrm>
            <a:off x="7480738" y="5668948"/>
            <a:ext cx="1143000" cy="5174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pPr>
              <a:defRPr/>
            </a:pPr>
            <a:r>
              <a:rPr lang="en-US" dirty="0" smtClean="0"/>
              <a:t>2-5</a:t>
            </a:r>
            <a:endParaRPr lang="en-US" dirty="0"/>
          </a:p>
        </p:txBody>
      </p:sp>
    </p:spTree>
    <p:extLst>
      <p:ext uri="{BB962C8B-B14F-4D97-AF65-F5344CB8AC3E}">
        <p14:creationId xmlns:p14="http://schemas.microsoft.com/office/powerpoint/2010/main" val="2439850087"/>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2930" y="381000"/>
            <a:ext cx="8623171" cy="4849595"/>
            <a:chOff x="2056824" y="778333"/>
            <a:chExt cx="6846151" cy="4514106"/>
          </a:xfrm>
        </p:grpSpPr>
        <p:pic>
          <p:nvPicPr>
            <p:cNvPr id="23575" name="Picture 3">
              <a:extLst>
                <a:ext uri="{FF2B5EF4-FFF2-40B4-BE49-F238E27FC236}">
                  <a16:creationId xmlns:a16="http://schemas.microsoft.com/office/drawing/2014/main" xmlns="" id="{F12A922F-EA99-4E9D-8569-4BD00968BBB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120" y="778333"/>
              <a:ext cx="6400900" cy="451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8">
              <a:extLst>
                <a:ext uri="{FF2B5EF4-FFF2-40B4-BE49-F238E27FC236}">
                  <a16:creationId xmlns:a16="http://schemas.microsoft.com/office/drawing/2014/main" xmlns="" id="{170808CC-5979-4F02-B635-26C5578C1F87}"/>
                </a:ext>
              </a:extLst>
            </p:cNvPr>
            <p:cNvSpPr>
              <a:spLocks noChangeArrowheads="1"/>
            </p:cNvSpPr>
            <p:nvPr/>
          </p:nvSpPr>
          <p:spPr bwMode="auto">
            <a:xfrm>
              <a:off x="4018033" y="4538662"/>
              <a:ext cx="606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12’ 1”</a:t>
              </a:r>
            </a:p>
          </p:txBody>
        </p:sp>
        <p:sp>
          <p:nvSpPr>
            <p:cNvPr id="23559" name="Rectangle 9">
              <a:extLst>
                <a:ext uri="{FF2B5EF4-FFF2-40B4-BE49-F238E27FC236}">
                  <a16:creationId xmlns:a16="http://schemas.microsoft.com/office/drawing/2014/main" xmlns="" id="{2A301A38-4B31-458E-B1C8-DE95C7FC4F28}"/>
                </a:ext>
              </a:extLst>
            </p:cNvPr>
            <p:cNvSpPr>
              <a:spLocks noChangeArrowheads="1"/>
            </p:cNvSpPr>
            <p:nvPr/>
          </p:nvSpPr>
          <p:spPr bwMode="auto">
            <a:xfrm>
              <a:off x="2056824" y="4808537"/>
              <a:ext cx="6508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18’ 7” </a:t>
              </a:r>
            </a:p>
          </p:txBody>
        </p:sp>
        <p:sp>
          <p:nvSpPr>
            <p:cNvPr id="23560" name="Rectangle 10">
              <a:extLst>
                <a:ext uri="{FF2B5EF4-FFF2-40B4-BE49-F238E27FC236}">
                  <a16:creationId xmlns:a16="http://schemas.microsoft.com/office/drawing/2014/main" xmlns="" id="{16F00137-4A24-4BD9-B2CC-CDF223A2A9AA}"/>
                </a:ext>
              </a:extLst>
            </p:cNvPr>
            <p:cNvSpPr>
              <a:spLocks noChangeArrowheads="1"/>
            </p:cNvSpPr>
            <p:nvPr/>
          </p:nvSpPr>
          <p:spPr bwMode="auto">
            <a:xfrm>
              <a:off x="7736163" y="3035386"/>
              <a:ext cx="5159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8’ 2”</a:t>
              </a:r>
            </a:p>
          </p:txBody>
        </p:sp>
        <p:sp>
          <p:nvSpPr>
            <p:cNvPr id="23561" name="Rectangle 11">
              <a:extLst>
                <a:ext uri="{FF2B5EF4-FFF2-40B4-BE49-F238E27FC236}">
                  <a16:creationId xmlns:a16="http://schemas.microsoft.com/office/drawing/2014/main" xmlns="" id="{D173C466-823F-4E2E-A1ED-FC832CFD39F1}"/>
                </a:ext>
              </a:extLst>
            </p:cNvPr>
            <p:cNvSpPr>
              <a:spLocks noChangeArrowheads="1"/>
            </p:cNvSpPr>
            <p:nvPr/>
          </p:nvSpPr>
          <p:spPr bwMode="auto">
            <a:xfrm>
              <a:off x="2707699" y="3750414"/>
              <a:ext cx="650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12’ 5” </a:t>
              </a:r>
            </a:p>
          </p:txBody>
        </p:sp>
        <p:sp>
          <p:nvSpPr>
            <p:cNvPr id="23562" name="Rectangle 12">
              <a:extLst>
                <a:ext uri="{FF2B5EF4-FFF2-40B4-BE49-F238E27FC236}">
                  <a16:creationId xmlns:a16="http://schemas.microsoft.com/office/drawing/2014/main" xmlns="" id="{CBA6B5A3-05E3-48A4-A49F-089255C8D7B9}"/>
                </a:ext>
              </a:extLst>
            </p:cNvPr>
            <p:cNvSpPr>
              <a:spLocks noChangeArrowheads="1"/>
            </p:cNvSpPr>
            <p:nvPr/>
          </p:nvSpPr>
          <p:spPr bwMode="auto">
            <a:xfrm>
              <a:off x="4199524" y="1519238"/>
              <a:ext cx="5603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8’ 2” </a:t>
              </a:r>
            </a:p>
          </p:txBody>
        </p:sp>
        <p:sp>
          <p:nvSpPr>
            <p:cNvPr id="23563" name="Rectangle 13">
              <a:extLst>
                <a:ext uri="{FF2B5EF4-FFF2-40B4-BE49-F238E27FC236}">
                  <a16:creationId xmlns:a16="http://schemas.microsoft.com/office/drawing/2014/main" xmlns="" id="{0683BFC5-6EA0-4007-8603-195DF1BB280B}"/>
                </a:ext>
              </a:extLst>
            </p:cNvPr>
            <p:cNvSpPr>
              <a:spLocks noChangeArrowheads="1"/>
            </p:cNvSpPr>
            <p:nvPr/>
          </p:nvSpPr>
          <p:spPr bwMode="auto">
            <a:xfrm>
              <a:off x="8252100" y="1062047"/>
              <a:ext cx="6508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16’ 0” </a:t>
              </a:r>
            </a:p>
          </p:txBody>
        </p:sp>
        <p:sp>
          <p:nvSpPr>
            <p:cNvPr id="23564" name="Oval 14">
              <a:extLst>
                <a:ext uri="{FF2B5EF4-FFF2-40B4-BE49-F238E27FC236}">
                  <a16:creationId xmlns:a16="http://schemas.microsoft.com/office/drawing/2014/main" xmlns="" id="{79FC8493-86C6-4269-82E1-CBE00B58F2B6}"/>
                </a:ext>
              </a:extLst>
            </p:cNvPr>
            <p:cNvSpPr>
              <a:spLocks noChangeArrowheads="1"/>
            </p:cNvSpPr>
            <p:nvPr/>
          </p:nvSpPr>
          <p:spPr bwMode="auto">
            <a:xfrm>
              <a:off x="5304494" y="2349364"/>
              <a:ext cx="195262" cy="122238"/>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23571" name="Rectangle 24">
              <a:extLst>
                <a:ext uri="{FF2B5EF4-FFF2-40B4-BE49-F238E27FC236}">
                  <a16:creationId xmlns:a16="http://schemas.microsoft.com/office/drawing/2014/main" xmlns="" id="{2D451119-4E0C-4C5C-89BF-AB122FA0B0E5}"/>
                </a:ext>
              </a:extLst>
            </p:cNvPr>
            <p:cNvSpPr>
              <a:spLocks noChangeArrowheads="1"/>
            </p:cNvSpPr>
            <p:nvPr/>
          </p:nvSpPr>
          <p:spPr bwMode="auto">
            <a:xfrm>
              <a:off x="6316922" y="3802995"/>
              <a:ext cx="606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3’ 10”</a:t>
              </a:r>
            </a:p>
          </p:txBody>
        </p:sp>
      </p:grpSp>
      <p:sp>
        <p:nvSpPr>
          <p:cNvPr id="23556" name="Rectangle 6">
            <a:extLst>
              <a:ext uri="{FF2B5EF4-FFF2-40B4-BE49-F238E27FC236}">
                <a16:creationId xmlns:a16="http://schemas.microsoft.com/office/drawing/2014/main" xmlns="" id="{591EBC5A-EC2C-4067-A8EA-130EEAC7E6AB}"/>
              </a:ext>
            </a:extLst>
          </p:cNvPr>
          <p:cNvSpPr>
            <a:spLocks noChangeArrowheads="1"/>
          </p:cNvSpPr>
          <p:nvPr/>
        </p:nvSpPr>
        <p:spPr bwMode="auto">
          <a:xfrm>
            <a:off x="5086964" y="4341998"/>
            <a:ext cx="3456232" cy="7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500" b="1" dirty="0"/>
              <a:t>Eye level </a:t>
            </a:r>
            <a:r>
              <a:rPr lang="en-US" altLang="en-US" sz="2500" b="1" dirty="0" smtClean="0"/>
              <a:t>6’ 3” above</a:t>
            </a:r>
            <a:endParaRPr lang="en-US" altLang="en-US" sz="2500" b="1" dirty="0"/>
          </a:p>
          <a:p>
            <a:pPr algn="ctr" eaLnBrk="1" hangingPunct="1">
              <a:lnSpc>
                <a:spcPct val="85000"/>
              </a:lnSpc>
              <a:spcBef>
                <a:spcPct val="0"/>
              </a:spcBef>
              <a:buClrTx/>
              <a:buSzTx/>
              <a:buFontTx/>
              <a:buNone/>
            </a:pPr>
            <a:r>
              <a:rPr lang="en-US" altLang="en-US" sz="2500" b="1" dirty="0"/>
              <a:t>ground level</a:t>
            </a:r>
          </a:p>
        </p:txBody>
      </p:sp>
      <p:sp>
        <p:nvSpPr>
          <p:cNvPr id="5" name="Rectangle 4"/>
          <p:cNvSpPr/>
          <p:nvPr/>
        </p:nvSpPr>
        <p:spPr bwMode="auto">
          <a:xfrm>
            <a:off x="457199" y="381000"/>
            <a:ext cx="8085997"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pPr>
              <a:defRPr/>
            </a:pPr>
            <a:r>
              <a:rPr lang="en-US" dirty="0" smtClean="0"/>
              <a:t>2-6</a:t>
            </a:r>
            <a:endParaRPr lang="en-US" dirty="0"/>
          </a:p>
        </p:txBody>
      </p:sp>
    </p:spTree>
    <p:extLst>
      <p:ext uri="{BB962C8B-B14F-4D97-AF65-F5344CB8AC3E}">
        <p14:creationId xmlns:p14="http://schemas.microsoft.com/office/powerpoint/2010/main" val="90225890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2" y="381000"/>
            <a:ext cx="8001000" cy="5743575"/>
            <a:chOff x="2303787" y="1744175"/>
            <a:chExt cx="6486201" cy="4380400"/>
          </a:xfrm>
        </p:grpSpPr>
        <p:pic>
          <p:nvPicPr>
            <p:cNvPr id="24578" name="Picture 2">
              <a:extLst>
                <a:ext uri="{FF2B5EF4-FFF2-40B4-BE49-F238E27FC236}">
                  <a16:creationId xmlns:a16="http://schemas.microsoft.com/office/drawing/2014/main" xmlns="" id="{19AC6271-DFE6-49D0-A8FE-D0327E2E19C6}"/>
                </a:ext>
              </a:extLst>
            </p:cNvPr>
            <p:cNvPicPr>
              <a:picLocks noChangeArrowheads="1"/>
            </p:cNvPicPr>
            <p:nvPr/>
          </p:nvPicPr>
          <p:blipFill rotWithShape="1">
            <a:blip r:embed="rId3">
              <a:extLst>
                <a:ext uri="{28A0092B-C50C-407E-A947-70E740481C1C}">
                  <a14:useLocalDpi xmlns:a14="http://schemas.microsoft.com/office/drawing/2010/main" val="0"/>
                </a:ext>
              </a:extLst>
            </a:blip>
            <a:srcRect l="54" r="4693" b="2135"/>
            <a:stretch/>
          </p:blipFill>
          <p:spPr bwMode="auto">
            <a:xfrm>
              <a:off x="2303787" y="1744175"/>
              <a:ext cx="6486201" cy="438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Oval 3">
              <a:extLst>
                <a:ext uri="{FF2B5EF4-FFF2-40B4-BE49-F238E27FC236}">
                  <a16:creationId xmlns:a16="http://schemas.microsoft.com/office/drawing/2014/main" xmlns="" id="{F93C90A9-0603-4164-BA8A-AF1909DAD5DA}"/>
                </a:ext>
              </a:extLst>
            </p:cNvPr>
            <p:cNvSpPr>
              <a:spLocks noChangeArrowheads="1"/>
            </p:cNvSpPr>
            <p:nvPr/>
          </p:nvSpPr>
          <p:spPr bwMode="auto">
            <a:xfrm>
              <a:off x="5208100" y="3222502"/>
              <a:ext cx="196850" cy="122238"/>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24590" name="Rectangle 14">
              <a:extLst>
                <a:ext uri="{FF2B5EF4-FFF2-40B4-BE49-F238E27FC236}">
                  <a16:creationId xmlns:a16="http://schemas.microsoft.com/office/drawing/2014/main" xmlns="" id="{41FD52D3-A37D-49D5-B9F5-180063D0FDA8}"/>
                </a:ext>
              </a:extLst>
            </p:cNvPr>
            <p:cNvSpPr>
              <a:spLocks noChangeArrowheads="1"/>
            </p:cNvSpPr>
            <p:nvPr/>
          </p:nvSpPr>
          <p:spPr bwMode="auto">
            <a:xfrm>
              <a:off x="5464542" y="5425707"/>
              <a:ext cx="6953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14’ 10”</a:t>
              </a:r>
            </a:p>
          </p:txBody>
        </p:sp>
        <p:sp>
          <p:nvSpPr>
            <p:cNvPr id="24591" name="Rectangle 15">
              <a:extLst>
                <a:ext uri="{FF2B5EF4-FFF2-40B4-BE49-F238E27FC236}">
                  <a16:creationId xmlns:a16="http://schemas.microsoft.com/office/drawing/2014/main" xmlns="" id="{4E466BAF-FF08-4C5E-BCC1-2FD212557AEC}"/>
                </a:ext>
              </a:extLst>
            </p:cNvPr>
            <p:cNvSpPr>
              <a:spLocks noChangeArrowheads="1"/>
            </p:cNvSpPr>
            <p:nvPr/>
          </p:nvSpPr>
          <p:spPr bwMode="auto">
            <a:xfrm>
              <a:off x="2489105" y="5568834"/>
              <a:ext cx="7397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21’ 11” </a:t>
              </a:r>
            </a:p>
          </p:txBody>
        </p:sp>
        <p:sp>
          <p:nvSpPr>
            <p:cNvPr id="24592" name="Rectangle 16">
              <a:extLst>
                <a:ext uri="{FF2B5EF4-FFF2-40B4-BE49-F238E27FC236}">
                  <a16:creationId xmlns:a16="http://schemas.microsoft.com/office/drawing/2014/main" xmlns="" id="{A1505165-6EFD-4439-87F5-1BA2E5590D11}"/>
                </a:ext>
              </a:extLst>
            </p:cNvPr>
            <p:cNvSpPr>
              <a:spLocks noChangeArrowheads="1"/>
            </p:cNvSpPr>
            <p:nvPr/>
          </p:nvSpPr>
          <p:spPr bwMode="auto">
            <a:xfrm>
              <a:off x="7488238" y="4073404"/>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14’ 3”</a:t>
              </a:r>
            </a:p>
          </p:txBody>
        </p:sp>
        <p:sp>
          <p:nvSpPr>
            <p:cNvPr id="24593" name="Rectangle 17">
              <a:extLst>
                <a:ext uri="{FF2B5EF4-FFF2-40B4-BE49-F238E27FC236}">
                  <a16:creationId xmlns:a16="http://schemas.microsoft.com/office/drawing/2014/main" xmlns="" id="{F348C9F6-967C-4F3E-8A89-4A71073CE2BC}"/>
                </a:ext>
              </a:extLst>
            </p:cNvPr>
            <p:cNvSpPr>
              <a:spLocks noChangeArrowheads="1"/>
            </p:cNvSpPr>
            <p:nvPr/>
          </p:nvSpPr>
          <p:spPr bwMode="auto">
            <a:xfrm>
              <a:off x="3030920" y="3567782"/>
              <a:ext cx="650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16’ 2” </a:t>
              </a:r>
            </a:p>
          </p:txBody>
        </p:sp>
        <p:sp>
          <p:nvSpPr>
            <p:cNvPr id="24594" name="Rectangle 18">
              <a:extLst>
                <a:ext uri="{FF2B5EF4-FFF2-40B4-BE49-F238E27FC236}">
                  <a16:creationId xmlns:a16="http://schemas.microsoft.com/office/drawing/2014/main" xmlns="" id="{D9BD3734-7E32-4D06-B7F9-1BAB1144C821}"/>
                </a:ext>
              </a:extLst>
            </p:cNvPr>
            <p:cNvSpPr>
              <a:spLocks noChangeArrowheads="1"/>
            </p:cNvSpPr>
            <p:nvPr/>
          </p:nvSpPr>
          <p:spPr bwMode="auto">
            <a:xfrm>
              <a:off x="4213837" y="2446552"/>
              <a:ext cx="650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14’ 8” </a:t>
              </a:r>
            </a:p>
          </p:txBody>
        </p:sp>
        <p:sp>
          <p:nvSpPr>
            <p:cNvPr id="24595" name="Rectangle 19">
              <a:extLst>
                <a:ext uri="{FF2B5EF4-FFF2-40B4-BE49-F238E27FC236}">
                  <a16:creationId xmlns:a16="http://schemas.microsoft.com/office/drawing/2014/main" xmlns="" id="{E32A09F0-38D2-44BD-BBB5-3A250E003894}"/>
                </a:ext>
              </a:extLst>
            </p:cNvPr>
            <p:cNvSpPr>
              <a:spLocks noChangeArrowheads="1"/>
            </p:cNvSpPr>
            <p:nvPr/>
          </p:nvSpPr>
          <p:spPr bwMode="auto">
            <a:xfrm>
              <a:off x="8094663" y="1996308"/>
              <a:ext cx="6953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28’11” </a:t>
              </a:r>
            </a:p>
          </p:txBody>
        </p:sp>
      </p:grpSp>
      <p:sp>
        <p:nvSpPr>
          <p:cNvPr id="24588" name="Rectangle 12">
            <a:extLst>
              <a:ext uri="{FF2B5EF4-FFF2-40B4-BE49-F238E27FC236}">
                <a16:creationId xmlns:a16="http://schemas.microsoft.com/office/drawing/2014/main" xmlns="" id="{91F4975A-63E1-453C-A68B-119B3CEBB872}"/>
              </a:ext>
            </a:extLst>
          </p:cNvPr>
          <p:cNvSpPr>
            <a:spLocks noChangeArrowheads="1"/>
          </p:cNvSpPr>
          <p:nvPr/>
        </p:nvSpPr>
        <p:spPr bwMode="auto">
          <a:xfrm>
            <a:off x="5437824" y="5421226"/>
            <a:ext cx="3134028" cy="7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500" b="1" dirty="0"/>
              <a:t>Eye level </a:t>
            </a:r>
            <a:r>
              <a:rPr lang="en-US" altLang="en-US" sz="2500" b="1" dirty="0" smtClean="0"/>
              <a:t>10’ </a:t>
            </a:r>
            <a:r>
              <a:rPr lang="en-US" altLang="en-US" sz="2500" b="1" dirty="0"/>
              <a:t>above</a:t>
            </a:r>
          </a:p>
          <a:p>
            <a:pPr algn="ctr" eaLnBrk="1" hangingPunct="1">
              <a:lnSpc>
                <a:spcPct val="85000"/>
              </a:lnSpc>
              <a:spcBef>
                <a:spcPct val="0"/>
              </a:spcBef>
              <a:buClrTx/>
              <a:buSzTx/>
              <a:buFontTx/>
              <a:buNone/>
            </a:pPr>
            <a:r>
              <a:rPr lang="en-US" altLang="en-US" sz="2500" b="1" dirty="0"/>
              <a:t>ground level</a:t>
            </a:r>
          </a:p>
        </p:txBody>
      </p:sp>
      <p:sp>
        <p:nvSpPr>
          <p:cNvPr id="2" name="Slide Number Placeholder 1"/>
          <p:cNvSpPr>
            <a:spLocks noGrp="1"/>
          </p:cNvSpPr>
          <p:nvPr>
            <p:ph type="sldNum" sz="quarter" idx="12"/>
          </p:nvPr>
        </p:nvSpPr>
        <p:spPr/>
        <p:txBody>
          <a:bodyPr/>
          <a:lstStyle/>
          <a:p>
            <a:pPr>
              <a:defRPr/>
            </a:pPr>
            <a:r>
              <a:rPr lang="en-US" dirty="0" smtClean="0"/>
              <a:t>2-7</a:t>
            </a:r>
            <a:endParaRPr lang="en-US" dirty="0"/>
          </a:p>
        </p:txBody>
      </p:sp>
    </p:spTree>
    <p:extLst>
      <p:ext uri="{BB962C8B-B14F-4D97-AF65-F5344CB8AC3E}">
        <p14:creationId xmlns:p14="http://schemas.microsoft.com/office/powerpoint/2010/main" val="184537136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1987" y="381000"/>
            <a:ext cx="8311871" cy="5661025"/>
            <a:chOff x="533400" y="381000"/>
            <a:chExt cx="8311871" cy="5661025"/>
          </a:xfrm>
        </p:grpSpPr>
        <p:pic>
          <p:nvPicPr>
            <p:cNvPr id="25602" name="Picture 2">
              <a:extLst>
                <a:ext uri="{FF2B5EF4-FFF2-40B4-BE49-F238E27FC236}">
                  <a16:creationId xmlns:a16="http://schemas.microsoft.com/office/drawing/2014/main" xmlns="" id="{295E001F-8591-4500-87B7-9C094F12560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106452"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Oval 3">
              <a:extLst>
                <a:ext uri="{FF2B5EF4-FFF2-40B4-BE49-F238E27FC236}">
                  <a16:creationId xmlns:a16="http://schemas.microsoft.com/office/drawing/2014/main" xmlns="" id="{1790676B-8599-4F5B-AA81-509832E1AC7D}"/>
                </a:ext>
              </a:extLst>
            </p:cNvPr>
            <p:cNvSpPr>
              <a:spLocks noChangeArrowheads="1"/>
            </p:cNvSpPr>
            <p:nvPr/>
          </p:nvSpPr>
          <p:spPr bwMode="auto">
            <a:xfrm>
              <a:off x="2850813" y="2599860"/>
              <a:ext cx="196850" cy="122238"/>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solidFill>
                  <a:srgbClr val="FF0000"/>
                </a:solidFill>
              </a:endParaRPr>
            </a:p>
          </p:txBody>
        </p:sp>
        <p:sp>
          <p:nvSpPr>
            <p:cNvPr id="25607" name="Rectangle 16">
              <a:extLst>
                <a:ext uri="{FF2B5EF4-FFF2-40B4-BE49-F238E27FC236}">
                  <a16:creationId xmlns:a16="http://schemas.microsoft.com/office/drawing/2014/main" xmlns="" id="{29ADAC9D-8E85-4F65-BDDC-8FD8A5CAE787}"/>
                </a:ext>
              </a:extLst>
            </p:cNvPr>
            <p:cNvSpPr>
              <a:spLocks noChangeArrowheads="1"/>
            </p:cNvSpPr>
            <p:nvPr/>
          </p:nvSpPr>
          <p:spPr bwMode="auto">
            <a:xfrm>
              <a:off x="1250613" y="3581400"/>
              <a:ext cx="5159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6’ 1”</a:t>
              </a:r>
            </a:p>
          </p:txBody>
        </p:sp>
        <p:sp>
          <p:nvSpPr>
            <p:cNvPr id="25608" name="Rectangle 17">
              <a:extLst>
                <a:ext uri="{FF2B5EF4-FFF2-40B4-BE49-F238E27FC236}">
                  <a16:creationId xmlns:a16="http://schemas.microsoft.com/office/drawing/2014/main" xmlns="" id="{BA64D4F2-1407-4EB7-9A48-D1CC82B8355F}"/>
                </a:ext>
              </a:extLst>
            </p:cNvPr>
            <p:cNvSpPr>
              <a:spLocks noChangeArrowheads="1"/>
            </p:cNvSpPr>
            <p:nvPr/>
          </p:nvSpPr>
          <p:spPr bwMode="auto">
            <a:xfrm>
              <a:off x="2992858" y="762000"/>
              <a:ext cx="606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11’ 7”</a:t>
              </a:r>
            </a:p>
          </p:txBody>
        </p:sp>
        <p:sp>
          <p:nvSpPr>
            <p:cNvPr id="25609" name="Rectangle 18">
              <a:extLst>
                <a:ext uri="{FF2B5EF4-FFF2-40B4-BE49-F238E27FC236}">
                  <a16:creationId xmlns:a16="http://schemas.microsoft.com/office/drawing/2014/main" xmlns="" id="{F56B09CD-98B1-4A98-8A3F-A05C09EAD307}"/>
                </a:ext>
              </a:extLst>
            </p:cNvPr>
            <p:cNvSpPr>
              <a:spLocks noChangeArrowheads="1"/>
            </p:cNvSpPr>
            <p:nvPr/>
          </p:nvSpPr>
          <p:spPr bwMode="auto">
            <a:xfrm>
              <a:off x="3038101" y="5216525"/>
              <a:ext cx="5159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6’ 3”</a:t>
              </a:r>
            </a:p>
          </p:txBody>
        </p:sp>
        <p:sp>
          <p:nvSpPr>
            <p:cNvPr id="25611" name="Rectangle 20">
              <a:extLst>
                <a:ext uri="{FF2B5EF4-FFF2-40B4-BE49-F238E27FC236}">
                  <a16:creationId xmlns:a16="http://schemas.microsoft.com/office/drawing/2014/main" xmlns="" id="{EBF69A15-35BD-4826-A34D-86C4095EB1B0}"/>
                </a:ext>
              </a:extLst>
            </p:cNvPr>
            <p:cNvSpPr>
              <a:spLocks noChangeArrowheads="1"/>
            </p:cNvSpPr>
            <p:nvPr/>
          </p:nvSpPr>
          <p:spPr bwMode="auto">
            <a:xfrm>
              <a:off x="4069101" y="4114800"/>
              <a:ext cx="5175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3’ 1”</a:t>
              </a:r>
            </a:p>
          </p:txBody>
        </p:sp>
        <p:sp>
          <p:nvSpPr>
            <p:cNvPr id="25612" name="Rectangle 21">
              <a:extLst>
                <a:ext uri="{FF2B5EF4-FFF2-40B4-BE49-F238E27FC236}">
                  <a16:creationId xmlns:a16="http://schemas.microsoft.com/office/drawing/2014/main" xmlns="" id="{96825143-E449-4308-970E-9B4579A0C00F}"/>
                </a:ext>
              </a:extLst>
            </p:cNvPr>
            <p:cNvSpPr>
              <a:spLocks noChangeArrowheads="1"/>
            </p:cNvSpPr>
            <p:nvPr/>
          </p:nvSpPr>
          <p:spPr bwMode="auto">
            <a:xfrm>
              <a:off x="2219572" y="2329738"/>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4’ 10”</a:t>
              </a:r>
            </a:p>
          </p:txBody>
        </p:sp>
        <p:sp>
          <p:nvSpPr>
            <p:cNvPr id="25613" name="Rectangle 22">
              <a:extLst>
                <a:ext uri="{FF2B5EF4-FFF2-40B4-BE49-F238E27FC236}">
                  <a16:creationId xmlns:a16="http://schemas.microsoft.com/office/drawing/2014/main" xmlns="" id="{B7D3398A-5FBA-4D3D-8259-CFB79B5F5856}"/>
                </a:ext>
              </a:extLst>
            </p:cNvPr>
            <p:cNvSpPr>
              <a:spLocks noChangeArrowheads="1"/>
            </p:cNvSpPr>
            <p:nvPr/>
          </p:nvSpPr>
          <p:spPr bwMode="auto">
            <a:xfrm>
              <a:off x="5364004" y="1524000"/>
              <a:ext cx="6064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11’ 5”</a:t>
              </a:r>
            </a:p>
          </p:txBody>
        </p:sp>
        <p:sp>
          <p:nvSpPr>
            <p:cNvPr id="25614" name="Rectangle 23">
              <a:extLst>
                <a:ext uri="{FF2B5EF4-FFF2-40B4-BE49-F238E27FC236}">
                  <a16:creationId xmlns:a16="http://schemas.microsoft.com/office/drawing/2014/main" xmlns="" id="{916FFBC4-F46F-459A-820C-059F77AA36A2}"/>
                </a:ext>
              </a:extLst>
            </p:cNvPr>
            <p:cNvSpPr>
              <a:spLocks noChangeArrowheads="1"/>
            </p:cNvSpPr>
            <p:nvPr/>
          </p:nvSpPr>
          <p:spPr bwMode="auto">
            <a:xfrm>
              <a:off x="8238846" y="2197557"/>
              <a:ext cx="606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21’ 8”</a:t>
              </a:r>
            </a:p>
          </p:txBody>
        </p:sp>
      </p:grpSp>
      <p:sp>
        <p:nvSpPr>
          <p:cNvPr id="25606" name="Rectangle 15">
            <a:extLst>
              <a:ext uri="{FF2B5EF4-FFF2-40B4-BE49-F238E27FC236}">
                <a16:creationId xmlns:a16="http://schemas.microsoft.com/office/drawing/2014/main" xmlns="" id="{9A6FCC2F-07AF-4ACC-A67F-BDF889B6BB16}"/>
              </a:ext>
            </a:extLst>
          </p:cNvPr>
          <p:cNvSpPr>
            <a:spLocks noChangeArrowheads="1"/>
          </p:cNvSpPr>
          <p:nvPr/>
        </p:nvSpPr>
        <p:spPr bwMode="auto">
          <a:xfrm>
            <a:off x="4942404" y="4840580"/>
            <a:ext cx="2930447" cy="75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500" b="1" dirty="0"/>
              <a:t>Eye level </a:t>
            </a:r>
            <a:r>
              <a:rPr lang="en-US" altLang="en-US" sz="2500" b="1" dirty="0" smtClean="0"/>
              <a:t>5’ </a:t>
            </a:r>
            <a:r>
              <a:rPr lang="en-US" altLang="en-US" sz="2500" b="1" dirty="0"/>
              <a:t>above</a:t>
            </a:r>
          </a:p>
          <a:p>
            <a:pPr algn="ctr" eaLnBrk="1" hangingPunct="1">
              <a:lnSpc>
                <a:spcPct val="85000"/>
              </a:lnSpc>
              <a:spcBef>
                <a:spcPct val="0"/>
              </a:spcBef>
              <a:buClrTx/>
              <a:buSzTx/>
              <a:buFontTx/>
              <a:buNone/>
            </a:pPr>
            <a:r>
              <a:rPr lang="en-US" altLang="en-US" sz="2500" b="1" dirty="0"/>
              <a:t>ground level</a:t>
            </a:r>
          </a:p>
        </p:txBody>
      </p:sp>
      <p:sp>
        <p:nvSpPr>
          <p:cNvPr id="2" name="Slide Number Placeholder 1"/>
          <p:cNvSpPr>
            <a:spLocks noGrp="1"/>
          </p:cNvSpPr>
          <p:nvPr>
            <p:ph type="sldNum" sz="quarter" idx="12"/>
          </p:nvPr>
        </p:nvSpPr>
        <p:spPr/>
        <p:txBody>
          <a:bodyPr/>
          <a:lstStyle/>
          <a:p>
            <a:pPr>
              <a:defRPr/>
            </a:pPr>
            <a:r>
              <a:rPr lang="en-US" dirty="0" smtClean="0"/>
              <a:t>2-8</a:t>
            </a:r>
            <a:endParaRPr lang="en-US" dirty="0"/>
          </a:p>
        </p:txBody>
      </p:sp>
    </p:spTree>
    <p:extLst>
      <p:ext uri="{BB962C8B-B14F-4D97-AF65-F5344CB8AC3E}">
        <p14:creationId xmlns:p14="http://schemas.microsoft.com/office/powerpoint/2010/main" val="248916228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5"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6"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7"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8"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129" name="Rectangle 8"/>
          <p:cNvSpPr>
            <a:spLocks noChangeArrowheads="1"/>
          </p:cNvSpPr>
          <p:nvPr/>
        </p:nvSpPr>
        <p:spPr bwMode="auto">
          <a:xfrm>
            <a:off x="381000" y="1752600"/>
            <a:ext cx="8458200" cy="4267200"/>
          </a:xfrm>
          <a:prstGeom prst="rect">
            <a:avLst/>
          </a:prstGeom>
          <a:noFill/>
          <a:ln w="12700">
            <a:noFill/>
            <a:miter lim="800000"/>
            <a:headEnd/>
            <a:tailEnd/>
          </a:ln>
        </p:spPr>
        <p:txBody>
          <a:bodyPr lIns="90488" tIns="44450" rIns="90488" bIns="44450"/>
          <a:lstStyle/>
          <a:p>
            <a:pPr eaLnBrk="0" hangingPunct="0">
              <a:spcBef>
                <a:spcPct val="50000"/>
              </a:spcBef>
              <a:defRPr/>
            </a:pPr>
            <a:r>
              <a:rPr lang="en-US" altLang="en-US" sz="3200" dirty="0">
                <a:cs typeface="+mn-cs"/>
              </a:rPr>
              <a:t>Upon completion of this continuing education module you should be able to:</a:t>
            </a:r>
          </a:p>
          <a:p>
            <a:pPr marL="974725" lvl="1" indent="-455613" eaLnBrk="0" hangingPunct="0">
              <a:spcBef>
                <a:spcPts val="1200"/>
              </a:spcBef>
              <a:buFont typeface="Wingdings" pitchFamily="2" charset="2"/>
              <a:buChar char="þ"/>
              <a:defRPr/>
            </a:pPr>
            <a:r>
              <a:rPr lang="en-US" altLang="en-US" sz="2700" dirty="0">
                <a:cs typeface="+mn-cs"/>
              </a:rPr>
              <a:t>Define </a:t>
            </a:r>
            <a:r>
              <a:rPr lang="en-US" altLang="en-US" sz="2700" dirty="0" smtClean="0">
                <a:cs typeface="+mn-cs"/>
              </a:rPr>
              <a:t>Spotter  </a:t>
            </a:r>
            <a:endParaRPr lang="en-US" altLang="en-US" sz="2700" dirty="0">
              <a:cs typeface="+mn-cs"/>
            </a:endParaRPr>
          </a:p>
          <a:p>
            <a:pPr marL="974725" lvl="1" indent="-455613" eaLnBrk="0" hangingPunct="0">
              <a:spcBef>
                <a:spcPts val="1200"/>
              </a:spcBef>
              <a:buFont typeface="Wingdings" pitchFamily="2" charset="2"/>
              <a:buChar char="þ"/>
              <a:defRPr/>
            </a:pPr>
            <a:r>
              <a:rPr lang="en-US" altLang="en-US" sz="2700" dirty="0">
                <a:cs typeface="+mn-cs"/>
              </a:rPr>
              <a:t>Understand “WHY” spotters are necessary </a:t>
            </a:r>
          </a:p>
          <a:p>
            <a:pPr marL="974725" lvl="1" indent="-455613" eaLnBrk="0" hangingPunct="0">
              <a:spcBef>
                <a:spcPts val="1200"/>
              </a:spcBef>
              <a:buFont typeface="Wingdings" pitchFamily="2" charset="2"/>
              <a:buChar char="þ"/>
              <a:defRPr/>
            </a:pPr>
            <a:r>
              <a:rPr lang="en-US" altLang="en-US" sz="2700" dirty="0">
                <a:cs typeface="+mn-cs"/>
              </a:rPr>
              <a:t>See examples of equipment danger zones</a:t>
            </a:r>
          </a:p>
          <a:p>
            <a:pPr marL="974725" lvl="1" indent="-455613" eaLnBrk="0" hangingPunct="0">
              <a:spcBef>
                <a:spcPts val="1200"/>
              </a:spcBef>
              <a:buFont typeface="Wingdings" pitchFamily="2" charset="2"/>
              <a:buChar char="þ"/>
              <a:defRPr/>
            </a:pPr>
            <a:r>
              <a:rPr lang="en-US" altLang="en-US" sz="2700" dirty="0">
                <a:cs typeface="+mn-cs"/>
              </a:rPr>
              <a:t>Discuss the Spotters Responsibilities </a:t>
            </a:r>
          </a:p>
          <a:p>
            <a:pPr marL="974725" lvl="1" indent="-455613" eaLnBrk="0" hangingPunct="0">
              <a:spcBef>
                <a:spcPts val="1200"/>
              </a:spcBef>
              <a:buFont typeface="Wingdings" pitchFamily="2" charset="2"/>
              <a:buChar char="þ"/>
              <a:defRPr/>
            </a:pPr>
            <a:r>
              <a:rPr lang="en-US" altLang="en-US" sz="2700" dirty="0">
                <a:cs typeface="+mn-cs"/>
              </a:rPr>
              <a:t>Provide examples of common spotter hand signals </a:t>
            </a:r>
          </a:p>
        </p:txBody>
      </p:sp>
      <p:sp>
        <p:nvSpPr>
          <p:cNvPr id="5130" name="Rectangle 9"/>
          <p:cNvSpPr>
            <a:spLocks noGrp="1" noChangeArrowheads="1"/>
          </p:cNvSpPr>
          <p:nvPr>
            <p:ph type="title"/>
          </p:nvPr>
        </p:nvSpPr>
        <p:spPr/>
        <p:txBody>
          <a:bodyPr/>
          <a:lstStyle/>
          <a:p>
            <a:pPr eaLnBrk="1" hangingPunct="1"/>
            <a:r>
              <a:rPr lang="en-US" altLang="en-US"/>
              <a:t>Objectives</a:t>
            </a:r>
          </a:p>
        </p:txBody>
      </p:sp>
      <p:sp>
        <p:nvSpPr>
          <p:cNvPr id="2" name="Slide Number Placeholder 1"/>
          <p:cNvSpPr>
            <a:spLocks noGrp="1"/>
          </p:cNvSpPr>
          <p:nvPr>
            <p:ph type="sldNum" sz="quarter" idx="12"/>
          </p:nvPr>
        </p:nvSpPr>
        <p:spPr/>
        <p:txBody>
          <a:bodyPr/>
          <a:lstStyle/>
          <a:p>
            <a:pPr>
              <a:defRPr/>
            </a:pPr>
            <a:r>
              <a:rPr lang="en-US" dirty="0" smtClean="0"/>
              <a:t>1-</a:t>
            </a:r>
            <a:fld id="{083B02C4-578E-4A57-9B99-0EE79F1D5CBA}" type="slidenum">
              <a:rPr lang="en-US" smtClean="0"/>
              <a:pPr>
                <a:defRPr/>
              </a:pPr>
              <a:t>2</a:t>
            </a:fld>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9">
                                            <p:txEl>
                                              <p:pRg st="1" end="1"/>
                                            </p:txEl>
                                          </p:spTgt>
                                        </p:tgtEl>
                                        <p:attrNameLst>
                                          <p:attrName>style.visibility</p:attrName>
                                        </p:attrNameLst>
                                      </p:cBhvr>
                                      <p:to>
                                        <p:strVal val="visible"/>
                                      </p:to>
                                    </p:set>
                                    <p:animEffect transition="in" filter="fade">
                                      <p:cBhvr>
                                        <p:cTn id="7" dur="500"/>
                                        <p:tgtEl>
                                          <p:spTgt spid="51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9">
                                            <p:txEl>
                                              <p:pRg st="2" end="2"/>
                                            </p:txEl>
                                          </p:spTgt>
                                        </p:tgtEl>
                                        <p:attrNameLst>
                                          <p:attrName>style.visibility</p:attrName>
                                        </p:attrNameLst>
                                      </p:cBhvr>
                                      <p:to>
                                        <p:strVal val="visible"/>
                                      </p:to>
                                    </p:set>
                                    <p:animEffect transition="in" filter="fade">
                                      <p:cBhvr>
                                        <p:cTn id="12" dur="500"/>
                                        <p:tgtEl>
                                          <p:spTgt spid="51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9">
                                            <p:txEl>
                                              <p:pRg st="3" end="3"/>
                                            </p:txEl>
                                          </p:spTgt>
                                        </p:tgtEl>
                                        <p:attrNameLst>
                                          <p:attrName>style.visibility</p:attrName>
                                        </p:attrNameLst>
                                      </p:cBhvr>
                                      <p:to>
                                        <p:strVal val="visible"/>
                                      </p:to>
                                    </p:set>
                                    <p:animEffect transition="in" filter="fade">
                                      <p:cBhvr>
                                        <p:cTn id="17" dur="500"/>
                                        <p:tgtEl>
                                          <p:spTgt spid="51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9">
                                            <p:txEl>
                                              <p:pRg st="4" end="4"/>
                                            </p:txEl>
                                          </p:spTgt>
                                        </p:tgtEl>
                                        <p:attrNameLst>
                                          <p:attrName>style.visibility</p:attrName>
                                        </p:attrNameLst>
                                      </p:cBhvr>
                                      <p:to>
                                        <p:strVal val="visible"/>
                                      </p:to>
                                    </p:set>
                                    <p:animEffect transition="in" filter="fade">
                                      <p:cBhvr>
                                        <p:cTn id="22" dur="500"/>
                                        <p:tgtEl>
                                          <p:spTgt spid="512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9">
                                            <p:txEl>
                                              <p:pRg st="5" end="5"/>
                                            </p:txEl>
                                          </p:spTgt>
                                        </p:tgtEl>
                                        <p:attrNameLst>
                                          <p:attrName>style.visibility</p:attrName>
                                        </p:attrNameLst>
                                      </p:cBhvr>
                                      <p:to>
                                        <p:strVal val="visible"/>
                                      </p:to>
                                    </p:set>
                                    <p:animEffect transition="in" filter="fade">
                                      <p:cBhvr>
                                        <p:cTn id="27" dur="500"/>
                                        <p:tgtEl>
                                          <p:spTgt spid="51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1" y="304800"/>
            <a:ext cx="8153399" cy="5486400"/>
            <a:chOff x="2034075" y="1565085"/>
            <a:chExt cx="6557798" cy="4279048"/>
          </a:xfrm>
        </p:grpSpPr>
        <p:pic>
          <p:nvPicPr>
            <p:cNvPr id="26626" name="Picture 2">
              <a:extLst>
                <a:ext uri="{FF2B5EF4-FFF2-40B4-BE49-F238E27FC236}">
                  <a16:creationId xmlns:a16="http://schemas.microsoft.com/office/drawing/2014/main" xmlns="" id="{369D37C3-0136-442C-BB24-DC73FBFCC31C}"/>
                </a:ext>
              </a:extLst>
            </p:cNvPr>
            <p:cNvPicPr>
              <a:picLocks noChangeArrowheads="1"/>
            </p:cNvPicPr>
            <p:nvPr/>
          </p:nvPicPr>
          <p:blipFill rotWithShape="1">
            <a:blip r:embed="rId3">
              <a:extLst>
                <a:ext uri="{28A0092B-C50C-407E-A947-70E740481C1C}">
                  <a14:useLocalDpi xmlns:a14="http://schemas.microsoft.com/office/drawing/2010/main" val="0"/>
                </a:ext>
              </a:extLst>
            </a:blip>
            <a:srcRect t="5059" b="3668"/>
            <a:stretch/>
          </p:blipFill>
          <p:spPr bwMode="auto">
            <a:xfrm>
              <a:off x="2337287" y="1565085"/>
              <a:ext cx="6254586" cy="427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Oval 3">
              <a:extLst>
                <a:ext uri="{FF2B5EF4-FFF2-40B4-BE49-F238E27FC236}">
                  <a16:creationId xmlns:a16="http://schemas.microsoft.com/office/drawing/2014/main" xmlns="" id="{37EF017D-F369-4575-B54C-8FDA707985A5}"/>
                </a:ext>
              </a:extLst>
            </p:cNvPr>
            <p:cNvSpPr>
              <a:spLocks noChangeArrowheads="1"/>
            </p:cNvSpPr>
            <p:nvPr/>
          </p:nvSpPr>
          <p:spPr bwMode="auto">
            <a:xfrm>
              <a:off x="5883047" y="3086091"/>
              <a:ext cx="195262" cy="123825"/>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26631" name="Rectangle 15">
              <a:extLst>
                <a:ext uri="{FF2B5EF4-FFF2-40B4-BE49-F238E27FC236}">
                  <a16:creationId xmlns:a16="http://schemas.microsoft.com/office/drawing/2014/main" xmlns="" id="{7041EEDB-2B6D-466C-AB79-D57BA7D8C90D}"/>
                </a:ext>
              </a:extLst>
            </p:cNvPr>
            <p:cNvSpPr>
              <a:spLocks noChangeArrowheads="1"/>
            </p:cNvSpPr>
            <p:nvPr/>
          </p:nvSpPr>
          <p:spPr bwMode="auto">
            <a:xfrm>
              <a:off x="2501900" y="4224337"/>
              <a:ext cx="606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39’ 0”</a:t>
              </a:r>
            </a:p>
          </p:txBody>
        </p:sp>
        <p:sp>
          <p:nvSpPr>
            <p:cNvPr id="26632" name="Rectangle 16">
              <a:extLst>
                <a:ext uri="{FF2B5EF4-FFF2-40B4-BE49-F238E27FC236}">
                  <a16:creationId xmlns:a16="http://schemas.microsoft.com/office/drawing/2014/main" xmlns="" id="{06550551-8023-43BE-B2C0-B36D15DACD59}"/>
                </a:ext>
              </a:extLst>
            </p:cNvPr>
            <p:cNvSpPr>
              <a:spLocks noChangeArrowheads="1"/>
            </p:cNvSpPr>
            <p:nvPr/>
          </p:nvSpPr>
          <p:spPr bwMode="auto">
            <a:xfrm>
              <a:off x="3254478" y="5156518"/>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21’ 2”</a:t>
              </a:r>
            </a:p>
          </p:txBody>
        </p:sp>
        <p:sp>
          <p:nvSpPr>
            <p:cNvPr id="26634" name="Rectangle 18">
              <a:extLst>
                <a:ext uri="{FF2B5EF4-FFF2-40B4-BE49-F238E27FC236}">
                  <a16:creationId xmlns:a16="http://schemas.microsoft.com/office/drawing/2014/main" xmlns="" id="{2E8EB2BC-91E7-46F5-AD7F-E11D94B13FFF}"/>
                </a:ext>
              </a:extLst>
            </p:cNvPr>
            <p:cNvSpPr>
              <a:spLocks noChangeArrowheads="1"/>
            </p:cNvSpPr>
            <p:nvPr/>
          </p:nvSpPr>
          <p:spPr bwMode="auto">
            <a:xfrm>
              <a:off x="4301724" y="2581460"/>
              <a:ext cx="6064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10’ 9”</a:t>
              </a:r>
            </a:p>
          </p:txBody>
        </p:sp>
        <p:sp>
          <p:nvSpPr>
            <p:cNvPr id="26635" name="Rectangle 19">
              <a:extLst>
                <a:ext uri="{FF2B5EF4-FFF2-40B4-BE49-F238E27FC236}">
                  <a16:creationId xmlns:a16="http://schemas.microsoft.com/office/drawing/2014/main" xmlns="" id="{B668E154-CD45-4EFD-83CA-2E2C36239174}"/>
                </a:ext>
              </a:extLst>
            </p:cNvPr>
            <p:cNvSpPr>
              <a:spLocks noChangeArrowheads="1"/>
            </p:cNvSpPr>
            <p:nvPr/>
          </p:nvSpPr>
          <p:spPr bwMode="auto">
            <a:xfrm>
              <a:off x="2805112" y="3075773"/>
              <a:ext cx="5159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7’ 9”</a:t>
              </a:r>
            </a:p>
          </p:txBody>
        </p:sp>
        <p:sp>
          <p:nvSpPr>
            <p:cNvPr id="26636" name="Rectangle 20">
              <a:extLst>
                <a:ext uri="{FF2B5EF4-FFF2-40B4-BE49-F238E27FC236}">
                  <a16:creationId xmlns:a16="http://schemas.microsoft.com/office/drawing/2014/main" xmlns="" id="{1F9CA3D3-ABC3-4E93-B577-289205F07F74}"/>
                </a:ext>
              </a:extLst>
            </p:cNvPr>
            <p:cNvSpPr>
              <a:spLocks noChangeArrowheads="1"/>
            </p:cNvSpPr>
            <p:nvPr/>
          </p:nvSpPr>
          <p:spPr bwMode="auto">
            <a:xfrm>
              <a:off x="6834933" y="4120037"/>
              <a:ext cx="5159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3’ 0”</a:t>
              </a:r>
            </a:p>
          </p:txBody>
        </p:sp>
        <p:sp>
          <p:nvSpPr>
            <p:cNvPr id="26638" name="Rectangle 22">
              <a:extLst>
                <a:ext uri="{FF2B5EF4-FFF2-40B4-BE49-F238E27FC236}">
                  <a16:creationId xmlns:a16="http://schemas.microsoft.com/office/drawing/2014/main" xmlns="" id="{614246E3-6219-4885-8E42-30D6777D4F9D}"/>
                </a:ext>
              </a:extLst>
            </p:cNvPr>
            <p:cNvSpPr>
              <a:spLocks noChangeArrowheads="1"/>
            </p:cNvSpPr>
            <p:nvPr/>
          </p:nvSpPr>
          <p:spPr bwMode="auto">
            <a:xfrm>
              <a:off x="2034075" y="1640497"/>
              <a:ext cx="6064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85’ 0”</a:t>
              </a:r>
            </a:p>
          </p:txBody>
        </p:sp>
        <p:sp>
          <p:nvSpPr>
            <p:cNvPr id="26639" name="Rectangle 23">
              <a:extLst>
                <a:ext uri="{FF2B5EF4-FFF2-40B4-BE49-F238E27FC236}">
                  <a16:creationId xmlns:a16="http://schemas.microsoft.com/office/drawing/2014/main" xmlns="" id="{ECAC36A6-953B-4B27-BD3E-D4EC21C44F7A}"/>
                </a:ext>
              </a:extLst>
            </p:cNvPr>
            <p:cNvSpPr>
              <a:spLocks noChangeArrowheads="1"/>
            </p:cNvSpPr>
            <p:nvPr/>
          </p:nvSpPr>
          <p:spPr bwMode="auto">
            <a:xfrm>
              <a:off x="4769255" y="5302249"/>
              <a:ext cx="6953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14’ 10”</a:t>
              </a:r>
            </a:p>
          </p:txBody>
        </p:sp>
        <p:sp>
          <p:nvSpPr>
            <p:cNvPr id="26640" name="Rectangle 24">
              <a:extLst>
                <a:ext uri="{FF2B5EF4-FFF2-40B4-BE49-F238E27FC236}">
                  <a16:creationId xmlns:a16="http://schemas.microsoft.com/office/drawing/2014/main" xmlns="" id="{F1333FDE-5C26-45D2-9CA2-080EB8A3D5D5}"/>
                </a:ext>
              </a:extLst>
            </p:cNvPr>
            <p:cNvSpPr>
              <a:spLocks noChangeArrowheads="1"/>
            </p:cNvSpPr>
            <p:nvPr/>
          </p:nvSpPr>
          <p:spPr bwMode="auto">
            <a:xfrm>
              <a:off x="7702452" y="1893342"/>
              <a:ext cx="60642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300" b="1" dirty="0"/>
                <a:t>18’ 2”</a:t>
              </a:r>
            </a:p>
          </p:txBody>
        </p:sp>
      </p:grpSp>
      <p:sp>
        <p:nvSpPr>
          <p:cNvPr id="26630" name="Rectangle 14">
            <a:extLst>
              <a:ext uri="{FF2B5EF4-FFF2-40B4-BE49-F238E27FC236}">
                <a16:creationId xmlns:a16="http://schemas.microsoft.com/office/drawing/2014/main" xmlns="" id="{7B492789-33E3-41F8-8DBC-E8B3729C7CD6}"/>
              </a:ext>
            </a:extLst>
          </p:cNvPr>
          <p:cNvSpPr>
            <a:spLocks noChangeArrowheads="1"/>
          </p:cNvSpPr>
          <p:nvPr/>
        </p:nvSpPr>
        <p:spPr bwMode="auto">
          <a:xfrm>
            <a:off x="5409253" y="4916265"/>
            <a:ext cx="2864668" cy="106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500" b="1" dirty="0"/>
              <a:t>Eye level </a:t>
            </a:r>
            <a:r>
              <a:rPr lang="en-US" altLang="en-US" sz="2500" b="1" dirty="0" smtClean="0"/>
              <a:t>7’ above</a:t>
            </a:r>
          </a:p>
          <a:p>
            <a:pPr algn="ctr" eaLnBrk="1" hangingPunct="1">
              <a:lnSpc>
                <a:spcPct val="85000"/>
              </a:lnSpc>
              <a:spcBef>
                <a:spcPct val="0"/>
              </a:spcBef>
              <a:buClrTx/>
              <a:buSzTx/>
              <a:buFontTx/>
              <a:buNone/>
            </a:pPr>
            <a:r>
              <a:rPr lang="en-US" altLang="en-US" sz="2500" b="1" dirty="0" smtClean="0"/>
              <a:t>ground </a:t>
            </a:r>
            <a:r>
              <a:rPr lang="en-US" altLang="en-US" sz="2500" b="1" dirty="0"/>
              <a:t>level</a:t>
            </a:r>
          </a:p>
        </p:txBody>
      </p:sp>
      <p:cxnSp>
        <p:nvCxnSpPr>
          <p:cNvPr id="9" name="Straight Connector 8"/>
          <p:cNvCxnSpPr/>
          <p:nvPr/>
        </p:nvCxnSpPr>
        <p:spPr bwMode="auto">
          <a:xfrm flipH="1">
            <a:off x="3925801" y="5442442"/>
            <a:ext cx="493799" cy="486231"/>
          </a:xfrm>
          <a:prstGeom prst="line">
            <a:avLst/>
          </a:prstGeom>
          <a:solidFill>
            <a:srgbClr val="E6FC18"/>
          </a:solidFill>
          <a:ln w="349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3468601" y="5562600"/>
            <a:ext cx="457200" cy="366073"/>
          </a:xfrm>
          <a:prstGeom prst="line">
            <a:avLst/>
          </a:prstGeom>
          <a:solidFill>
            <a:srgbClr val="E6FC18"/>
          </a:solidFill>
          <a:ln w="34925" cap="flat" cmpd="sng" algn="ctr">
            <a:solidFill>
              <a:schemeClr val="tx1"/>
            </a:solidFill>
            <a:prstDash val="solid"/>
            <a:round/>
            <a:headEnd type="none" w="med" len="med"/>
            <a:tailEnd type="none" w="med" len="med"/>
          </a:ln>
          <a:effectLst/>
        </p:spPr>
      </p:cxnSp>
      <p:sp>
        <p:nvSpPr>
          <p:cNvPr id="2" name="Slide Number Placeholder 1"/>
          <p:cNvSpPr>
            <a:spLocks noGrp="1"/>
          </p:cNvSpPr>
          <p:nvPr>
            <p:ph type="sldNum" sz="quarter" idx="12"/>
          </p:nvPr>
        </p:nvSpPr>
        <p:spPr/>
        <p:txBody>
          <a:bodyPr/>
          <a:lstStyle/>
          <a:p>
            <a:pPr>
              <a:defRPr/>
            </a:pPr>
            <a:r>
              <a:rPr lang="en-US" dirty="0" smtClean="0"/>
              <a:t>2-9</a:t>
            </a:r>
            <a:endParaRPr lang="en-US" dirty="0"/>
          </a:p>
        </p:txBody>
      </p:sp>
    </p:spTree>
    <p:extLst>
      <p:ext uri="{BB962C8B-B14F-4D97-AF65-F5344CB8AC3E}">
        <p14:creationId xmlns:p14="http://schemas.microsoft.com/office/powerpoint/2010/main" val="243336757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 y="381000"/>
            <a:ext cx="8153400" cy="5677054"/>
            <a:chOff x="2222464" y="1673794"/>
            <a:chExt cx="6091641" cy="4384260"/>
          </a:xfrm>
        </p:grpSpPr>
        <p:pic>
          <p:nvPicPr>
            <p:cNvPr id="30722" name="Picture 2">
              <a:extLst>
                <a:ext uri="{FF2B5EF4-FFF2-40B4-BE49-F238E27FC236}">
                  <a16:creationId xmlns:a16="http://schemas.microsoft.com/office/drawing/2014/main" xmlns="" id="{ADB45DCF-4BBA-4C24-8A38-E22ED1F1A2D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464" y="1673794"/>
              <a:ext cx="6091641" cy="438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Oval 3">
              <a:extLst>
                <a:ext uri="{FF2B5EF4-FFF2-40B4-BE49-F238E27FC236}">
                  <a16:creationId xmlns:a16="http://schemas.microsoft.com/office/drawing/2014/main" xmlns="" id="{2DA1FCAB-FFED-49A2-9383-1DD00EFF7D8E}"/>
                </a:ext>
              </a:extLst>
            </p:cNvPr>
            <p:cNvSpPr>
              <a:spLocks noChangeArrowheads="1"/>
            </p:cNvSpPr>
            <p:nvPr/>
          </p:nvSpPr>
          <p:spPr bwMode="auto">
            <a:xfrm>
              <a:off x="4989729" y="3886644"/>
              <a:ext cx="196850" cy="122238"/>
            </a:xfrm>
            <a:prstGeom prst="ellipse">
              <a:avLst/>
            </a:prstGeom>
            <a:solidFill>
              <a:srgbClr val="FF0000"/>
            </a:solidFill>
            <a:ln w="12700">
              <a:solidFill>
                <a:schemeClr val="tx1"/>
              </a:solidFill>
              <a:round/>
              <a:headEnd/>
              <a:tailEnd/>
            </a:ln>
          </p:spPr>
          <p:txBody>
            <a:bodyPr wrap="none" anchor="ct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en-US" altLang="en-US" sz="1800"/>
            </a:p>
          </p:txBody>
        </p:sp>
        <p:sp>
          <p:nvSpPr>
            <p:cNvPr id="30728" name="Rectangle 16">
              <a:extLst>
                <a:ext uri="{FF2B5EF4-FFF2-40B4-BE49-F238E27FC236}">
                  <a16:creationId xmlns:a16="http://schemas.microsoft.com/office/drawing/2014/main" xmlns="" id="{58665CCC-0580-4D1F-9DE9-0ADAABFCB81F}"/>
                </a:ext>
              </a:extLst>
            </p:cNvPr>
            <p:cNvSpPr>
              <a:spLocks noChangeArrowheads="1"/>
            </p:cNvSpPr>
            <p:nvPr/>
          </p:nvSpPr>
          <p:spPr bwMode="auto">
            <a:xfrm>
              <a:off x="3311533" y="4887948"/>
              <a:ext cx="513910" cy="2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b="1" dirty="0"/>
                <a:t>40’ 6”</a:t>
              </a:r>
            </a:p>
          </p:txBody>
        </p:sp>
        <p:sp>
          <p:nvSpPr>
            <p:cNvPr id="30729" name="Rectangle 17">
              <a:extLst>
                <a:ext uri="{FF2B5EF4-FFF2-40B4-BE49-F238E27FC236}">
                  <a16:creationId xmlns:a16="http://schemas.microsoft.com/office/drawing/2014/main" xmlns="" id="{89FBF616-6FE7-4A90-8486-5A4B1A7726A8}"/>
                </a:ext>
              </a:extLst>
            </p:cNvPr>
            <p:cNvSpPr>
              <a:spLocks noChangeArrowheads="1"/>
            </p:cNvSpPr>
            <p:nvPr/>
          </p:nvSpPr>
          <p:spPr bwMode="auto">
            <a:xfrm>
              <a:off x="4002218" y="5162076"/>
              <a:ext cx="513910" cy="2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b="1" dirty="0"/>
                <a:t>36’ 8”</a:t>
              </a:r>
            </a:p>
          </p:txBody>
        </p:sp>
        <p:sp>
          <p:nvSpPr>
            <p:cNvPr id="30731" name="Rectangle 19">
              <a:extLst>
                <a:ext uri="{FF2B5EF4-FFF2-40B4-BE49-F238E27FC236}">
                  <a16:creationId xmlns:a16="http://schemas.microsoft.com/office/drawing/2014/main" xmlns="" id="{FE630B6C-60FC-4E69-B0B9-DAD01EAC3BFA}"/>
                </a:ext>
              </a:extLst>
            </p:cNvPr>
            <p:cNvSpPr>
              <a:spLocks noChangeArrowheads="1"/>
            </p:cNvSpPr>
            <p:nvPr/>
          </p:nvSpPr>
          <p:spPr bwMode="auto">
            <a:xfrm>
              <a:off x="3689669" y="3832353"/>
              <a:ext cx="889811" cy="2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b="1" dirty="0"/>
                <a:t>27’ 1”</a:t>
              </a:r>
            </a:p>
          </p:txBody>
        </p:sp>
        <p:sp>
          <p:nvSpPr>
            <p:cNvPr id="30732" name="Rectangle 20">
              <a:extLst>
                <a:ext uri="{FF2B5EF4-FFF2-40B4-BE49-F238E27FC236}">
                  <a16:creationId xmlns:a16="http://schemas.microsoft.com/office/drawing/2014/main" xmlns="" id="{E33762C6-1CF2-463F-8CA4-0D90273BF24A}"/>
                </a:ext>
              </a:extLst>
            </p:cNvPr>
            <p:cNvSpPr>
              <a:spLocks noChangeArrowheads="1"/>
            </p:cNvSpPr>
            <p:nvPr/>
          </p:nvSpPr>
          <p:spPr bwMode="auto">
            <a:xfrm>
              <a:off x="2871023" y="4498643"/>
              <a:ext cx="513910" cy="2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b="1" dirty="0"/>
                <a:t>42’ 8”</a:t>
              </a:r>
            </a:p>
          </p:txBody>
        </p:sp>
        <p:sp>
          <p:nvSpPr>
            <p:cNvPr id="30733" name="Rectangle 21">
              <a:extLst>
                <a:ext uri="{FF2B5EF4-FFF2-40B4-BE49-F238E27FC236}">
                  <a16:creationId xmlns:a16="http://schemas.microsoft.com/office/drawing/2014/main" xmlns="" id="{72E94C33-8F3B-4F65-A68D-AD1537FE1581}"/>
                </a:ext>
              </a:extLst>
            </p:cNvPr>
            <p:cNvSpPr>
              <a:spLocks noChangeArrowheads="1"/>
            </p:cNvSpPr>
            <p:nvPr/>
          </p:nvSpPr>
          <p:spPr bwMode="auto">
            <a:xfrm>
              <a:off x="5411558" y="4468526"/>
              <a:ext cx="428877" cy="23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b="1" dirty="0"/>
                <a:t>6’ 5”</a:t>
              </a:r>
            </a:p>
          </p:txBody>
        </p:sp>
      </p:grpSp>
      <p:sp>
        <p:nvSpPr>
          <p:cNvPr id="30727" name="Rectangle 15">
            <a:extLst>
              <a:ext uri="{FF2B5EF4-FFF2-40B4-BE49-F238E27FC236}">
                <a16:creationId xmlns:a16="http://schemas.microsoft.com/office/drawing/2014/main" xmlns="" id="{6C21F456-4EC5-4C6C-9CEC-92401EC809CF}"/>
              </a:ext>
            </a:extLst>
          </p:cNvPr>
          <p:cNvSpPr>
            <a:spLocks noChangeArrowheads="1"/>
          </p:cNvSpPr>
          <p:nvPr/>
        </p:nvSpPr>
        <p:spPr bwMode="auto">
          <a:xfrm>
            <a:off x="5040929" y="5173264"/>
            <a:ext cx="2930447" cy="73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lvl1pPr defTabSz="820738"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0738"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0738"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0738"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0738" eaLnBrk="0" hangingPunct="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defTabSz="820738"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lnSpc>
                <a:spcPct val="85000"/>
              </a:lnSpc>
              <a:spcBef>
                <a:spcPct val="0"/>
              </a:spcBef>
              <a:buClrTx/>
              <a:buSzTx/>
              <a:buFontTx/>
              <a:buNone/>
            </a:pPr>
            <a:r>
              <a:rPr lang="en-US" altLang="en-US" sz="2500" b="1" dirty="0"/>
              <a:t>Eye level </a:t>
            </a:r>
            <a:r>
              <a:rPr lang="en-US" altLang="en-US" sz="2500" b="1" dirty="0" smtClean="0"/>
              <a:t>6’ above</a:t>
            </a:r>
            <a:endParaRPr lang="en-US" altLang="en-US" sz="2500" b="1" dirty="0"/>
          </a:p>
          <a:p>
            <a:pPr algn="ctr" eaLnBrk="1" hangingPunct="1">
              <a:lnSpc>
                <a:spcPct val="85000"/>
              </a:lnSpc>
              <a:spcBef>
                <a:spcPct val="0"/>
              </a:spcBef>
              <a:buClrTx/>
              <a:buSzTx/>
              <a:buFontTx/>
              <a:buNone/>
            </a:pPr>
            <a:r>
              <a:rPr lang="en-US" altLang="en-US" sz="2500" b="1" dirty="0"/>
              <a:t>ground level</a:t>
            </a:r>
          </a:p>
        </p:txBody>
      </p:sp>
      <p:sp>
        <p:nvSpPr>
          <p:cNvPr id="2" name="Slide Number Placeholder 1"/>
          <p:cNvSpPr>
            <a:spLocks noGrp="1"/>
          </p:cNvSpPr>
          <p:nvPr>
            <p:ph type="sldNum" sz="quarter" idx="12"/>
          </p:nvPr>
        </p:nvSpPr>
        <p:spPr/>
        <p:txBody>
          <a:bodyPr/>
          <a:lstStyle/>
          <a:p>
            <a:pPr>
              <a:defRPr/>
            </a:pPr>
            <a:r>
              <a:rPr lang="en-US" dirty="0" smtClean="0"/>
              <a:t>2-10</a:t>
            </a:r>
            <a:endParaRPr lang="en-US" dirty="0"/>
          </a:p>
        </p:txBody>
      </p:sp>
    </p:spTree>
    <p:extLst>
      <p:ext uri="{BB962C8B-B14F-4D97-AF65-F5344CB8AC3E}">
        <p14:creationId xmlns:p14="http://schemas.microsoft.com/office/powerpoint/2010/main" val="3137914073"/>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B9BAB4-515F-4015-97A5-2BA32341A13B}"/>
              </a:ext>
            </a:extLst>
          </p:cNvPr>
          <p:cNvSpPr>
            <a:spLocks noGrp="1"/>
          </p:cNvSpPr>
          <p:nvPr>
            <p:ph type="title"/>
          </p:nvPr>
        </p:nvSpPr>
        <p:spPr/>
        <p:txBody>
          <a:bodyPr/>
          <a:lstStyle/>
          <a:p>
            <a:r>
              <a:rPr lang="en-US" dirty="0"/>
              <a:t>Working Near Moving Vehicles </a:t>
            </a:r>
          </a:p>
        </p:txBody>
      </p:sp>
      <p:sp>
        <p:nvSpPr>
          <p:cNvPr id="3" name="Content Placeholder 2">
            <a:extLst>
              <a:ext uri="{FF2B5EF4-FFF2-40B4-BE49-F238E27FC236}">
                <a16:creationId xmlns:a16="http://schemas.microsoft.com/office/drawing/2014/main" xmlns="" id="{3D54408F-AD55-4D59-BCF1-B4CB1BC8001B}"/>
              </a:ext>
            </a:extLst>
          </p:cNvPr>
          <p:cNvSpPr>
            <a:spLocks noGrp="1"/>
          </p:cNvSpPr>
          <p:nvPr>
            <p:ph idx="1"/>
          </p:nvPr>
        </p:nvSpPr>
        <p:spPr>
          <a:xfrm>
            <a:off x="533400" y="1905000"/>
            <a:ext cx="5410200" cy="4343400"/>
          </a:xfrm>
        </p:spPr>
        <p:txBody>
          <a:bodyPr/>
          <a:lstStyle/>
          <a:p>
            <a:pPr>
              <a:buClrTx/>
              <a:buFont typeface="Wingdings" panose="05000000000000000000" pitchFamily="2" charset="2"/>
              <a:buChar char="ü"/>
            </a:pPr>
            <a:r>
              <a:rPr lang="en-US" dirty="0"/>
              <a:t>Stay alert at all times </a:t>
            </a:r>
          </a:p>
          <a:p>
            <a:pPr>
              <a:buClrTx/>
              <a:buFont typeface="Wingdings" panose="05000000000000000000" pitchFamily="2" charset="2"/>
              <a:buChar char="ü"/>
            </a:pPr>
            <a:r>
              <a:rPr lang="en-US" dirty="0" smtClean="0"/>
              <a:t>Avoid distractions</a:t>
            </a:r>
            <a:endParaRPr lang="en-US" dirty="0"/>
          </a:p>
          <a:p>
            <a:pPr>
              <a:buClrTx/>
              <a:buFont typeface="Wingdings" panose="05000000000000000000" pitchFamily="2" charset="2"/>
              <a:buChar char="ü"/>
            </a:pPr>
            <a:r>
              <a:rPr lang="en-US" dirty="0"/>
              <a:t>Keep a safe distance </a:t>
            </a:r>
          </a:p>
          <a:p>
            <a:pPr>
              <a:buClrTx/>
              <a:buFont typeface="Wingdings" panose="05000000000000000000" pitchFamily="2" charset="2"/>
              <a:buChar char="ü"/>
            </a:pPr>
            <a:r>
              <a:rPr lang="en-US" dirty="0"/>
              <a:t>Keep off equipment unless authorized </a:t>
            </a:r>
          </a:p>
          <a:p>
            <a:pPr>
              <a:buClrTx/>
              <a:buFont typeface="Wingdings" panose="05000000000000000000" pitchFamily="2" charset="2"/>
              <a:buChar char="ü"/>
            </a:pPr>
            <a:r>
              <a:rPr lang="en-US" dirty="0"/>
              <a:t>Watch out for shifting or unstable loads</a:t>
            </a:r>
          </a:p>
          <a:p>
            <a:pPr>
              <a:buClrTx/>
              <a:buFont typeface="Wingdings" panose="05000000000000000000" pitchFamily="2" charset="2"/>
              <a:buChar char="ü"/>
            </a:pPr>
            <a:r>
              <a:rPr lang="en-US" dirty="0"/>
              <a:t>Wear reflective clothing</a:t>
            </a:r>
          </a:p>
        </p:txBody>
      </p:sp>
      <p:pic>
        <p:nvPicPr>
          <p:cNvPr id="4" name="Picture 2">
            <a:extLst>
              <a:ext uri="{FF2B5EF4-FFF2-40B4-BE49-F238E27FC236}">
                <a16:creationId xmlns:a16="http://schemas.microsoft.com/office/drawing/2014/main" xmlns="" id="{D227CB85-09C5-442E-9499-531A39E85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961" y="2743200"/>
            <a:ext cx="252628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r>
              <a:rPr lang="en-US" dirty="0" smtClean="0"/>
              <a:t>2-11</a:t>
            </a:r>
            <a:endParaRPr lang="en-US" dirty="0"/>
          </a:p>
        </p:txBody>
      </p:sp>
    </p:spTree>
    <p:extLst>
      <p:ext uri="{BB962C8B-B14F-4D97-AF65-F5344CB8AC3E}">
        <p14:creationId xmlns:p14="http://schemas.microsoft.com/office/powerpoint/2010/main" val="9161684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Points-Session Two</a:t>
            </a:r>
            <a:endParaRPr lang="en-US" dirty="0"/>
          </a:p>
        </p:txBody>
      </p:sp>
      <p:sp>
        <p:nvSpPr>
          <p:cNvPr id="5" name="Content Placeholder 4"/>
          <p:cNvSpPr>
            <a:spLocks noGrp="1"/>
          </p:cNvSpPr>
          <p:nvPr>
            <p:ph idx="1"/>
          </p:nvPr>
        </p:nvSpPr>
        <p:spPr>
          <a:xfrm>
            <a:off x="304800" y="1828800"/>
            <a:ext cx="8382000" cy="4038600"/>
          </a:xfrm>
        </p:spPr>
        <p:txBody>
          <a:bodyPr/>
          <a:lstStyle/>
          <a:p>
            <a:pPr>
              <a:spcBef>
                <a:spcPts val="600"/>
              </a:spcBef>
              <a:spcAft>
                <a:spcPts val="600"/>
              </a:spcAft>
              <a:buClrTx/>
              <a:buFont typeface="+mj-lt"/>
              <a:buAutoNum type="arabicPeriod"/>
            </a:pPr>
            <a:r>
              <a:rPr lang="en-US" sz="1600" dirty="0"/>
              <a:t>You should never approach machinery without first acknowledging the </a:t>
            </a:r>
            <a:r>
              <a:rPr lang="en-US" sz="1600" dirty="0" smtClean="0"/>
              <a:t>operator. </a:t>
            </a:r>
            <a:endParaRPr lang="en-US" sz="1600" dirty="0"/>
          </a:p>
          <a:p>
            <a:pPr lvl="1" eaLnBrk="1" hangingPunct="1">
              <a:spcBef>
                <a:spcPts val="600"/>
              </a:spcBef>
              <a:spcAft>
                <a:spcPts val="600"/>
              </a:spcAft>
              <a:buClrTx/>
              <a:buSzPct val="70000"/>
              <a:buFont typeface="+mj-lt"/>
              <a:buAutoNum type="alphaLcPeriod"/>
            </a:pPr>
            <a:r>
              <a:rPr lang="en-US" altLang="en-US" sz="1400" dirty="0" smtClean="0"/>
              <a:t>True</a:t>
            </a:r>
            <a:endParaRPr lang="en-US" altLang="en-US" sz="1400" dirty="0"/>
          </a:p>
          <a:p>
            <a:pPr lvl="1" eaLnBrk="1" hangingPunct="1">
              <a:spcBef>
                <a:spcPts val="600"/>
              </a:spcBef>
              <a:spcAft>
                <a:spcPts val="600"/>
              </a:spcAft>
              <a:buClrTx/>
              <a:buSzPct val="70000"/>
              <a:buFont typeface="+mj-lt"/>
              <a:buAutoNum type="alphaLcPeriod"/>
            </a:pPr>
            <a:r>
              <a:rPr lang="en-US" altLang="en-US" sz="1400" dirty="0" smtClean="0"/>
              <a:t>False</a:t>
            </a:r>
          </a:p>
          <a:p>
            <a:pPr>
              <a:spcBef>
                <a:spcPts val="600"/>
              </a:spcBef>
              <a:spcAft>
                <a:spcPts val="600"/>
              </a:spcAft>
              <a:buClrTx/>
              <a:buFont typeface="+mj-lt"/>
              <a:buAutoNum type="arabicPeriod"/>
            </a:pPr>
            <a:r>
              <a:rPr lang="en-US" sz="1600" dirty="0"/>
              <a:t>Non essential employees should be kept clear from </a:t>
            </a:r>
            <a:r>
              <a:rPr lang="en-US" sz="1600" dirty="0" smtClean="0"/>
              <a:t>worksites</a:t>
            </a:r>
            <a:r>
              <a:rPr lang="en-US" sz="1600" dirty="0"/>
              <a:t>.</a:t>
            </a:r>
          </a:p>
          <a:p>
            <a:pPr marL="685800" lvl="1" indent="-228600" eaLnBrk="1" hangingPunct="1">
              <a:spcBef>
                <a:spcPts val="600"/>
              </a:spcBef>
              <a:spcAft>
                <a:spcPts val="600"/>
              </a:spcAft>
              <a:buClrTx/>
              <a:buSzPct val="70000"/>
              <a:buFont typeface="+mj-lt"/>
              <a:buAutoNum type="alphaLcPeriod"/>
            </a:pPr>
            <a:r>
              <a:rPr lang="en-US" altLang="en-US" sz="1400" dirty="0" smtClean="0"/>
              <a:t>True</a:t>
            </a:r>
            <a:endParaRPr lang="en-US" altLang="en-US" sz="1400" dirty="0"/>
          </a:p>
          <a:p>
            <a:pPr marL="685800" lvl="1" indent="-228600" eaLnBrk="1" hangingPunct="1">
              <a:spcBef>
                <a:spcPts val="600"/>
              </a:spcBef>
              <a:spcAft>
                <a:spcPts val="600"/>
              </a:spcAft>
              <a:buClrTx/>
              <a:buSzPct val="70000"/>
              <a:buFont typeface="+mj-lt"/>
              <a:buAutoNum type="alphaLcPeriod"/>
            </a:pPr>
            <a:r>
              <a:rPr lang="en-US" altLang="en-US" sz="1400" dirty="0" smtClean="0"/>
              <a:t>False</a:t>
            </a:r>
          </a:p>
          <a:p>
            <a:pPr>
              <a:spcBef>
                <a:spcPts val="600"/>
              </a:spcBef>
              <a:spcAft>
                <a:spcPts val="600"/>
              </a:spcAft>
              <a:buClrTx/>
              <a:buFont typeface="+mj-lt"/>
              <a:buAutoNum type="arabicPeriod"/>
            </a:pPr>
            <a:r>
              <a:rPr lang="en-US" sz="1600" dirty="0"/>
              <a:t>You should always wear </a:t>
            </a:r>
            <a:r>
              <a:rPr lang="en-US" sz="1600" dirty="0" smtClean="0"/>
              <a:t>high </a:t>
            </a:r>
            <a:r>
              <a:rPr lang="en-US" sz="1600" dirty="0" err="1" smtClean="0"/>
              <a:t>visability</a:t>
            </a:r>
            <a:r>
              <a:rPr lang="en-US" sz="1600" dirty="0" smtClean="0"/>
              <a:t> clothing </a:t>
            </a:r>
            <a:r>
              <a:rPr lang="en-US" sz="1600" dirty="0"/>
              <a:t>when working near moving </a:t>
            </a:r>
            <a:r>
              <a:rPr lang="en-US" sz="1600" dirty="0" smtClean="0"/>
              <a:t>machinery.</a:t>
            </a:r>
            <a:endParaRPr lang="en-US" sz="1600" dirty="0"/>
          </a:p>
          <a:p>
            <a:pPr lvl="1" eaLnBrk="1" hangingPunct="1">
              <a:spcBef>
                <a:spcPts val="600"/>
              </a:spcBef>
              <a:spcAft>
                <a:spcPts val="600"/>
              </a:spcAft>
              <a:buClrTx/>
              <a:buSzPct val="70000"/>
              <a:buFont typeface="+mj-lt"/>
              <a:buAutoNum type="alphaLcPeriod"/>
            </a:pPr>
            <a:r>
              <a:rPr lang="en-US" altLang="en-US" sz="1400" dirty="0" smtClean="0"/>
              <a:t>True</a:t>
            </a:r>
          </a:p>
          <a:p>
            <a:pPr lvl="1" eaLnBrk="1" hangingPunct="1">
              <a:spcBef>
                <a:spcPts val="600"/>
              </a:spcBef>
              <a:spcAft>
                <a:spcPts val="600"/>
              </a:spcAft>
              <a:buClrTx/>
              <a:buSzPct val="70000"/>
              <a:buFont typeface="+mj-lt"/>
              <a:buAutoNum type="alphaLcPeriod"/>
            </a:pPr>
            <a:r>
              <a:rPr lang="en-US" altLang="en-US" sz="1400" dirty="0" smtClean="0"/>
              <a:t>False</a:t>
            </a:r>
            <a:endParaRPr lang="en-US" altLang="en-US" sz="1400" dirty="0"/>
          </a:p>
          <a:p>
            <a:pPr marL="0" indent="0">
              <a:buClrTx/>
              <a:buNone/>
            </a:pPr>
            <a:endParaRPr lang="en-US" sz="2000" dirty="0"/>
          </a:p>
        </p:txBody>
      </p:sp>
      <p:sp>
        <p:nvSpPr>
          <p:cNvPr id="51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t>2-12</a:t>
            </a:r>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 name="Rounded Rectangle 1"/>
          <p:cNvSpPr/>
          <p:nvPr/>
        </p:nvSpPr>
        <p:spPr bwMode="auto">
          <a:xfrm>
            <a:off x="717645" y="2209800"/>
            <a:ext cx="990600" cy="305933"/>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717645" y="3352799"/>
            <a:ext cx="990600" cy="302143"/>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ounded Rectangle 12"/>
          <p:cNvSpPr/>
          <p:nvPr/>
        </p:nvSpPr>
        <p:spPr bwMode="auto">
          <a:xfrm>
            <a:off x="702365" y="4495800"/>
            <a:ext cx="990600" cy="304800"/>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594761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5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500"/>
                                        <p:tgtEl>
                                          <p:spTgt spid="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8F4A255-E9C8-4C59-8FD4-B11E06DAFFF5}"/>
              </a:ext>
            </a:extLst>
          </p:cNvPr>
          <p:cNvSpPr>
            <a:spLocks noGrp="1"/>
          </p:cNvSpPr>
          <p:nvPr>
            <p:ph type="ctrTitle"/>
          </p:nvPr>
        </p:nvSpPr>
        <p:spPr/>
        <p:txBody>
          <a:bodyPr/>
          <a:lstStyle/>
          <a:p>
            <a:r>
              <a:rPr lang="en-US" i="0" dirty="0"/>
              <a:t>Spotter </a:t>
            </a:r>
            <a:r>
              <a:rPr lang="en-US" i="0" dirty="0" smtClean="0"/>
              <a:t>Responsibilities</a:t>
            </a:r>
            <a:endParaRPr lang="en-US" sz="2800" i="0" dirty="0"/>
          </a:p>
        </p:txBody>
      </p:sp>
      <p:sp>
        <p:nvSpPr>
          <p:cNvPr id="2" name="Slide Number Placeholder 1"/>
          <p:cNvSpPr>
            <a:spLocks noGrp="1"/>
          </p:cNvSpPr>
          <p:nvPr>
            <p:ph type="sldNum" sz="quarter" idx="12"/>
          </p:nvPr>
        </p:nvSpPr>
        <p:spPr/>
        <p:txBody>
          <a:bodyPr/>
          <a:lstStyle/>
          <a:p>
            <a:pPr>
              <a:defRPr/>
            </a:pPr>
            <a:r>
              <a:rPr lang="en-US" dirty="0" smtClean="0"/>
              <a:t>3-1</a:t>
            </a:r>
            <a:endParaRPr lang="en-US" dirty="0"/>
          </a:p>
        </p:txBody>
      </p:sp>
      <p:sp>
        <p:nvSpPr>
          <p:cNvPr id="5" name="TextBox 4"/>
          <p:cNvSpPr txBox="1"/>
          <p:nvPr/>
        </p:nvSpPr>
        <p:spPr>
          <a:xfrm>
            <a:off x="3048000" y="6248400"/>
            <a:ext cx="3124200" cy="461665"/>
          </a:xfrm>
          <a:prstGeom prst="rect">
            <a:avLst/>
          </a:prstGeom>
          <a:noFill/>
        </p:spPr>
        <p:txBody>
          <a:bodyPr wrap="square" rtlCol="0">
            <a:spAutoFit/>
          </a:bodyPr>
          <a:lstStyle/>
          <a:p>
            <a:pPr algn="ctr"/>
            <a:r>
              <a:rPr lang="en-US" sz="2400" dirty="0">
                <a:solidFill>
                  <a:schemeClr val="tx2"/>
                </a:solidFill>
                <a:latin typeface="Arial Black" panose="020B0A04020102020204" pitchFamily="34" charset="0"/>
              </a:rPr>
              <a:t>Session </a:t>
            </a:r>
            <a:r>
              <a:rPr lang="en-US" sz="2400" dirty="0" smtClean="0">
                <a:solidFill>
                  <a:schemeClr val="tx2"/>
                </a:solidFill>
                <a:latin typeface="Arial Black" panose="020B0A04020102020204" pitchFamily="34" charset="0"/>
              </a:rPr>
              <a:t>Three</a:t>
            </a:r>
            <a:endParaRPr lang="en-US" sz="24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358733811"/>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584ECA-C4C5-4D06-A143-879D96B129BE}"/>
              </a:ext>
            </a:extLst>
          </p:cNvPr>
          <p:cNvSpPr>
            <a:spLocks noGrp="1"/>
          </p:cNvSpPr>
          <p:nvPr>
            <p:ph type="title"/>
          </p:nvPr>
        </p:nvSpPr>
        <p:spPr/>
        <p:txBody>
          <a:bodyPr/>
          <a:lstStyle/>
          <a:p>
            <a:r>
              <a:rPr lang="en-US" dirty="0"/>
              <a:t>Responsibilities </a:t>
            </a:r>
          </a:p>
        </p:txBody>
      </p:sp>
      <p:sp>
        <p:nvSpPr>
          <p:cNvPr id="3" name="Content Placeholder 2">
            <a:extLst>
              <a:ext uri="{FF2B5EF4-FFF2-40B4-BE49-F238E27FC236}">
                <a16:creationId xmlns:a16="http://schemas.microsoft.com/office/drawing/2014/main" xmlns="" id="{48983A5E-CB04-41EF-A27B-6205DB4C31CF}"/>
              </a:ext>
            </a:extLst>
          </p:cNvPr>
          <p:cNvSpPr>
            <a:spLocks noGrp="1"/>
          </p:cNvSpPr>
          <p:nvPr>
            <p:ph idx="1"/>
          </p:nvPr>
        </p:nvSpPr>
        <p:spPr>
          <a:xfrm>
            <a:off x="612775" y="1905000"/>
            <a:ext cx="3806825" cy="4038600"/>
          </a:xfrm>
        </p:spPr>
        <p:txBody>
          <a:bodyPr/>
          <a:lstStyle/>
          <a:p>
            <a:pPr marL="0" indent="0">
              <a:buNone/>
            </a:pPr>
            <a:r>
              <a:rPr lang="en-US" dirty="0" smtClean="0"/>
              <a:t>Spotters, Drivers, Operators </a:t>
            </a:r>
            <a:r>
              <a:rPr lang="en-US" dirty="0"/>
              <a:t>must work together</a:t>
            </a:r>
          </a:p>
          <a:p>
            <a:pPr>
              <a:buClr>
                <a:srgbClr val="002060"/>
              </a:buClr>
              <a:buFont typeface="Wingdings" panose="05000000000000000000" pitchFamily="2" charset="2"/>
              <a:buChar char="ü"/>
            </a:pPr>
            <a:r>
              <a:rPr lang="en-US" sz="2800" dirty="0" smtClean="0"/>
              <a:t>Points of discussion:</a:t>
            </a:r>
          </a:p>
          <a:p>
            <a:pPr lvl="1">
              <a:buClr>
                <a:srgbClr val="002060"/>
              </a:buClr>
              <a:buSzPct val="75000"/>
              <a:buFont typeface="Wingdings" panose="05000000000000000000" pitchFamily="2" charset="2"/>
              <a:buChar char="§"/>
            </a:pPr>
            <a:r>
              <a:rPr lang="en-US" sz="2300" dirty="0" smtClean="0"/>
              <a:t>Positioning</a:t>
            </a:r>
          </a:p>
          <a:p>
            <a:pPr lvl="1">
              <a:buClr>
                <a:srgbClr val="002060"/>
              </a:buClr>
              <a:buSzPct val="75000"/>
              <a:buFont typeface="Wingdings" panose="05000000000000000000" pitchFamily="2" charset="2"/>
              <a:buChar char="§"/>
            </a:pPr>
            <a:r>
              <a:rPr lang="en-US" sz="2300" dirty="0" smtClean="0"/>
              <a:t>Backing</a:t>
            </a:r>
          </a:p>
          <a:p>
            <a:pPr lvl="1">
              <a:buClr>
                <a:srgbClr val="002060"/>
              </a:buClr>
              <a:buSzPct val="75000"/>
              <a:buFont typeface="Wingdings" panose="05000000000000000000" pitchFamily="2" charset="2"/>
              <a:buChar char="§"/>
            </a:pPr>
            <a:r>
              <a:rPr lang="en-US" sz="2300" dirty="0" smtClean="0"/>
              <a:t>Movement </a:t>
            </a:r>
          </a:p>
          <a:p>
            <a:pPr lvl="1">
              <a:buClr>
                <a:srgbClr val="002060"/>
              </a:buClr>
              <a:buSzPct val="75000"/>
              <a:buFont typeface="Wingdings" panose="05000000000000000000" pitchFamily="2" charset="2"/>
              <a:buChar char="§"/>
            </a:pPr>
            <a:r>
              <a:rPr lang="en-US" sz="2300" dirty="0" smtClean="0"/>
              <a:t>The plan </a:t>
            </a:r>
            <a:endParaRPr lang="en-US" sz="2300" dirty="0"/>
          </a:p>
        </p:txBody>
      </p:sp>
      <p:sp>
        <p:nvSpPr>
          <p:cNvPr id="4" name="AutoShape 4" descr="Image result for Job site brief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Job site brief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Job site brief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428" y="2362200"/>
            <a:ext cx="4136571" cy="30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r>
              <a:rPr lang="en-US" dirty="0" smtClean="0"/>
              <a:t>3-2</a:t>
            </a:r>
            <a:endParaRPr lang="en-US" dirty="0"/>
          </a:p>
        </p:txBody>
      </p:sp>
    </p:spTree>
    <p:extLst>
      <p:ext uri="{BB962C8B-B14F-4D97-AF65-F5344CB8AC3E}">
        <p14:creationId xmlns:p14="http://schemas.microsoft.com/office/powerpoint/2010/main" val="36076638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584ECA-C4C5-4D06-A143-879D96B129BE}"/>
              </a:ext>
            </a:extLst>
          </p:cNvPr>
          <p:cNvSpPr>
            <a:spLocks noGrp="1"/>
          </p:cNvSpPr>
          <p:nvPr>
            <p:ph type="title"/>
          </p:nvPr>
        </p:nvSpPr>
        <p:spPr/>
        <p:txBody>
          <a:bodyPr/>
          <a:lstStyle/>
          <a:p>
            <a:r>
              <a:rPr lang="en-US" dirty="0"/>
              <a:t>Responsibilities </a:t>
            </a:r>
          </a:p>
        </p:txBody>
      </p:sp>
      <p:sp>
        <p:nvSpPr>
          <p:cNvPr id="3" name="Content Placeholder 2">
            <a:extLst>
              <a:ext uri="{FF2B5EF4-FFF2-40B4-BE49-F238E27FC236}">
                <a16:creationId xmlns:a16="http://schemas.microsoft.com/office/drawing/2014/main" xmlns="" id="{48983A5E-CB04-41EF-A27B-6205DB4C31CF}"/>
              </a:ext>
            </a:extLst>
          </p:cNvPr>
          <p:cNvSpPr>
            <a:spLocks noGrp="1"/>
          </p:cNvSpPr>
          <p:nvPr>
            <p:ph idx="1"/>
          </p:nvPr>
        </p:nvSpPr>
        <p:spPr>
          <a:xfrm>
            <a:off x="762000" y="1905000"/>
            <a:ext cx="3886200" cy="4038600"/>
          </a:xfrm>
        </p:spPr>
        <p:txBody>
          <a:bodyPr/>
          <a:lstStyle/>
          <a:p>
            <a:pPr marL="0" indent="0">
              <a:buClr>
                <a:srgbClr val="002060"/>
              </a:buClr>
              <a:buNone/>
            </a:pPr>
            <a:r>
              <a:rPr lang="en-US" sz="3600" dirty="0" smtClean="0"/>
              <a:t>The </a:t>
            </a:r>
            <a:r>
              <a:rPr lang="en-US" sz="3600" dirty="0"/>
              <a:t>operator shall stop the vehicle </a:t>
            </a:r>
            <a:endParaRPr lang="en-US" sz="3600" dirty="0" smtClean="0"/>
          </a:p>
          <a:p>
            <a:pPr lvl="1">
              <a:buClr>
                <a:srgbClr val="002060"/>
              </a:buClr>
              <a:buSzPct val="75000"/>
              <a:buFont typeface="Wingdings" panose="05000000000000000000" pitchFamily="2" charset="2"/>
              <a:buChar char="ü"/>
            </a:pPr>
            <a:r>
              <a:rPr lang="en-US" sz="2800" dirty="0" smtClean="0"/>
              <a:t>Prior </a:t>
            </a:r>
            <a:r>
              <a:rPr lang="en-US" sz="2800" dirty="0"/>
              <a:t>to losing sight </a:t>
            </a:r>
            <a:r>
              <a:rPr lang="en-US" sz="2800" dirty="0" smtClean="0"/>
              <a:t>of the spotter </a:t>
            </a:r>
          </a:p>
          <a:p>
            <a:pPr lvl="1">
              <a:buClr>
                <a:srgbClr val="002060"/>
              </a:buClr>
              <a:buSzPct val="75000"/>
              <a:buFont typeface="Wingdings" panose="05000000000000000000" pitchFamily="2" charset="2"/>
              <a:buChar char="ü"/>
            </a:pPr>
            <a:r>
              <a:rPr lang="en-US" sz="2800" dirty="0" smtClean="0"/>
              <a:t>Upon losing </a:t>
            </a:r>
            <a:r>
              <a:rPr lang="en-US" sz="2800" dirty="0"/>
              <a:t>sight of the spotter </a:t>
            </a:r>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3605607" cy="4038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Image result for STOP"/>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1403" y="28956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a:defRPr/>
            </a:pPr>
            <a:r>
              <a:rPr lang="en-US" dirty="0" smtClean="0"/>
              <a:t>3-3</a:t>
            </a:r>
            <a:endParaRPr lang="en-US" dirty="0"/>
          </a:p>
        </p:txBody>
      </p:sp>
    </p:spTree>
    <p:extLst>
      <p:ext uri="{BB962C8B-B14F-4D97-AF65-F5344CB8AC3E}">
        <p14:creationId xmlns:p14="http://schemas.microsoft.com/office/powerpoint/2010/main" val="30175806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37DCB7-BB8E-48AA-B7BE-9551F7ED6812}"/>
              </a:ext>
            </a:extLst>
          </p:cNvPr>
          <p:cNvSpPr>
            <a:spLocks noGrp="1"/>
          </p:cNvSpPr>
          <p:nvPr>
            <p:ph type="title"/>
          </p:nvPr>
        </p:nvSpPr>
        <p:spPr/>
        <p:txBody>
          <a:bodyPr/>
          <a:lstStyle/>
          <a:p>
            <a:r>
              <a:rPr lang="en-US" dirty="0"/>
              <a:t>Responsibilities</a:t>
            </a:r>
          </a:p>
        </p:txBody>
      </p:sp>
      <p:sp>
        <p:nvSpPr>
          <p:cNvPr id="3" name="Content Placeholder 2">
            <a:extLst>
              <a:ext uri="{FF2B5EF4-FFF2-40B4-BE49-F238E27FC236}">
                <a16:creationId xmlns:a16="http://schemas.microsoft.com/office/drawing/2014/main" xmlns="" id="{E92FAB33-2C89-4DF3-A93E-91F818619602}"/>
              </a:ext>
            </a:extLst>
          </p:cNvPr>
          <p:cNvSpPr>
            <a:spLocks noGrp="1"/>
          </p:cNvSpPr>
          <p:nvPr>
            <p:ph idx="1"/>
          </p:nvPr>
        </p:nvSpPr>
        <p:spPr/>
        <p:txBody>
          <a:bodyPr/>
          <a:lstStyle/>
          <a:p>
            <a:pPr marL="0" indent="0" eaLnBrk="1" hangingPunct="1">
              <a:buNone/>
            </a:pPr>
            <a:r>
              <a:rPr lang="en-US" altLang="en-US" sz="2800" dirty="0"/>
              <a:t>In order to give you an unobstructed view stand at the driver's </a:t>
            </a:r>
            <a:r>
              <a:rPr lang="en-US" altLang="en-US" sz="2800" dirty="0" smtClean="0"/>
              <a:t>side</a:t>
            </a:r>
            <a:endParaRPr lang="en-US" altLang="en-US" sz="2800" dirty="0"/>
          </a:p>
          <a:p>
            <a:pPr eaLnBrk="1" hangingPunct="1">
              <a:buClr>
                <a:srgbClr val="002060"/>
              </a:buClr>
              <a:buFont typeface="Wingdings" panose="05000000000000000000" pitchFamily="2" charset="2"/>
              <a:buChar char="ü"/>
            </a:pPr>
            <a:r>
              <a:rPr lang="en-US" altLang="en-US" sz="2800" dirty="0" smtClean="0"/>
              <a:t>Only one person signals</a:t>
            </a:r>
          </a:p>
          <a:p>
            <a:pPr eaLnBrk="1" hangingPunct="1">
              <a:buClr>
                <a:srgbClr val="002060"/>
              </a:buClr>
              <a:buFont typeface="Wingdings" panose="05000000000000000000" pitchFamily="2" charset="2"/>
              <a:buChar char="ü"/>
            </a:pPr>
            <a:r>
              <a:rPr lang="en-US" altLang="en-US" sz="2800" dirty="0" smtClean="0"/>
              <a:t>The </a:t>
            </a:r>
            <a:r>
              <a:rPr lang="en-US" altLang="en-US" sz="2800" dirty="0"/>
              <a:t>driver </a:t>
            </a:r>
            <a:r>
              <a:rPr lang="en-US" altLang="en-US" sz="2800" dirty="0" smtClean="0"/>
              <a:t>must understand the signals</a:t>
            </a:r>
          </a:p>
          <a:p>
            <a:pPr eaLnBrk="1" hangingPunct="1">
              <a:buClr>
                <a:srgbClr val="002060"/>
              </a:buClr>
              <a:buFont typeface="Wingdings" panose="05000000000000000000" pitchFamily="2" charset="2"/>
              <a:buChar char="ü"/>
            </a:pPr>
            <a:r>
              <a:rPr lang="en-US" altLang="en-US" sz="2800" dirty="0" smtClean="0"/>
              <a:t>Discuss with the driver </a:t>
            </a:r>
            <a:r>
              <a:rPr lang="en-US" altLang="en-US" sz="2800" dirty="0"/>
              <a:t>before any </a:t>
            </a:r>
            <a:r>
              <a:rPr lang="en-US" altLang="en-US" sz="2800" dirty="0" smtClean="0"/>
              <a:t>movement</a:t>
            </a:r>
          </a:p>
          <a:p>
            <a:pPr eaLnBrk="1" hangingPunct="1">
              <a:buClr>
                <a:srgbClr val="002060"/>
              </a:buClr>
              <a:buFont typeface="Wingdings" panose="05000000000000000000" pitchFamily="2" charset="2"/>
              <a:buChar char="ü"/>
            </a:pPr>
            <a:r>
              <a:rPr lang="en-US" altLang="en-US" sz="2800" dirty="0" smtClean="0"/>
              <a:t>Explain </a:t>
            </a:r>
            <a:r>
              <a:rPr lang="en-US" altLang="en-US" sz="2800" dirty="0"/>
              <a:t>the signals </a:t>
            </a:r>
            <a:r>
              <a:rPr lang="en-US" altLang="en-US" sz="2800" dirty="0" smtClean="0"/>
              <a:t>that will be used</a:t>
            </a:r>
            <a:endParaRPr lang="en-US" altLang="en-US" sz="2800" dirty="0"/>
          </a:p>
          <a:p>
            <a:pPr eaLnBrk="1" hangingPunct="1">
              <a:buClr>
                <a:srgbClr val="002060"/>
              </a:buClr>
              <a:buFont typeface="Wingdings" panose="05000000000000000000" pitchFamily="2" charset="2"/>
              <a:buChar char="ü"/>
            </a:pPr>
            <a:r>
              <a:rPr lang="en-US" altLang="en-US" sz="2800" dirty="0"/>
              <a:t>Allow for </a:t>
            </a:r>
            <a:r>
              <a:rPr lang="en-US" altLang="en-US" sz="2800" dirty="0" smtClean="0"/>
              <a:t>stopping distance </a:t>
            </a:r>
            <a:r>
              <a:rPr lang="en-US" altLang="en-US" sz="2800" dirty="0"/>
              <a:t>and clearance</a:t>
            </a:r>
          </a:p>
          <a:p>
            <a:endParaRPr lang="en-US" dirty="0"/>
          </a:p>
        </p:txBody>
      </p:sp>
      <p:sp>
        <p:nvSpPr>
          <p:cNvPr id="4" name="Slide Number Placeholder 3"/>
          <p:cNvSpPr>
            <a:spLocks noGrp="1"/>
          </p:cNvSpPr>
          <p:nvPr>
            <p:ph type="sldNum" sz="quarter" idx="12"/>
          </p:nvPr>
        </p:nvSpPr>
        <p:spPr/>
        <p:txBody>
          <a:bodyPr/>
          <a:lstStyle/>
          <a:p>
            <a:pPr>
              <a:defRPr/>
            </a:pPr>
            <a:r>
              <a:rPr lang="en-US" dirty="0" smtClean="0"/>
              <a:t>3-4</a:t>
            </a:r>
            <a:endParaRPr lang="en-US" dirty="0"/>
          </a:p>
        </p:txBody>
      </p:sp>
    </p:spTree>
    <p:extLst>
      <p:ext uri="{BB962C8B-B14F-4D97-AF65-F5344CB8AC3E}">
        <p14:creationId xmlns:p14="http://schemas.microsoft.com/office/powerpoint/2010/main" val="3391576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026A89-FA79-4232-BF6E-2DB775F65CAC}"/>
              </a:ext>
            </a:extLst>
          </p:cNvPr>
          <p:cNvSpPr>
            <a:spLocks noGrp="1"/>
          </p:cNvSpPr>
          <p:nvPr>
            <p:ph type="title"/>
          </p:nvPr>
        </p:nvSpPr>
        <p:spPr/>
        <p:txBody>
          <a:bodyPr/>
          <a:lstStyle/>
          <a:p>
            <a:r>
              <a:rPr lang="en-US" dirty="0" smtClean="0"/>
              <a:t>Standard Rules</a:t>
            </a:r>
            <a:endParaRPr lang="en-US" dirty="0"/>
          </a:p>
        </p:txBody>
      </p:sp>
      <p:sp>
        <p:nvSpPr>
          <p:cNvPr id="4" name="Content Placeholder 3">
            <a:extLst>
              <a:ext uri="{FF2B5EF4-FFF2-40B4-BE49-F238E27FC236}">
                <a16:creationId xmlns:a16="http://schemas.microsoft.com/office/drawing/2014/main" xmlns="" id="{227D04BC-13F4-4CEA-B8FF-33153EEC5E7A}"/>
              </a:ext>
            </a:extLst>
          </p:cNvPr>
          <p:cNvSpPr>
            <a:spLocks noGrp="1"/>
          </p:cNvSpPr>
          <p:nvPr>
            <p:ph idx="1"/>
          </p:nvPr>
        </p:nvSpPr>
        <p:spPr>
          <a:xfrm>
            <a:off x="533400" y="1905000"/>
            <a:ext cx="4419600" cy="4038600"/>
          </a:xfrm>
        </p:spPr>
        <p:txBody>
          <a:bodyPr/>
          <a:lstStyle/>
          <a:p>
            <a:pPr>
              <a:buClr>
                <a:srgbClr val="002060"/>
              </a:buClr>
              <a:buFont typeface="Wingdings" panose="05000000000000000000" pitchFamily="2" charset="2"/>
              <a:buChar char="ü"/>
            </a:pPr>
            <a:r>
              <a:rPr lang="en-US" sz="2400" dirty="0"/>
              <a:t>Use the same signals for the same moves</a:t>
            </a:r>
          </a:p>
          <a:p>
            <a:pPr>
              <a:buClr>
                <a:srgbClr val="002060"/>
              </a:buClr>
              <a:buFont typeface="Wingdings" panose="05000000000000000000" pitchFamily="2" charset="2"/>
              <a:buChar char="ü"/>
            </a:pPr>
            <a:r>
              <a:rPr lang="en-US" sz="2400" dirty="0"/>
              <a:t>Hand signals are better than vocal signals </a:t>
            </a:r>
          </a:p>
          <a:p>
            <a:pPr>
              <a:buClr>
                <a:srgbClr val="002060"/>
              </a:buClr>
              <a:buFont typeface="Wingdings" panose="05000000000000000000" pitchFamily="2" charset="2"/>
              <a:buChar char="ü"/>
            </a:pPr>
            <a:r>
              <a:rPr lang="en-US" sz="2400" dirty="0"/>
              <a:t>If the driver is unclear about the signals stop the vehicle immediately </a:t>
            </a:r>
          </a:p>
          <a:p>
            <a:pPr>
              <a:buClr>
                <a:srgbClr val="002060"/>
              </a:buClr>
              <a:buFont typeface="Wingdings" panose="05000000000000000000" pitchFamily="2" charset="2"/>
              <a:buChar char="ü"/>
            </a:pPr>
            <a:r>
              <a:rPr lang="en-US" sz="2400" dirty="0"/>
              <a:t>Drivers/operators should never assume what the spotter is signaling</a:t>
            </a: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3605607" cy="4038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r>
              <a:rPr lang="en-US" dirty="0" smtClean="0"/>
              <a:t>3-5</a:t>
            </a:r>
            <a:endParaRPr lang="en-US" dirty="0"/>
          </a:p>
        </p:txBody>
      </p:sp>
    </p:spTree>
    <p:extLst>
      <p:ext uri="{BB962C8B-B14F-4D97-AF65-F5344CB8AC3E}">
        <p14:creationId xmlns:p14="http://schemas.microsoft.com/office/powerpoint/2010/main" val="322024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95E68B-9F0B-47B8-90FC-F44711C10934}"/>
              </a:ext>
            </a:extLst>
          </p:cNvPr>
          <p:cNvSpPr>
            <a:spLocks noGrp="1"/>
          </p:cNvSpPr>
          <p:nvPr>
            <p:ph type="title"/>
          </p:nvPr>
        </p:nvSpPr>
        <p:spPr/>
        <p:txBody>
          <a:bodyPr/>
          <a:lstStyle/>
          <a:p>
            <a:r>
              <a:rPr lang="en-US" dirty="0"/>
              <a:t>Responsibilities </a:t>
            </a:r>
          </a:p>
        </p:txBody>
      </p:sp>
      <p:sp>
        <p:nvSpPr>
          <p:cNvPr id="3" name="Content Placeholder 2">
            <a:extLst>
              <a:ext uri="{FF2B5EF4-FFF2-40B4-BE49-F238E27FC236}">
                <a16:creationId xmlns:a16="http://schemas.microsoft.com/office/drawing/2014/main" xmlns="" id="{EE19D80E-4450-4483-8E40-17A8F440DD6E}"/>
              </a:ext>
            </a:extLst>
          </p:cNvPr>
          <p:cNvSpPr>
            <a:spLocks noGrp="1"/>
          </p:cNvSpPr>
          <p:nvPr>
            <p:ph idx="1"/>
          </p:nvPr>
        </p:nvSpPr>
        <p:spPr>
          <a:xfrm>
            <a:off x="762000" y="1905000"/>
            <a:ext cx="5143500" cy="4038600"/>
          </a:xfrm>
        </p:spPr>
        <p:txBody>
          <a:bodyPr/>
          <a:lstStyle/>
          <a:p>
            <a:pPr>
              <a:buClr>
                <a:srgbClr val="002060"/>
              </a:buClr>
              <a:buFont typeface="Wingdings" panose="05000000000000000000" pitchFamily="2" charset="2"/>
              <a:buChar char="ü"/>
            </a:pPr>
            <a:r>
              <a:rPr lang="en-US" dirty="0"/>
              <a:t>When spotting, concentrate on spotting</a:t>
            </a:r>
          </a:p>
          <a:p>
            <a:pPr>
              <a:buClr>
                <a:srgbClr val="002060"/>
              </a:buClr>
              <a:buFont typeface="Wingdings" panose="05000000000000000000" pitchFamily="2" charset="2"/>
              <a:buChar char="ü"/>
            </a:pPr>
            <a:r>
              <a:rPr lang="en-US" dirty="0"/>
              <a:t>Maintain eye-contact with the driver/operator</a:t>
            </a:r>
          </a:p>
          <a:p>
            <a:pPr>
              <a:buClr>
                <a:srgbClr val="002060"/>
              </a:buClr>
              <a:buFont typeface="Wingdings" panose="05000000000000000000" pitchFamily="2" charset="2"/>
              <a:buChar char="ü"/>
            </a:pPr>
            <a:r>
              <a:rPr lang="en-US" dirty="0"/>
              <a:t>If </a:t>
            </a:r>
            <a:r>
              <a:rPr lang="en-US" u="sng" dirty="0"/>
              <a:t>anyone</a:t>
            </a:r>
            <a:r>
              <a:rPr lang="en-US" dirty="0"/>
              <a:t> </a:t>
            </a:r>
            <a:r>
              <a:rPr lang="en-US" dirty="0" smtClean="0"/>
              <a:t>gives </a:t>
            </a:r>
            <a:r>
              <a:rPr lang="en-US" dirty="0"/>
              <a:t>the stop signal, the driver/operator </a:t>
            </a:r>
            <a:r>
              <a:rPr lang="en-US" b="1" u="sng" dirty="0"/>
              <a:t>STOPS</a:t>
            </a:r>
            <a:r>
              <a:rPr lang="en-US" dirty="0"/>
              <a:t> the equipment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1962150"/>
            <a:ext cx="2381250" cy="417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r>
              <a:rPr lang="en-US" dirty="0" smtClean="0"/>
              <a:t>3-6</a:t>
            </a:r>
            <a:endParaRPr lang="en-US" dirty="0"/>
          </a:p>
        </p:txBody>
      </p:sp>
    </p:spTree>
    <p:extLst>
      <p:ext uri="{BB962C8B-B14F-4D97-AF65-F5344CB8AC3E}">
        <p14:creationId xmlns:p14="http://schemas.microsoft.com/office/powerpoint/2010/main" val="25451750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F52CFD0-2AFA-4F97-AD2A-22FE1075081E}"/>
              </a:ext>
            </a:extLst>
          </p:cNvPr>
          <p:cNvSpPr>
            <a:spLocks noGrp="1"/>
          </p:cNvSpPr>
          <p:nvPr>
            <p:ph type="ctrTitle"/>
          </p:nvPr>
        </p:nvSpPr>
        <p:spPr/>
        <p:txBody>
          <a:bodyPr/>
          <a:lstStyle/>
          <a:p>
            <a:r>
              <a:rPr lang="en-US" i="0" dirty="0" smtClean="0"/>
              <a:t>Why Use </a:t>
            </a:r>
            <a:r>
              <a:rPr lang="en-US" i="0" dirty="0"/>
              <a:t>a </a:t>
            </a:r>
            <a:r>
              <a:rPr lang="en-US" i="0" dirty="0" smtClean="0"/>
              <a:t>Spotter</a:t>
            </a:r>
            <a:endParaRPr lang="en-US" sz="2400" i="0" dirty="0"/>
          </a:p>
        </p:txBody>
      </p:sp>
      <p:sp>
        <p:nvSpPr>
          <p:cNvPr id="2" name="Slide Number Placeholder 1"/>
          <p:cNvSpPr>
            <a:spLocks noGrp="1"/>
          </p:cNvSpPr>
          <p:nvPr>
            <p:ph type="sldNum" sz="quarter" idx="12"/>
          </p:nvPr>
        </p:nvSpPr>
        <p:spPr/>
        <p:txBody>
          <a:bodyPr/>
          <a:lstStyle/>
          <a:p>
            <a:pPr>
              <a:defRPr/>
            </a:pPr>
            <a:r>
              <a:rPr lang="en-US" dirty="0" smtClean="0"/>
              <a:t>1-</a:t>
            </a:r>
            <a:fld id="{4BC82CB8-32D3-493F-BA4D-C698C2FBA453}" type="slidenum">
              <a:rPr lang="en-US" smtClean="0"/>
              <a:pPr>
                <a:defRPr/>
              </a:pPr>
              <a:t>3</a:t>
            </a:fld>
            <a:endParaRPr lang="en-US" dirty="0"/>
          </a:p>
        </p:txBody>
      </p:sp>
      <p:sp>
        <p:nvSpPr>
          <p:cNvPr id="3" name="TextBox 2"/>
          <p:cNvSpPr txBox="1"/>
          <p:nvPr/>
        </p:nvSpPr>
        <p:spPr>
          <a:xfrm>
            <a:off x="3048000" y="6248400"/>
            <a:ext cx="3124200" cy="461665"/>
          </a:xfrm>
          <a:prstGeom prst="rect">
            <a:avLst/>
          </a:prstGeom>
          <a:noFill/>
        </p:spPr>
        <p:txBody>
          <a:bodyPr wrap="square" rtlCol="0">
            <a:spAutoFit/>
          </a:bodyPr>
          <a:lstStyle/>
          <a:p>
            <a:pPr algn="ctr"/>
            <a:r>
              <a:rPr lang="en-US" sz="2400" dirty="0">
                <a:solidFill>
                  <a:schemeClr val="tx2"/>
                </a:solidFill>
                <a:latin typeface="Arial Black" panose="020B0A04020102020204" pitchFamily="34" charset="0"/>
              </a:rPr>
              <a:t>Session One</a:t>
            </a:r>
          </a:p>
        </p:txBody>
      </p:sp>
    </p:spTree>
    <p:extLst>
      <p:ext uri="{BB962C8B-B14F-4D97-AF65-F5344CB8AC3E}">
        <p14:creationId xmlns:p14="http://schemas.microsoft.com/office/powerpoint/2010/main" val="1768062459"/>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B959D7-4646-4890-9B9B-6EEF6C696957}"/>
              </a:ext>
            </a:extLst>
          </p:cNvPr>
          <p:cNvSpPr>
            <a:spLocks noGrp="1"/>
          </p:cNvSpPr>
          <p:nvPr>
            <p:ph type="ctrTitle"/>
          </p:nvPr>
        </p:nvSpPr>
        <p:spPr/>
        <p:txBody>
          <a:bodyPr/>
          <a:lstStyle/>
          <a:p>
            <a:r>
              <a:rPr lang="en-US" i="0" dirty="0"/>
              <a:t>Common Hand Signals</a:t>
            </a:r>
          </a:p>
        </p:txBody>
      </p:sp>
      <p:sp>
        <p:nvSpPr>
          <p:cNvPr id="3" name="Slide Number Placeholder 2"/>
          <p:cNvSpPr>
            <a:spLocks noGrp="1"/>
          </p:cNvSpPr>
          <p:nvPr>
            <p:ph type="sldNum" sz="quarter" idx="12"/>
          </p:nvPr>
        </p:nvSpPr>
        <p:spPr/>
        <p:txBody>
          <a:bodyPr/>
          <a:lstStyle/>
          <a:p>
            <a:pPr>
              <a:defRPr/>
            </a:pPr>
            <a:r>
              <a:rPr lang="en-US" dirty="0" smtClean="0"/>
              <a:t>3-7</a:t>
            </a:r>
            <a:endParaRPr lang="en-US" dirty="0"/>
          </a:p>
        </p:txBody>
      </p:sp>
    </p:spTree>
    <p:extLst>
      <p:ext uri="{BB962C8B-B14F-4D97-AF65-F5344CB8AC3E}">
        <p14:creationId xmlns:p14="http://schemas.microsoft.com/office/powerpoint/2010/main" val="2980365146"/>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Signal?</a:t>
            </a:r>
            <a:endParaRPr lang="en-US" dirty="0"/>
          </a:p>
        </p:txBody>
      </p:sp>
      <p:sp>
        <p:nvSpPr>
          <p:cNvPr id="3" name="Text Placeholder 2"/>
          <p:cNvSpPr>
            <a:spLocks noGrp="1"/>
          </p:cNvSpPr>
          <p:nvPr>
            <p:ph type="body" sz="half" idx="1"/>
          </p:nvPr>
        </p:nvSpPr>
        <p:spPr>
          <a:xfrm>
            <a:off x="762000" y="1905000"/>
            <a:ext cx="4191000" cy="4038600"/>
          </a:xfrm>
        </p:spPr>
        <p:txBody>
          <a:bodyPr/>
          <a:lstStyle/>
          <a:p>
            <a:pPr marL="0" indent="0">
              <a:buNone/>
            </a:pPr>
            <a:r>
              <a:rPr lang="en-US" dirty="0" smtClean="0"/>
              <a:t>Stop all movement</a:t>
            </a:r>
          </a:p>
          <a:p>
            <a:pPr lvl="1"/>
            <a:r>
              <a:rPr lang="en-US" dirty="0" smtClean="0"/>
              <a:t>Await further instruction</a:t>
            </a:r>
            <a:endParaRPr lang="en-US" dirty="0"/>
          </a:p>
        </p:txBody>
      </p:sp>
      <p:pic>
        <p:nvPicPr>
          <p:cNvPr id="5123" name="Picture 3"/>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4953000" y="1830775"/>
            <a:ext cx="3505200" cy="437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876800" y="4267200"/>
            <a:ext cx="1371600" cy="1066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Slide Number Placeholder 4"/>
          <p:cNvSpPr>
            <a:spLocks noGrp="1"/>
          </p:cNvSpPr>
          <p:nvPr>
            <p:ph type="sldNum" sz="quarter" idx="12"/>
          </p:nvPr>
        </p:nvSpPr>
        <p:spPr/>
        <p:txBody>
          <a:bodyPr/>
          <a:lstStyle/>
          <a:p>
            <a:pPr>
              <a:defRPr/>
            </a:pPr>
            <a:r>
              <a:rPr lang="en-US" dirty="0" smtClean="0"/>
              <a:t>3-8</a:t>
            </a:r>
            <a:endParaRPr lang="en-US" dirty="0"/>
          </a:p>
        </p:txBody>
      </p:sp>
    </p:spTree>
    <p:extLst>
      <p:ext uri="{BB962C8B-B14F-4D97-AF65-F5344CB8AC3E}">
        <p14:creationId xmlns:p14="http://schemas.microsoft.com/office/powerpoint/2010/main" val="4705467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Signal?</a:t>
            </a:r>
            <a:endParaRPr lang="en-US" dirty="0"/>
          </a:p>
        </p:txBody>
      </p:sp>
      <p:sp>
        <p:nvSpPr>
          <p:cNvPr id="3" name="Text Placeholder 2"/>
          <p:cNvSpPr>
            <a:spLocks noGrp="1"/>
          </p:cNvSpPr>
          <p:nvPr>
            <p:ph type="body" sz="half" idx="1"/>
          </p:nvPr>
        </p:nvSpPr>
        <p:spPr>
          <a:xfrm>
            <a:off x="762000" y="1905000"/>
            <a:ext cx="4191000" cy="4038600"/>
          </a:xfrm>
        </p:spPr>
        <p:txBody>
          <a:bodyPr/>
          <a:lstStyle/>
          <a:p>
            <a:pPr marL="0" indent="0">
              <a:buNone/>
            </a:pPr>
            <a:r>
              <a:rPr lang="en-US" sz="3200" dirty="0"/>
              <a:t>To move the vehicle in a straight </a:t>
            </a:r>
            <a:r>
              <a:rPr lang="en-US" sz="3200" dirty="0" smtClean="0"/>
              <a:t>line</a:t>
            </a:r>
          </a:p>
          <a:p>
            <a:pPr lvl="1"/>
            <a:r>
              <a:rPr lang="en-US" sz="2700" dirty="0"/>
              <a:t>F</a:t>
            </a:r>
            <a:r>
              <a:rPr lang="en-US" sz="2700" dirty="0" smtClean="0"/>
              <a:t>orward </a:t>
            </a:r>
          </a:p>
          <a:p>
            <a:pPr lvl="1"/>
            <a:r>
              <a:rPr lang="en-US" sz="2700" dirty="0" smtClean="0"/>
              <a:t>Backward</a:t>
            </a:r>
            <a:endParaRPr lang="en-US" sz="2700" dirty="0"/>
          </a:p>
        </p:txBody>
      </p:sp>
      <p:pic>
        <p:nvPicPr>
          <p:cNvPr id="5124"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334000" y="1891701"/>
            <a:ext cx="2895600" cy="425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7239000" y="4876800"/>
            <a:ext cx="990600"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2"/>
          </p:nvPr>
        </p:nvSpPr>
        <p:spPr/>
        <p:txBody>
          <a:bodyPr/>
          <a:lstStyle/>
          <a:p>
            <a:pPr>
              <a:defRPr/>
            </a:pPr>
            <a:r>
              <a:rPr lang="en-US" dirty="0" smtClean="0"/>
              <a:t>3-9</a:t>
            </a:r>
            <a:endParaRPr lang="en-US" dirty="0"/>
          </a:p>
        </p:txBody>
      </p:sp>
    </p:spTree>
    <p:extLst>
      <p:ext uri="{BB962C8B-B14F-4D97-AF65-F5344CB8AC3E}">
        <p14:creationId xmlns:p14="http://schemas.microsoft.com/office/powerpoint/2010/main" val="31238775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Signal?</a:t>
            </a:r>
            <a:endParaRPr lang="en-US" dirty="0"/>
          </a:p>
        </p:txBody>
      </p:sp>
      <p:sp>
        <p:nvSpPr>
          <p:cNvPr id="3" name="Text Placeholder 2"/>
          <p:cNvSpPr>
            <a:spLocks noGrp="1"/>
          </p:cNvSpPr>
          <p:nvPr>
            <p:ph type="body" sz="half" idx="1"/>
          </p:nvPr>
        </p:nvSpPr>
        <p:spPr>
          <a:xfrm>
            <a:off x="609600" y="1905000"/>
            <a:ext cx="3200400" cy="4038600"/>
          </a:xfrm>
        </p:spPr>
        <p:txBody>
          <a:bodyPr/>
          <a:lstStyle/>
          <a:p>
            <a:pPr marL="0" indent="0">
              <a:buNone/>
            </a:pPr>
            <a:r>
              <a:rPr lang="en-US" sz="3200" dirty="0"/>
              <a:t>To move the vehicle either to the right or left while vehicle is moving</a:t>
            </a:r>
          </a:p>
        </p:txBody>
      </p:sp>
      <p:sp>
        <p:nvSpPr>
          <p:cNvPr id="8" name="Rectangle 7"/>
          <p:cNvSpPr/>
          <p:nvPr/>
        </p:nvSpPr>
        <p:spPr bwMode="auto">
          <a:xfrm>
            <a:off x="7239000" y="4876800"/>
            <a:ext cx="990600"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5125" name="Picture 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4800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bwMode="auto">
          <a:xfrm>
            <a:off x="5181600" y="5105400"/>
            <a:ext cx="22098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4953000" y="5595446"/>
            <a:ext cx="457200" cy="342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2"/>
          </p:nvPr>
        </p:nvSpPr>
        <p:spPr/>
        <p:txBody>
          <a:bodyPr/>
          <a:lstStyle/>
          <a:p>
            <a:pPr>
              <a:defRPr/>
            </a:pPr>
            <a:r>
              <a:rPr lang="en-US" dirty="0" smtClean="0"/>
              <a:t>3-10</a:t>
            </a:r>
            <a:endParaRPr lang="en-US" dirty="0"/>
          </a:p>
        </p:txBody>
      </p:sp>
    </p:spTree>
    <p:extLst>
      <p:ext uri="{BB962C8B-B14F-4D97-AF65-F5344CB8AC3E}">
        <p14:creationId xmlns:p14="http://schemas.microsoft.com/office/powerpoint/2010/main" val="42381126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Signal</a:t>
            </a:r>
            <a:endParaRPr lang="en-US" dirty="0"/>
          </a:p>
        </p:txBody>
      </p:sp>
      <p:sp>
        <p:nvSpPr>
          <p:cNvPr id="3" name="Text Placeholder 2"/>
          <p:cNvSpPr>
            <a:spLocks noGrp="1"/>
          </p:cNvSpPr>
          <p:nvPr>
            <p:ph type="body" sz="half" idx="1"/>
          </p:nvPr>
        </p:nvSpPr>
        <p:spPr>
          <a:xfrm>
            <a:off x="762000" y="1905000"/>
            <a:ext cx="4191000" cy="4038600"/>
          </a:xfrm>
        </p:spPr>
        <p:txBody>
          <a:bodyPr/>
          <a:lstStyle/>
          <a:p>
            <a:pPr marL="0" indent="0">
              <a:buNone/>
            </a:pPr>
            <a:r>
              <a:rPr lang="en-US" sz="3200" dirty="0"/>
              <a:t>To provide the driver a visual reference for the distance to stopping point</a:t>
            </a:r>
          </a:p>
        </p:txBody>
      </p:sp>
      <p:sp>
        <p:nvSpPr>
          <p:cNvPr id="8" name="Rectangle 7"/>
          <p:cNvSpPr/>
          <p:nvPr/>
        </p:nvSpPr>
        <p:spPr bwMode="auto">
          <a:xfrm>
            <a:off x="7239000" y="4876800"/>
            <a:ext cx="990600"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6146" name="Picture 2"/>
          <p:cNvPicPr>
            <a:picLocks noGrp="1" noChangeAspect="1" noChangeArrowheads="1"/>
          </p:cNvPicPr>
          <p:nvPr>
            <p:ph type="clipArt"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1402" y="1752600"/>
            <a:ext cx="3703998"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7239000" y="4191000"/>
            <a:ext cx="1524000" cy="11811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2"/>
          </p:nvPr>
        </p:nvSpPr>
        <p:spPr/>
        <p:txBody>
          <a:bodyPr/>
          <a:lstStyle/>
          <a:p>
            <a:pPr>
              <a:defRPr/>
            </a:pPr>
            <a:r>
              <a:rPr lang="en-US" dirty="0" smtClean="0"/>
              <a:t>3-11</a:t>
            </a:r>
            <a:endParaRPr lang="en-US" dirty="0"/>
          </a:p>
        </p:txBody>
      </p:sp>
    </p:spTree>
    <p:extLst>
      <p:ext uri="{BB962C8B-B14F-4D97-AF65-F5344CB8AC3E}">
        <p14:creationId xmlns:p14="http://schemas.microsoft.com/office/powerpoint/2010/main" val="28004114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Signal?</a:t>
            </a:r>
            <a:endParaRPr lang="en-US" dirty="0"/>
          </a:p>
        </p:txBody>
      </p:sp>
      <p:sp>
        <p:nvSpPr>
          <p:cNvPr id="3" name="Text Placeholder 2"/>
          <p:cNvSpPr>
            <a:spLocks noGrp="1"/>
          </p:cNvSpPr>
          <p:nvPr>
            <p:ph type="body" sz="half" idx="1"/>
          </p:nvPr>
        </p:nvSpPr>
        <p:spPr>
          <a:xfrm>
            <a:off x="762000" y="1905000"/>
            <a:ext cx="3505200" cy="4038600"/>
          </a:xfrm>
        </p:spPr>
        <p:txBody>
          <a:bodyPr/>
          <a:lstStyle/>
          <a:p>
            <a:pPr marL="0" indent="0">
              <a:buNone/>
            </a:pPr>
            <a:r>
              <a:rPr lang="en-US" sz="3200" dirty="0"/>
              <a:t>To move the vehicle </a:t>
            </a:r>
            <a:r>
              <a:rPr lang="en-US" sz="3200" dirty="0" smtClean="0"/>
              <a:t>forward </a:t>
            </a:r>
            <a:endParaRPr lang="en-US" sz="3200" dirty="0"/>
          </a:p>
        </p:txBody>
      </p:sp>
      <p:sp>
        <p:nvSpPr>
          <p:cNvPr id="8" name="Rectangle 7"/>
          <p:cNvSpPr/>
          <p:nvPr/>
        </p:nvSpPr>
        <p:spPr bwMode="auto">
          <a:xfrm>
            <a:off x="7239000" y="4876800"/>
            <a:ext cx="990600"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7239000" y="4191000"/>
            <a:ext cx="1524000" cy="11811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7170" name="Picture 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206008" y="1892300"/>
            <a:ext cx="2955726"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6888216" y="4381500"/>
            <a:ext cx="1341383"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Slide Number Placeholder 3"/>
          <p:cNvSpPr>
            <a:spLocks noGrp="1"/>
          </p:cNvSpPr>
          <p:nvPr>
            <p:ph type="sldNum" sz="quarter" idx="12"/>
          </p:nvPr>
        </p:nvSpPr>
        <p:spPr/>
        <p:txBody>
          <a:bodyPr/>
          <a:lstStyle/>
          <a:p>
            <a:pPr>
              <a:defRPr/>
            </a:pPr>
            <a:r>
              <a:rPr lang="en-US" dirty="0" smtClean="0"/>
              <a:t>3-12</a:t>
            </a:r>
            <a:endParaRPr lang="en-US" dirty="0"/>
          </a:p>
        </p:txBody>
      </p:sp>
    </p:spTree>
    <p:extLst>
      <p:ext uri="{BB962C8B-B14F-4D97-AF65-F5344CB8AC3E}">
        <p14:creationId xmlns:p14="http://schemas.microsoft.com/office/powerpoint/2010/main" val="24122837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Points-Session Three</a:t>
            </a:r>
            <a:endParaRPr lang="en-US" dirty="0"/>
          </a:p>
        </p:txBody>
      </p:sp>
      <p:sp>
        <p:nvSpPr>
          <p:cNvPr id="5" name="Content Placeholder 4"/>
          <p:cNvSpPr>
            <a:spLocks noGrp="1"/>
          </p:cNvSpPr>
          <p:nvPr>
            <p:ph idx="1"/>
          </p:nvPr>
        </p:nvSpPr>
        <p:spPr>
          <a:xfrm>
            <a:off x="304800" y="1828800"/>
            <a:ext cx="8382000" cy="4038600"/>
          </a:xfrm>
        </p:spPr>
        <p:txBody>
          <a:bodyPr/>
          <a:lstStyle/>
          <a:p>
            <a:pPr>
              <a:spcBef>
                <a:spcPts val="600"/>
              </a:spcBef>
              <a:spcAft>
                <a:spcPts val="600"/>
              </a:spcAft>
              <a:buClrTx/>
              <a:buFont typeface="+mj-lt"/>
              <a:buAutoNum type="arabicPeriod"/>
            </a:pPr>
            <a:r>
              <a:rPr lang="en-US" sz="1600" dirty="0" smtClean="0"/>
              <a:t>Drivers, operators, and spotters must work together to maintain a safe work site. </a:t>
            </a:r>
            <a:endParaRPr lang="en-US" sz="1600" dirty="0"/>
          </a:p>
          <a:p>
            <a:pPr lvl="1" eaLnBrk="1" hangingPunct="1">
              <a:spcBef>
                <a:spcPts val="600"/>
              </a:spcBef>
              <a:spcAft>
                <a:spcPts val="600"/>
              </a:spcAft>
              <a:buClrTx/>
              <a:buSzPct val="70000"/>
              <a:buFont typeface="+mj-lt"/>
              <a:buAutoNum type="alphaLcPeriod"/>
            </a:pPr>
            <a:r>
              <a:rPr lang="en-US" altLang="en-US" sz="1400" dirty="0" smtClean="0"/>
              <a:t>True</a:t>
            </a:r>
            <a:endParaRPr lang="en-US" altLang="en-US" sz="1400" dirty="0"/>
          </a:p>
          <a:p>
            <a:pPr lvl="1" eaLnBrk="1" hangingPunct="1">
              <a:spcBef>
                <a:spcPts val="600"/>
              </a:spcBef>
              <a:spcAft>
                <a:spcPts val="600"/>
              </a:spcAft>
              <a:buClrTx/>
              <a:buSzPct val="70000"/>
              <a:buFont typeface="+mj-lt"/>
              <a:buAutoNum type="alphaLcPeriod"/>
            </a:pPr>
            <a:r>
              <a:rPr lang="en-US" altLang="en-US" sz="1400" dirty="0" smtClean="0"/>
              <a:t>False</a:t>
            </a:r>
          </a:p>
          <a:p>
            <a:pPr>
              <a:spcBef>
                <a:spcPts val="600"/>
              </a:spcBef>
              <a:spcAft>
                <a:spcPts val="600"/>
              </a:spcAft>
              <a:buClrTx/>
              <a:buFont typeface="+mj-lt"/>
              <a:buAutoNum type="arabicPeriod"/>
            </a:pPr>
            <a:r>
              <a:rPr lang="en-US" sz="1600" dirty="0" smtClean="0"/>
              <a:t>If the driver or operator is unsure of the signal given by the spotter they should stop operations immediately.</a:t>
            </a:r>
            <a:endParaRPr lang="en-US" sz="1600" dirty="0"/>
          </a:p>
          <a:p>
            <a:pPr marL="685800" lvl="1" indent="-228600" eaLnBrk="1" hangingPunct="1">
              <a:spcBef>
                <a:spcPts val="600"/>
              </a:spcBef>
              <a:spcAft>
                <a:spcPts val="600"/>
              </a:spcAft>
              <a:buClrTx/>
              <a:buSzPct val="70000"/>
              <a:buFont typeface="+mj-lt"/>
              <a:buAutoNum type="alphaLcPeriod"/>
            </a:pPr>
            <a:r>
              <a:rPr lang="en-US" altLang="en-US" sz="1400" dirty="0" smtClean="0"/>
              <a:t>True</a:t>
            </a:r>
            <a:endParaRPr lang="en-US" altLang="en-US" sz="1400" dirty="0"/>
          </a:p>
          <a:p>
            <a:pPr marL="685800" lvl="1" indent="-228600" eaLnBrk="1" hangingPunct="1">
              <a:spcBef>
                <a:spcPts val="600"/>
              </a:spcBef>
              <a:spcAft>
                <a:spcPts val="600"/>
              </a:spcAft>
              <a:buClrTx/>
              <a:buSzPct val="70000"/>
              <a:buFont typeface="+mj-lt"/>
              <a:buAutoNum type="alphaLcPeriod"/>
            </a:pPr>
            <a:r>
              <a:rPr lang="en-US" altLang="en-US" sz="1400" dirty="0" smtClean="0"/>
              <a:t>False</a:t>
            </a:r>
          </a:p>
          <a:p>
            <a:pPr>
              <a:spcBef>
                <a:spcPts val="600"/>
              </a:spcBef>
              <a:spcAft>
                <a:spcPts val="600"/>
              </a:spcAft>
              <a:buClrTx/>
              <a:buFont typeface="+mj-lt"/>
              <a:buAutoNum type="arabicPeriod"/>
            </a:pPr>
            <a:r>
              <a:rPr lang="en-US" sz="1600" dirty="0" smtClean="0"/>
              <a:t>If the driver, operator loses site of the spotter they should re-position the equipment until they re-establish site of the spotter.</a:t>
            </a:r>
            <a:endParaRPr lang="en-US" sz="1600" dirty="0"/>
          </a:p>
          <a:p>
            <a:pPr lvl="1" eaLnBrk="1" hangingPunct="1">
              <a:spcBef>
                <a:spcPts val="600"/>
              </a:spcBef>
              <a:spcAft>
                <a:spcPts val="600"/>
              </a:spcAft>
              <a:buClrTx/>
              <a:buSzPct val="70000"/>
              <a:buFont typeface="+mj-lt"/>
              <a:buAutoNum type="alphaLcPeriod"/>
            </a:pPr>
            <a:r>
              <a:rPr lang="en-US" altLang="en-US" sz="1400" dirty="0" smtClean="0"/>
              <a:t>True</a:t>
            </a:r>
          </a:p>
          <a:p>
            <a:pPr lvl="1" eaLnBrk="1" hangingPunct="1">
              <a:spcBef>
                <a:spcPts val="600"/>
              </a:spcBef>
              <a:spcAft>
                <a:spcPts val="600"/>
              </a:spcAft>
              <a:buClrTx/>
              <a:buSzPct val="70000"/>
              <a:buFont typeface="+mj-lt"/>
              <a:buAutoNum type="alphaLcPeriod"/>
            </a:pPr>
            <a:r>
              <a:rPr lang="en-US" altLang="en-US" sz="1400" dirty="0" smtClean="0"/>
              <a:t>False</a:t>
            </a:r>
            <a:endParaRPr lang="en-US" altLang="en-US" sz="1400" dirty="0"/>
          </a:p>
          <a:p>
            <a:pPr marL="0" indent="0">
              <a:buClrTx/>
              <a:buNone/>
            </a:pPr>
            <a:endParaRPr lang="en-US" sz="2000" dirty="0"/>
          </a:p>
        </p:txBody>
      </p:sp>
      <p:sp>
        <p:nvSpPr>
          <p:cNvPr id="51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t>3-13</a:t>
            </a:r>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 name="Rounded Rectangle 1"/>
          <p:cNvSpPr/>
          <p:nvPr/>
        </p:nvSpPr>
        <p:spPr bwMode="auto">
          <a:xfrm>
            <a:off x="717645" y="2209800"/>
            <a:ext cx="990600" cy="305933"/>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717645" y="3581400"/>
            <a:ext cx="990600" cy="302143"/>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Rounded Rectangle 12"/>
          <p:cNvSpPr/>
          <p:nvPr/>
        </p:nvSpPr>
        <p:spPr bwMode="auto">
          <a:xfrm>
            <a:off x="685800" y="5334000"/>
            <a:ext cx="990600" cy="304800"/>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382350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7" end="7"/>
                                            </p:txEl>
                                          </p:spTgt>
                                        </p:tgtEl>
                                        <p:attrNameLst>
                                          <p:attrName>style.visibility</p:attrName>
                                        </p:attrNameLst>
                                      </p:cBhvr>
                                      <p:to>
                                        <p:strVal val="visible"/>
                                      </p:to>
                                    </p:set>
                                    <p:animEffect transition="in" filter="fade">
                                      <p:cBhvr>
                                        <p:cTn id="52" dur="500"/>
                                        <p:tgtEl>
                                          <p:spTgt spid="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fade">
                                      <p:cBhvr>
                                        <p:cTn id="57" dur="500"/>
                                        <p:tgtEl>
                                          <p:spTgt spid="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t>1-</a:t>
            </a:r>
            <a:fld id="{36D3E683-B657-4C53-A24B-AC98237F47AA}" type="slidenum">
              <a:rPr lang="en-US" altLang="en-US" sz="1200" smtClean="0"/>
              <a:pPr eaLnBrk="1" hangingPunct="1">
                <a:spcBef>
                  <a:spcPct val="0"/>
                </a:spcBef>
                <a:buClrTx/>
                <a:buSzTx/>
                <a:buFontTx/>
                <a:buNone/>
                <a:defRPr/>
              </a:pPr>
              <a:t>37</a:t>
            </a:fld>
            <a:endParaRPr lang="en-US" altLang="en-US" sz="1200" dirty="0" smtClean="0"/>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pic>
        <p:nvPicPr>
          <p:cNvPr id="2050" name="Picture 2" descr="Image result for Time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595"/>
            <a:ext cx="10363200" cy="69532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Thank Yo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144000" cy="6838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4155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xmlns="" id="{E39FFDBD-C54E-4DD0-9A44-82C2955CEB6F}"/>
              </a:ext>
            </a:extLst>
          </p:cNvPr>
          <p:cNvSpPr>
            <a:spLocks noGrp="1"/>
          </p:cNvSpPr>
          <p:nvPr>
            <p:ph type="title"/>
          </p:nvPr>
        </p:nvSpPr>
        <p:spPr/>
        <p:txBody>
          <a:bodyPr/>
          <a:lstStyle/>
          <a:p>
            <a:r>
              <a:rPr lang="en-US" dirty="0" smtClean="0"/>
              <a:t>Common Event</a:t>
            </a:r>
            <a:endParaRPr lang="en-US" dirty="0"/>
          </a:p>
        </p:txBody>
      </p:sp>
      <p:pic>
        <p:nvPicPr>
          <p:cNvPr id="2052" name="Picture 4" descr="Image result for newspap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341" y="1623779"/>
            <a:ext cx="7581900" cy="4446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285271">
            <a:off x="2808589" y="2964172"/>
            <a:ext cx="4132061" cy="646331"/>
          </a:xfrm>
          <a:prstGeom prst="rect">
            <a:avLst/>
          </a:prstGeom>
          <a:noFill/>
        </p:spPr>
        <p:txBody>
          <a:bodyPr wrap="square" rtlCol="0">
            <a:spAutoFit/>
          </a:bodyPr>
          <a:lstStyle/>
          <a:p>
            <a:r>
              <a:rPr lang="en-US" dirty="0" smtClean="0">
                <a:latin typeface="Baskerville Old Face" panose="02020602080505020303" pitchFamily="18" charset="0"/>
              </a:rPr>
              <a:t>Road worker killed when he was run over by backing equipment</a:t>
            </a:r>
            <a:endParaRPr lang="en-US" dirty="0">
              <a:latin typeface="Baskerville Old Face" panose="02020602080505020303" pitchFamily="18" charset="0"/>
            </a:endParaRPr>
          </a:p>
        </p:txBody>
      </p:sp>
      <p:sp>
        <p:nvSpPr>
          <p:cNvPr id="13" name="TextBox 12"/>
          <p:cNvSpPr txBox="1"/>
          <p:nvPr/>
        </p:nvSpPr>
        <p:spPr>
          <a:xfrm rot="21266414">
            <a:off x="2882820" y="3703846"/>
            <a:ext cx="4132061" cy="646331"/>
          </a:xfrm>
          <a:prstGeom prst="rect">
            <a:avLst/>
          </a:prstGeom>
          <a:noFill/>
        </p:spPr>
        <p:txBody>
          <a:bodyPr wrap="square" rtlCol="0">
            <a:spAutoFit/>
          </a:bodyPr>
          <a:lstStyle/>
          <a:p>
            <a:r>
              <a:rPr lang="en-US" dirty="0" smtClean="0">
                <a:latin typeface="Baskerville Old Face" panose="02020602080505020303" pitchFamily="18" charset="0"/>
              </a:rPr>
              <a:t>Laborer killed when he fell off of and was run over by a backhoe he was ridding on</a:t>
            </a:r>
            <a:endParaRPr lang="en-US" dirty="0">
              <a:latin typeface="Baskerville Old Face" panose="02020602080505020303" pitchFamily="18" charset="0"/>
            </a:endParaRPr>
          </a:p>
        </p:txBody>
      </p:sp>
      <p:sp>
        <p:nvSpPr>
          <p:cNvPr id="15" name="TextBox 14"/>
          <p:cNvSpPr txBox="1"/>
          <p:nvPr/>
        </p:nvSpPr>
        <p:spPr>
          <a:xfrm rot="21221313">
            <a:off x="2948325" y="4398935"/>
            <a:ext cx="4132061" cy="646331"/>
          </a:xfrm>
          <a:prstGeom prst="rect">
            <a:avLst/>
          </a:prstGeom>
          <a:noFill/>
        </p:spPr>
        <p:txBody>
          <a:bodyPr wrap="square" rtlCol="0">
            <a:spAutoFit/>
          </a:bodyPr>
          <a:lstStyle/>
          <a:p>
            <a:r>
              <a:rPr lang="en-US" dirty="0" smtClean="0">
                <a:latin typeface="Baskerville Old Face" panose="02020602080505020303" pitchFamily="18" charset="0"/>
              </a:rPr>
              <a:t>Truck driver crushed between loading dock and trailer</a:t>
            </a:r>
            <a:endParaRPr lang="en-US" dirty="0">
              <a:latin typeface="Baskerville Old Face" panose="02020602080505020303" pitchFamily="18" charset="0"/>
            </a:endParaRPr>
          </a:p>
        </p:txBody>
      </p:sp>
      <p:sp>
        <p:nvSpPr>
          <p:cNvPr id="17" name="TextBox 16"/>
          <p:cNvSpPr txBox="1"/>
          <p:nvPr/>
        </p:nvSpPr>
        <p:spPr>
          <a:xfrm rot="21234931">
            <a:off x="2955046" y="5085767"/>
            <a:ext cx="4562590" cy="369332"/>
          </a:xfrm>
          <a:prstGeom prst="rect">
            <a:avLst/>
          </a:prstGeom>
          <a:noFill/>
        </p:spPr>
        <p:txBody>
          <a:bodyPr wrap="square" rtlCol="0">
            <a:spAutoFit/>
          </a:bodyPr>
          <a:lstStyle/>
          <a:p>
            <a:r>
              <a:rPr lang="en-US" dirty="0" smtClean="0">
                <a:latin typeface="Baskerville Old Face" panose="02020602080505020303" pitchFamily="18" charset="0"/>
              </a:rPr>
              <a:t>Worker injured when struck by backing vehicle</a:t>
            </a:r>
            <a:endParaRPr lang="en-US" dirty="0">
              <a:latin typeface="Baskerville Old Face" panose="02020602080505020303" pitchFamily="18" charset="0"/>
            </a:endParaRPr>
          </a:p>
        </p:txBody>
      </p:sp>
      <p:sp>
        <p:nvSpPr>
          <p:cNvPr id="2" name="Slide Number Placeholder 1"/>
          <p:cNvSpPr>
            <a:spLocks noGrp="1"/>
          </p:cNvSpPr>
          <p:nvPr>
            <p:ph type="sldNum" sz="quarter" idx="12"/>
          </p:nvPr>
        </p:nvSpPr>
        <p:spPr/>
        <p:txBody>
          <a:bodyPr/>
          <a:lstStyle/>
          <a:p>
            <a:pPr>
              <a:defRPr/>
            </a:pPr>
            <a:r>
              <a:rPr lang="en-US" dirty="0" smtClean="0"/>
              <a:t>1-</a:t>
            </a:r>
            <a:fld id="{083B02C4-578E-4A57-9B99-0EE79F1D5CBA}" type="slidenum">
              <a:rPr lang="en-US" smtClean="0"/>
              <a:pPr>
                <a:defRPr/>
              </a:pPr>
              <a:t>4</a:t>
            </a:fld>
            <a:endParaRPr lang="en-US" dirty="0"/>
          </a:p>
        </p:txBody>
      </p:sp>
    </p:spTree>
    <p:extLst>
      <p:ext uri="{BB962C8B-B14F-4D97-AF65-F5344CB8AC3E}">
        <p14:creationId xmlns:p14="http://schemas.microsoft.com/office/powerpoint/2010/main" val="357195167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Fatality Statistics</a:t>
            </a:r>
            <a:endParaRPr lang="en-US" dirty="0"/>
          </a:p>
        </p:txBody>
      </p:sp>
      <p:sp>
        <p:nvSpPr>
          <p:cNvPr id="3" name="Content Placeholder 2"/>
          <p:cNvSpPr>
            <a:spLocks noGrp="1"/>
          </p:cNvSpPr>
          <p:nvPr>
            <p:ph idx="1"/>
          </p:nvPr>
        </p:nvSpPr>
        <p:spPr/>
        <p:txBody>
          <a:bodyPr/>
          <a:lstStyle/>
          <a:p>
            <a:pPr marL="0" indent="0">
              <a:buNone/>
            </a:pPr>
            <a:r>
              <a:rPr lang="en-US" dirty="0" smtClean="0"/>
              <a:t>Type of Vehicle causing the most Back-over fatalities (2005 through 2010)</a:t>
            </a:r>
          </a:p>
          <a:p>
            <a:pPr lvl="1">
              <a:buClrTx/>
              <a:buSzPct val="70000"/>
              <a:buFont typeface="Wingdings" panose="05000000000000000000" pitchFamily="2" charset="2"/>
              <a:buChar char="ü"/>
            </a:pPr>
            <a:r>
              <a:rPr lang="en-US" dirty="0" smtClean="0"/>
              <a:t>Dump truck			67</a:t>
            </a:r>
          </a:p>
          <a:p>
            <a:pPr lvl="1">
              <a:buClrTx/>
              <a:buSzPct val="70000"/>
              <a:buFont typeface="Wingdings" panose="05000000000000000000" pitchFamily="2" charset="2"/>
              <a:buChar char="ü"/>
            </a:pPr>
            <a:r>
              <a:rPr lang="en-US" dirty="0" smtClean="0"/>
              <a:t>Semi truck			40</a:t>
            </a:r>
          </a:p>
          <a:p>
            <a:pPr lvl="1">
              <a:buClrTx/>
              <a:buSzPct val="70000"/>
              <a:buFont typeface="Wingdings" panose="05000000000000000000" pitchFamily="2" charset="2"/>
              <a:buChar char="ü"/>
            </a:pPr>
            <a:r>
              <a:rPr lang="en-US" dirty="0" smtClean="0"/>
              <a:t>Straight truck			30</a:t>
            </a:r>
          </a:p>
          <a:p>
            <a:pPr lvl="1">
              <a:buClrTx/>
              <a:buSzPct val="70000"/>
              <a:buFont typeface="Wingdings" panose="05000000000000000000" pitchFamily="2" charset="2"/>
              <a:buChar char="ü"/>
            </a:pPr>
            <a:r>
              <a:rPr lang="en-US" dirty="0" smtClean="0"/>
              <a:t>Forklift				21</a:t>
            </a:r>
          </a:p>
          <a:p>
            <a:pPr lvl="1">
              <a:buClrTx/>
              <a:buSzPct val="70000"/>
              <a:buFont typeface="Wingdings" panose="05000000000000000000" pitchFamily="2" charset="2"/>
              <a:buChar char="ü"/>
            </a:pPr>
            <a:r>
              <a:rPr lang="en-US" dirty="0" smtClean="0"/>
              <a:t>Garbage truck		20</a:t>
            </a:r>
          </a:p>
          <a:p>
            <a:pPr lvl="1">
              <a:buClrTx/>
              <a:buSzPct val="70000"/>
              <a:buFont typeface="Wingdings" panose="05000000000000000000" pitchFamily="2" charset="2"/>
              <a:buChar char="ü"/>
            </a:pPr>
            <a:r>
              <a:rPr lang="en-US" dirty="0" smtClean="0"/>
              <a:t>Pick-up truck			16</a:t>
            </a:r>
            <a:endParaRPr lang="en-US" dirty="0"/>
          </a:p>
        </p:txBody>
      </p:sp>
      <p:sp>
        <p:nvSpPr>
          <p:cNvPr id="4" name="Slide Number Placeholder 3"/>
          <p:cNvSpPr>
            <a:spLocks noGrp="1"/>
          </p:cNvSpPr>
          <p:nvPr>
            <p:ph type="sldNum" sz="quarter" idx="12"/>
          </p:nvPr>
        </p:nvSpPr>
        <p:spPr/>
        <p:txBody>
          <a:bodyPr/>
          <a:lstStyle/>
          <a:p>
            <a:pPr>
              <a:defRPr/>
            </a:pPr>
            <a:r>
              <a:rPr lang="en-US" dirty="0" smtClean="0"/>
              <a:t>1-</a:t>
            </a:r>
            <a:fld id="{083B02C4-578E-4A57-9B99-0EE79F1D5CBA}" type="slidenum">
              <a:rPr lang="en-US" smtClean="0"/>
              <a:pPr>
                <a:defRPr/>
              </a:pPr>
              <a:t>5</a:t>
            </a:fld>
            <a:endParaRPr lang="en-US" dirty="0"/>
          </a:p>
        </p:txBody>
      </p:sp>
    </p:spTree>
    <p:extLst>
      <p:ext uri="{BB962C8B-B14F-4D97-AF65-F5344CB8AC3E}">
        <p14:creationId xmlns:p14="http://schemas.microsoft.com/office/powerpoint/2010/main" val="26421513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82C296-F6FE-41FD-8945-881668A502F1}"/>
              </a:ext>
            </a:extLst>
          </p:cNvPr>
          <p:cNvSpPr>
            <a:spLocks noGrp="1"/>
          </p:cNvSpPr>
          <p:nvPr>
            <p:ph type="title"/>
          </p:nvPr>
        </p:nvSpPr>
        <p:spPr/>
        <p:txBody>
          <a:bodyPr/>
          <a:lstStyle/>
          <a:p>
            <a:r>
              <a:rPr lang="en-US" dirty="0"/>
              <a:t>Fatality Statistics </a:t>
            </a:r>
            <a:r>
              <a:rPr lang="en-US" dirty="0" smtClean="0"/>
              <a:t>by Age</a:t>
            </a:r>
            <a:endParaRPr lang="en-US" dirty="0"/>
          </a:p>
        </p:txBody>
      </p:sp>
      <p:graphicFrame>
        <p:nvGraphicFramePr>
          <p:cNvPr id="4" name="Object 2">
            <a:extLst>
              <a:ext uri="{FF2B5EF4-FFF2-40B4-BE49-F238E27FC236}">
                <a16:creationId xmlns:a16="http://schemas.microsoft.com/office/drawing/2014/main" xmlns="" id="{3A6E0713-ED29-407D-96DF-30FC4CF23F80}"/>
              </a:ext>
            </a:extLst>
          </p:cNvPr>
          <p:cNvGraphicFramePr>
            <a:graphicFrameLocks noGrp="1"/>
          </p:cNvGraphicFramePr>
          <p:nvPr>
            <p:ph idx="1"/>
            <p:extLst>
              <p:ext uri="{D42A27DB-BD31-4B8C-83A1-F6EECF244321}">
                <p14:modId xmlns:p14="http://schemas.microsoft.com/office/powerpoint/2010/main" val="925837822"/>
              </p:ext>
            </p:extLst>
          </p:nvPr>
        </p:nvGraphicFramePr>
        <p:xfrm>
          <a:off x="1196975" y="1828800"/>
          <a:ext cx="6824663" cy="4076700"/>
        </p:xfrm>
        <a:graphic>
          <a:graphicData uri="http://schemas.openxmlformats.org/presentationml/2006/ole">
            <mc:AlternateContent xmlns:mc="http://schemas.openxmlformats.org/markup-compatibility/2006">
              <mc:Choice xmlns:v="urn:schemas-microsoft-com:vml" Requires="v">
                <p:oleObj spid="_x0000_s1088" name="Chart" r:id="rId4" imgW="7781855" imgH="4648256" progId="MSGraph.Chart.8">
                  <p:embed followColorScheme="full"/>
                </p:oleObj>
              </mc:Choice>
              <mc:Fallback>
                <p:oleObj name="Chart" r:id="rId4" imgW="7781855" imgH="4648256" progId="MSGraph.Chart.8">
                  <p:embed followColorScheme="full"/>
                  <p:pic>
                    <p:nvPicPr>
                      <p:cNvPr id="14339" name="Object 2">
                        <a:extLst>
                          <a:ext uri="{FF2B5EF4-FFF2-40B4-BE49-F238E27FC236}">
                            <a16:creationId xmlns:a16="http://schemas.microsoft.com/office/drawing/2014/main" xmlns="" id="{1921D91A-E689-4ACC-A31A-92CB78612162}"/>
                          </a:ext>
                        </a:extLst>
                      </p:cNvPr>
                      <p:cNvPicPr>
                        <a:picLocks noChangeArrowheads="1"/>
                      </p:cNvPicPr>
                      <p:nvPr/>
                    </p:nvPicPr>
                    <p:blipFill>
                      <a:blip r:embed="rId5"/>
                      <a:srcRect/>
                      <a:stretch>
                        <a:fillRect/>
                      </a:stretch>
                    </p:blipFill>
                    <p:spPr bwMode="auto">
                      <a:xfrm>
                        <a:off x="1196975" y="1828800"/>
                        <a:ext cx="6824663" cy="4076700"/>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xmlns="" id="{A04E3A43-3CEB-4306-9909-40CB24EE3E5C}"/>
              </a:ext>
            </a:extLst>
          </p:cNvPr>
          <p:cNvSpPr txBox="1"/>
          <p:nvPr/>
        </p:nvSpPr>
        <p:spPr>
          <a:xfrm>
            <a:off x="2514600" y="5944914"/>
            <a:ext cx="4038600" cy="381000"/>
          </a:xfrm>
          <a:prstGeom prst="rect">
            <a:avLst/>
          </a:prstGeom>
          <a:noFill/>
        </p:spPr>
        <p:txBody>
          <a:bodyPr wrap="square" rtlCol="0">
            <a:spAutoFit/>
          </a:bodyPr>
          <a:lstStyle/>
          <a:p>
            <a:r>
              <a:rPr lang="en-US" dirty="0"/>
              <a:t>Source: Bureau of Labor Statistics</a:t>
            </a:r>
          </a:p>
        </p:txBody>
      </p:sp>
      <p:sp>
        <p:nvSpPr>
          <p:cNvPr id="3" name="Slide Number Placeholder 2"/>
          <p:cNvSpPr>
            <a:spLocks noGrp="1"/>
          </p:cNvSpPr>
          <p:nvPr>
            <p:ph type="sldNum" sz="quarter" idx="12"/>
          </p:nvPr>
        </p:nvSpPr>
        <p:spPr/>
        <p:txBody>
          <a:bodyPr/>
          <a:lstStyle/>
          <a:p>
            <a:pPr>
              <a:defRPr/>
            </a:pPr>
            <a:r>
              <a:rPr lang="en-US" dirty="0" smtClean="0"/>
              <a:t>1-</a:t>
            </a:r>
            <a:fld id="{083B02C4-578E-4A57-9B99-0EE79F1D5CBA}" type="slidenum">
              <a:rPr lang="en-US" smtClean="0"/>
              <a:pPr>
                <a:defRPr/>
              </a:pPr>
              <a:t>6</a:t>
            </a:fld>
            <a:endParaRPr lang="en-US" dirty="0"/>
          </a:p>
        </p:txBody>
      </p:sp>
    </p:spTree>
    <p:extLst>
      <p:ext uri="{BB962C8B-B14F-4D97-AF65-F5344CB8AC3E}">
        <p14:creationId xmlns:p14="http://schemas.microsoft.com/office/powerpoint/2010/main" val="289797859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F87F3-DD3C-41EA-BDD3-CA8E3F8C877C}"/>
              </a:ext>
            </a:extLst>
          </p:cNvPr>
          <p:cNvSpPr>
            <a:spLocks noGrp="1"/>
          </p:cNvSpPr>
          <p:nvPr>
            <p:ph type="title"/>
          </p:nvPr>
        </p:nvSpPr>
        <p:spPr/>
        <p:txBody>
          <a:bodyPr/>
          <a:lstStyle/>
          <a:p>
            <a:r>
              <a:rPr lang="en-US" dirty="0"/>
              <a:t>2017 ET&amp;D Injury Stats </a:t>
            </a:r>
          </a:p>
        </p:txBody>
      </p:sp>
      <p:sp>
        <p:nvSpPr>
          <p:cNvPr id="3" name="Content Placeholder 2">
            <a:extLst>
              <a:ext uri="{FF2B5EF4-FFF2-40B4-BE49-F238E27FC236}">
                <a16:creationId xmlns:a16="http://schemas.microsoft.com/office/drawing/2014/main" xmlns="" id="{96FB19E7-BFB1-4866-9B68-31DE97CD53D2}"/>
              </a:ext>
            </a:extLst>
          </p:cNvPr>
          <p:cNvSpPr>
            <a:spLocks noGrp="1"/>
          </p:cNvSpPr>
          <p:nvPr>
            <p:ph idx="1"/>
          </p:nvPr>
        </p:nvSpPr>
        <p:spPr>
          <a:xfrm>
            <a:off x="460375" y="1905000"/>
            <a:ext cx="5026025" cy="4038600"/>
          </a:xfrm>
        </p:spPr>
        <p:txBody>
          <a:bodyPr/>
          <a:lstStyle/>
          <a:p>
            <a:pPr>
              <a:spcBef>
                <a:spcPts val="600"/>
              </a:spcBef>
              <a:spcAft>
                <a:spcPts val="600"/>
              </a:spcAft>
            </a:pPr>
            <a:r>
              <a:rPr lang="en-US" sz="2800" dirty="0" smtClean="0"/>
              <a:t>Struck-By </a:t>
            </a:r>
            <a:r>
              <a:rPr lang="en-US" sz="2800" dirty="0"/>
              <a:t>21.43%</a:t>
            </a:r>
          </a:p>
          <a:p>
            <a:pPr>
              <a:spcBef>
                <a:spcPts val="600"/>
              </a:spcBef>
              <a:spcAft>
                <a:spcPts val="600"/>
              </a:spcAft>
            </a:pPr>
            <a:r>
              <a:rPr lang="en-US" sz="2800" dirty="0" smtClean="0"/>
              <a:t>Caught Between 10.71</a:t>
            </a:r>
            <a:r>
              <a:rPr lang="en-US" sz="2800" dirty="0"/>
              <a:t>% </a:t>
            </a:r>
          </a:p>
          <a:p>
            <a:pPr>
              <a:spcBef>
                <a:spcPts val="600"/>
              </a:spcBef>
              <a:spcAft>
                <a:spcPts val="600"/>
              </a:spcAft>
            </a:pPr>
            <a:r>
              <a:rPr lang="en-US" sz="2800" dirty="0" smtClean="0"/>
              <a:t>Struck-By/Caught </a:t>
            </a:r>
            <a:r>
              <a:rPr lang="en-US" sz="2800" dirty="0"/>
              <a:t>Between Accidents </a:t>
            </a:r>
            <a:r>
              <a:rPr lang="en-US" sz="2800" dirty="0" smtClean="0"/>
              <a:t>combined</a:t>
            </a:r>
          </a:p>
          <a:p>
            <a:pPr lvl="1">
              <a:spcBef>
                <a:spcPts val="600"/>
              </a:spcBef>
              <a:spcAft>
                <a:spcPts val="600"/>
              </a:spcAft>
            </a:pPr>
            <a:r>
              <a:rPr lang="en-US" sz="2300" dirty="0" smtClean="0"/>
              <a:t>2nd </a:t>
            </a:r>
            <a:r>
              <a:rPr lang="en-US" sz="2300" dirty="0"/>
              <a:t>leading cause of injuries in 2017</a:t>
            </a:r>
          </a:p>
          <a:p>
            <a:endParaRPr lang="en-US" dirty="0"/>
          </a:p>
        </p:txBody>
      </p:sp>
      <p:sp>
        <p:nvSpPr>
          <p:cNvPr id="4" name="AutoShape 2" descr="Image result for ETD partne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ETD partne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ETD partner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222" y="2590800"/>
            <a:ext cx="2301984"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r>
              <a:rPr lang="en-US" dirty="0" smtClean="0"/>
              <a:t>1-</a:t>
            </a:r>
            <a:fld id="{083B02C4-578E-4A57-9B99-0EE79F1D5CBA}" type="slidenum">
              <a:rPr lang="en-US" smtClean="0"/>
              <a:pPr>
                <a:defRPr/>
              </a:pPr>
              <a:t>7</a:t>
            </a:fld>
            <a:endParaRPr lang="en-US" dirty="0"/>
          </a:p>
        </p:txBody>
      </p:sp>
    </p:spTree>
    <p:extLst>
      <p:ext uri="{BB962C8B-B14F-4D97-AF65-F5344CB8AC3E}">
        <p14:creationId xmlns:p14="http://schemas.microsoft.com/office/powerpoint/2010/main" val="869215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6771CB-3A1E-48E2-86D2-628232A8D089}"/>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xmlns="" id="{D79DA704-7EB5-437A-A7B2-1A7784F8B5D4}"/>
              </a:ext>
            </a:extLst>
          </p:cNvPr>
          <p:cNvSpPr>
            <a:spLocks noGrp="1"/>
          </p:cNvSpPr>
          <p:nvPr>
            <p:ph type="body" sz="half" idx="1"/>
          </p:nvPr>
        </p:nvSpPr>
        <p:spPr>
          <a:xfrm>
            <a:off x="533400" y="2133600"/>
            <a:ext cx="3657600" cy="3810000"/>
          </a:xfrm>
        </p:spPr>
        <p:txBody>
          <a:bodyPr/>
          <a:lstStyle/>
          <a:p>
            <a:pPr marL="0" indent="0">
              <a:buNone/>
            </a:pPr>
            <a:r>
              <a:rPr lang="en-US" dirty="0" smtClean="0"/>
              <a:t>Spotter</a:t>
            </a:r>
          </a:p>
          <a:p>
            <a:pPr lvl="1"/>
            <a:r>
              <a:rPr lang="en-US" dirty="0" smtClean="0"/>
              <a:t>Someone </a:t>
            </a:r>
            <a:r>
              <a:rPr lang="en-US" dirty="0"/>
              <a:t>trained to recognize hazards the operator may not see </a:t>
            </a:r>
            <a:r>
              <a:rPr lang="en-US" dirty="0" smtClean="0"/>
              <a:t>otherwise</a:t>
            </a:r>
            <a:endParaRPr lang="en-US" dirty="0"/>
          </a:p>
        </p:txBody>
      </p:sp>
      <p:pic>
        <p:nvPicPr>
          <p:cNvPr id="3074" name="Picture 2" descr="Image result for Vehicle spo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133600"/>
            <a:ext cx="4419600"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r>
              <a:rPr lang="en-US" dirty="0" smtClean="0"/>
              <a:t>1-</a:t>
            </a:r>
            <a:fld id="{C46CB010-865E-43A3-B343-9D274A69DE56}" type="slidenum">
              <a:rPr lang="en-US" smtClean="0"/>
              <a:pPr>
                <a:defRPr/>
              </a:pPr>
              <a:t>8</a:t>
            </a:fld>
            <a:endParaRPr lang="en-US" dirty="0"/>
          </a:p>
        </p:txBody>
      </p:sp>
    </p:spTree>
    <p:extLst>
      <p:ext uri="{BB962C8B-B14F-4D97-AF65-F5344CB8AC3E}">
        <p14:creationId xmlns:p14="http://schemas.microsoft.com/office/powerpoint/2010/main" val="3536101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0015A-0232-410F-B3CD-184DD1A9C777}"/>
              </a:ext>
            </a:extLst>
          </p:cNvPr>
          <p:cNvSpPr>
            <a:spLocks noGrp="1"/>
          </p:cNvSpPr>
          <p:nvPr>
            <p:ph type="title"/>
          </p:nvPr>
        </p:nvSpPr>
        <p:spPr/>
        <p:txBody>
          <a:bodyPr/>
          <a:lstStyle/>
          <a:p>
            <a:r>
              <a:rPr lang="en-US" dirty="0" smtClean="0"/>
              <a:t>Backing </a:t>
            </a:r>
            <a:r>
              <a:rPr lang="en-US" dirty="0"/>
              <a:t>A</a:t>
            </a:r>
            <a:r>
              <a:rPr lang="en-US" dirty="0" smtClean="0"/>
              <a:t>ccidents</a:t>
            </a:r>
            <a:endParaRPr lang="en-US" dirty="0"/>
          </a:p>
        </p:txBody>
      </p:sp>
      <p:sp>
        <p:nvSpPr>
          <p:cNvPr id="5" name="Content Placeholder 4">
            <a:extLst>
              <a:ext uri="{FF2B5EF4-FFF2-40B4-BE49-F238E27FC236}">
                <a16:creationId xmlns:a16="http://schemas.microsoft.com/office/drawing/2014/main" xmlns="" id="{DE2EF878-B6CE-4565-85FF-485310E497F5}"/>
              </a:ext>
            </a:extLst>
          </p:cNvPr>
          <p:cNvSpPr>
            <a:spLocks noGrp="1"/>
          </p:cNvSpPr>
          <p:nvPr>
            <p:ph idx="1"/>
          </p:nvPr>
        </p:nvSpPr>
        <p:spPr>
          <a:xfrm>
            <a:off x="609600" y="1828800"/>
            <a:ext cx="5715000" cy="4114800"/>
          </a:xfrm>
        </p:spPr>
        <p:txBody>
          <a:bodyPr/>
          <a:lstStyle/>
          <a:p>
            <a:pPr marL="0" indent="0">
              <a:spcBef>
                <a:spcPts val="600"/>
              </a:spcBef>
              <a:spcAft>
                <a:spcPts val="600"/>
              </a:spcAft>
              <a:buClrTx/>
              <a:buNone/>
            </a:pPr>
            <a:r>
              <a:rPr lang="en-US" sz="3600" dirty="0" smtClean="0"/>
              <a:t>Common Causes</a:t>
            </a:r>
          </a:p>
          <a:p>
            <a:pPr>
              <a:spcBef>
                <a:spcPts val="600"/>
              </a:spcBef>
              <a:spcAft>
                <a:spcPts val="600"/>
              </a:spcAft>
              <a:buClrTx/>
              <a:buFont typeface="Wingdings" panose="05000000000000000000" pitchFamily="2" charset="2"/>
              <a:buChar char="ü"/>
            </a:pPr>
            <a:r>
              <a:rPr lang="en-US" sz="2800" dirty="0" smtClean="0"/>
              <a:t>Blind </a:t>
            </a:r>
            <a:r>
              <a:rPr lang="en-US" sz="2800" dirty="0"/>
              <a:t>spots</a:t>
            </a:r>
          </a:p>
          <a:p>
            <a:pPr>
              <a:spcBef>
                <a:spcPts val="600"/>
              </a:spcBef>
              <a:spcAft>
                <a:spcPts val="600"/>
              </a:spcAft>
              <a:buClrTx/>
              <a:buFont typeface="Wingdings" panose="05000000000000000000" pitchFamily="2" charset="2"/>
              <a:buChar char="ü"/>
            </a:pPr>
            <a:r>
              <a:rPr lang="en-US" sz="2800" dirty="0"/>
              <a:t>Worksite noises</a:t>
            </a:r>
          </a:p>
          <a:p>
            <a:pPr>
              <a:spcBef>
                <a:spcPts val="600"/>
              </a:spcBef>
              <a:spcAft>
                <a:spcPts val="600"/>
              </a:spcAft>
              <a:buClrTx/>
              <a:buFont typeface="Wingdings" panose="05000000000000000000" pitchFamily="2" charset="2"/>
              <a:buChar char="ü"/>
            </a:pPr>
            <a:r>
              <a:rPr lang="en-US" sz="2800" dirty="0"/>
              <a:t>Backup alarm not functioning</a:t>
            </a:r>
          </a:p>
          <a:p>
            <a:pPr>
              <a:spcBef>
                <a:spcPts val="600"/>
              </a:spcBef>
              <a:spcAft>
                <a:spcPts val="600"/>
              </a:spcAft>
              <a:buClrTx/>
              <a:buFont typeface="Wingdings" panose="05000000000000000000" pitchFamily="2" charset="2"/>
              <a:buChar char="ü"/>
            </a:pPr>
            <a:r>
              <a:rPr lang="en-US" sz="2800" dirty="0"/>
              <a:t>Unaware of other vehicles</a:t>
            </a:r>
          </a:p>
          <a:p>
            <a:pPr>
              <a:spcBef>
                <a:spcPts val="600"/>
              </a:spcBef>
              <a:spcAft>
                <a:spcPts val="600"/>
              </a:spcAft>
              <a:buClrTx/>
              <a:buFont typeface="Wingdings" panose="05000000000000000000" pitchFamily="2" charset="2"/>
              <a:buChar char="ü"/>
            </a:pPr>
            <a:r>
              <a:rPr lang="en-US" sz="2800" dirty="0"/>
              <a:t>Not looking in direction of travel  </a:t>
            </a:r>
          </a:p>
          <a:p>
            <a:pPr>
              <a:spcBef>
                <a:spcPts val="600"/>
              </a:spcBef>
              <a:spcAft>
                <a:spcPts val="600"/>
              </a:spcAft>
              <a:buClrTx/>
              <a:buFont typeface="Wingdings" panose="05000000000000000000" pitchFamily="2" charset="2"/>
              <a:buChar char="ü"/>
            </a:pPr>
            <a:r>
              <a:rPr lang="en-US" sz="2800" dirty="0"/>
              <a:t>Riding on vehicles </a:t>
            </a:r>
          </a:p>
          <a:p>
            <a:endParaRPr lang="en-US" dirty="0"/>
          </a:p>
        </p:txBody>
      </p:sp>
      <p:pic>
        <p:nvPicPr>
          <p:cNvPr id="3074" name="Picture 2" descr="Image result for Injur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23622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r>
              <a:rPr lang="en-US" dirty="0" smtClean="0"/>
              <a:t>1-</a:t>
            </a:r>
            <a:fld id="{083B02C4-578E-4A57-9B99-0EE79F1D5CBA}" type="slidenum">
              <a:rPr lang="en-US" smtClean="0"/>
              <a:pPr>
                <a:defRPr/>
              </a:pPr>
              <a:t>9</a:t>
            </a:fld>
            <a:endParaRPr lang="en-US" dirty="0"/>
          </a:p>
        </p:txBody>
      </p:sp>
    </p:spTree>
    <p:extLst>
      <p:ext uri="{BB962C8B-B14F-4D97-AF65-F5344CB8AC3E}">
        <p14:creationId xmlns:p14="http://schemas.microsoft.com/office/powerpoint/2010/main" val="2807168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4"/>
  <p:tag name="TPOS" val="2"/>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E6FC1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513E8F33C0D347977E2039FEDACF07" ma:contentTypeVersion="0" ma:contentTypeDescription="Create a new document." ma:contentTypeScope="" ma:versionID="6923f2610445009421940a204ca8ad6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9D3723-36D0-4D82-8947-713598315097}">
  <ds:schemaRefs>
    <ds:schemaRef ds:uri="http://schemas.microsoft.com/sharepoint/v3/contenttype/forms"/>
  </ds:schemaRefs>
</ds:datastoreItem>
</file>

<file path=customXml/itemProps2.xml><?xml version="1.0" encoding="utf-8"?>
<ds:datastoreItem xmlns:ds="http://schemas.openxmlformats.org/officeDocument/2006/customXml" ds:itemID="{33438E15-E688-44EE-BF34-29F2BD866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9EF3664-67F6-4AB2-8E53-732C666A3698}">
  <ds:schemaRefs>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9386</TotalTime>
  <Words>2942</Words>
  <Application>Microsoft Office PowerPoint</Application>
  <PresentationFormat>On-screen Show (4:3)</PresentationFormat>
  <Paragraphs>422</Paragraphs>
  <Slides>37</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Studio</vt:lpstr>
      <vt:lpstr>Chart</vt:lpstr>
      <vt:lpstr>Equipment Spotter Safety Continuing Education Fourth Quarter 2019</vt:lpstr>
      <vt:lpstr>Objectives</vt:lpstr>
      <vt:lpstr>Why Use a Spotter</vt:lpstr>
      <vt:lpstr>Common Event</vt:lpstr>
      <vt:lpstr>Fatality Statistics</vt:lpstr>
      <vt:lpstr>Fatality Statistics by Age</vt:lpstr>
      <vt:lpstr>2017 ET&amp;D Injury Stats </vt:lpstr>
      <vt:lpstr>Definition</vt:lpstr>
      <vt:lpstr>Backing Accidents</vt:lpstr>
      <vt:lpstr>When to use a Spotter</vt:lpstr>
      <vt:lpstr>Key Points-Session One</vt:lpstr>
      <vt:lpstr>Blind Spots &amp; Danger Zones</vt:lpstr>
      <vt:lpstr>Equipment Danger Zones </vt:lpstr>
      <vt:lpstr>Blind Spots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Near Moving Vehicles </vt:lpstr>
      <vt:lpstr>Key Points-Session Two</vt:lpstr>
      <vt:lpstr>Spotter Responsibilities</vt:lpstr>
      <vt:lpstr>Responsibilities </vt:lpstr>
      <vt:lpstr>Responsibilities </vt:lpstr>
      <vt:lpstr>Responsibilities</vt:lpstr>
      <vt:lpstr>Standard Rules</vt:lpstr>
      <vt:lpstr>Responsibilities </vt:lpstr>
      <vt:lpstr>Common Hand Signals</vt:lpstr>
      <vt:lpstr>What is the Signal?</vt:lpstr>
      <vt:lpstr>What is the Signal?</vt:lpstr>
      <vt:lpstr>What is the Signal?</vt:lpstr>
      <vt:lpstr>What is the Signal</vt:lpstr>
      <vt:lpstr>What is the Signal?</vt:lpstr>
      <vt:lpstr>Key Points-Session Three</vt:lpstr>
      <vt:lpstr>PowerPoint Presentation</vt:lpstr>
    </vt:vector>
  </TitlesOfParts>
  <Company>OSP Task Team 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dc:title>
  <dc:subject>T&amp;D 10 Hour</dc:subject>
  <dc:creator>OSP Task Team 2</dc:creator>
  <dc:description>v2.03.06</dc:description>
  <cp:lastModifiedBy>McGowan, James</cp:lastModifiedBy>
  <cp:revision>503</cp:revision>
  <cp:lastPrinted>2018-03-07T17:37:05Z</cp:lastPrinted>
  <dcterms:created xsi:type="dcterms:W3CDTF">2005-10-26T17:28:23Z</dcterms:created>
  <dcterms:modified xsi:type="dcterms:W3CDTF">2019-01-29T15:12:13Z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0x01010094513E8F33C0D347977E2039FEDACF07</vt:lpwstr>
  </property>
</Properties>
</file>