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15"/>
  </p:notesMasterIdLst>
  <p:handoutMasterIdLst>
    <p:handoutMasterId r:id="rId16"/>
  </p:handoutMasterIdLst>
  <p:sldIdLst>
    <p:sldId id="425" r:id="rId2"/>
    <p:sldId id="422" r:id="rId3"/>
    <p:sldId id="415" r:id="rId4"/>
    <p:sldId id="379" r:id="rId5"/>
    <p:sldId id="414" r:id="rId6"/>
    <p:sldId id="427" r:id="rId7"/>
    <p:sldId id="409" r:id="rId8"/>
    <p:sldId id="418" r:id="rId9"/>
    <p:sldId id="376" r:id="rId10"/>
    <p:sldId id="390" r:id="rId11"/>
    <p:sldId id="412" r:id="rId12"/>
    <p:sldId id="397" r:id="rId13"/>
    <p:sldId id="267" r:id="rId1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3360">
          <p15:clr>
            <a:srgbClr val="A4A3A4"/>
          </p15:clr>
        </p15:guide>
        <p15:guide id="2" pos="3792">
          <p15:clr>
            <a:srgbClr val="A4A3A4"/>
          </p15:clr>
        </p15:guide>
      </p15:sldGuideLst>
    </p:ext>
    <p:ext uri="{2D200454-40CA-4A62-9FC3-DE9A4176ACB9}">
      <p15:notesGuideLst xmlns="" xmlns:p15="http://schemas.microsoft.com/office/powerpoint/2012/main">
        <p15:guide id="1" orient="horz" pos="3012">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0066"/>
    <a:srgbClr val="990000"/>
    <a:srgbClr val="FFFF00"/>
    <a:srgbClr val="99CCFF"/>
    <a:srgbClr val="FFFFFF"/>
    <a:srgbClr val="FF0000"/>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80610" autoAdjust="0"/>
  </p:normalViewPr>
  <p:slideViewPr>
    <p:cSldViewPr snapToGrid="0">
      <p:cViewPr>
        <p:scale>
          <a:sx n="61" d="100"/>
          <a:sy n="61" d="100"/>
        </p:scale>
        <p:origin x="-1140" y="-48"/>
      </p:cViewPr>
      <p:guideLst>
        <p:guide orient="horz" pos="3360"/>
        <p:guide pos="3792"/>
      </p:guideLst>
    </p:cSldViewPr>
  </p:slideViewPr>
  <p:outlineViewPr>
    <p:cViewPr>
      <p:scale>
        <a:sx n="33" d="100"/>
        <a:sy n="33" d="100"/>
      </p:scale>
      <p:origin x="0" y="-528"/>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90" d="100"/>
        <a:sy n="190" d="100"/>
      </p:scale>
      <p:origin x="0" y="0"/>
    </p:cViewPr>
  </p:sorterViewPr>
  <p:notesViewPr>
    <p:cSldViewPr snapToGrid="0">
      <p:cViewPr>
        <p:scale>
          <a:sx n="75" d="100"/>
          <a:sy n="75" d="100"/>
        </p:scale>
        <p:origin x="-660" y="516"/>
      </p:cViewPr>
      <p:guideLst>
        <p:guide orient="horz" pos="3012"/>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6.xml"/><Relationship Id="rId7" Type="http://schemas.openxmlformats.org/officeDocument/2006/relationships/slide" Target="slides/slide12.xml"/><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170238" cy="47783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New Roman" pitchFamily="18" charset="0"/>
              </a:defRPr>
            </a:lvl1pPr>
          </a:lstStyle>
          <a:p>
            <a:pPr>
              <a:defRPr/>
            </a:pPr>
            <a:endParaRPr lang="en-US"/>
          </a:p>
        </p:txBody>
      </p:sp>
      <p:sp>
        <p:nvSpPr>
          <p:cNvPr id="117763" name="Rectangle 3"/>
          <p:cNvSpPr>
            <a:spLocks noGrp="1" noChangeArrowheads="1"/>
          </p:cNvSpPr>
          <p:nvPr>
            <p:ph type="dt" sz="quarter" idx="1"/>
          </p:nvPr>
        </p:nvSpPr>
        <p:spPr bwMode="auto">
          <a:xfrm>
            <a:off x="4144963" y="0"/>
            <a:ext cx="3170237" cy="47783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New Roman" pitchFamily="18" charset="0"/>
              </a:defRPr>
            </a:lvl1pPr>
          </a:lstStyle>
          <a:p>
            <a:pPr>
              <a:defRPr/>
            </a:pPr>
            <a:endParaRPr lang="en-US"/>
          </a:p>
        </p:txBody>
      </p:sp>
      <p:sp>
        <p:nvSpPr>
          <p:cNvPr id="117764" name="Rectangle 4"/>
          <p:cNvSpPr>
            <a:spLocks noGrp="1" noChangeArrowheads="1"/>
          </p:cNvSpPr>
          <p:nvPr>
            <p:ph type="ftr" sz="quarter" idx="2"/>
          </p:nvPr>
        </p:nvSpPr>
        <p:spPr bwMode="auto">
          <a:xfrm>
            <a:off x="0" y="9147175"/>
            <a:ext cx="3170238" cy="47466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New Roman" pitchFamily="18" charset="0"/>
              </a:defRPr>
            </a:lvl1pPr>
          </a:lstStyle>
          <a:p>
            <a:pPr>
              <a:defRPr/>
            </a:pPr>
            <a:endParaRPr lang="en-US"/>
          </a:p>
        </p:txBody>
      </p:sp>
      <p:sp>
        <p:nvSpPr>
          <p:cNvPr id="117765" name="Rectangle 5"/>
          <p:cNvSpPr>
            <a:spLocks noGrp="1" noChangeArrowheads="1"/>
          </p:cNvSpPr>
          <p:nvPr>
            <p:ph type="sldNum" sz="quarter" idx="3"/>
          </p:nvPr>
        </p:nvSpPr>
        <p:spPr bwMode="auto">
          <a:xfrm>
            <a:off x="4144963" y="9147175"/>
            <a:ext cx="3170237" cy="47466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atin typeface="Times New Roman" panose="02020603050405020304" pitchFamily="18" charset="0"/>
              </a:defRPr>
            </a:lvl1pPr>
          </a:lstStyle>
          <a:p>
            <a:pPr>
              <a:defRPr/>
            </a:pPr>
            <a:fld id="{4A5EF93A-82FD-4019-A41A-AF279F896D75}" type="slidenum">
              <a:rPr lang="en-US" altLang="en-US"/>
              <a:pPr>
                <a:defRPr/>
              </a:pPr>
              <a:t>‹#›</a:t>
            </a:fld>
            <a:endParaRPr lang="en-US" altLang="en-US"/>
          </a:p>
        </p:txBody>
      </p:sp>
    </p:spTree>
    <p:extLst>
      <p:ext uri="{BB962C8B-B14F-4D97-AF65-F5344CB8AC3E}">
        <p14:creationId xmlns:p14="http://schemas.microsoft.com/office/powerpoint/2010/main" xmlns="" val="2523761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New Roman" pitchFamily="18" charset="0"/>
              </a:defRPr>
            </a:lvl1pPr>
          </a:lstStyle>
          <a:p>
            <a:pPr>
              <a:defRPr/>
            </a:pPr>
            <a:endParaRPr lang="en-US"/>
          </a:p>
        </p:txBody>
      </p:sp>
      <p:sp>
        <p:nvSpPr>
          <p:cNvPr id="17411"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3"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New Roman" pitchFamily="18" charset="0"/>
              </a:defRPr>
            </a:lvl1pPr>
          </a:lstStyle>
          <a:p>
            <a:pPr>
              <a:defRPr/>
            </a:pPr>
            <a:endParaRPr lang="en-US"/>
          </a:p>
        </p:txBody>
      </p:sp>
      <p:sp>
        <p:nvSpPr>
          <p:cNvPr id="17415"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atin typeface="Times New Roman" panose="02020603050405020304" pitchFamily="18" charset="0"/>
              </a:defRPr>
            </a:lvl1pPr>
          </a:lstStyle>
          <a:p>
            <a:pPr>
              <a:defRPr/>
            </a:pPr>
            <a:fld id="{A08A9F93-EED8-401F-9F60-CCFD5C183009}" type="slidenum">
              <a:rPr lang="en-US" altLang="en-US"/>
              <a:pPr>
                <a:defRPr/>
              </a:pPr>
              <a:t>‹#›</a:t>
            </a:fld>
            <a:endParaRPr lang="en-US" altLang="en-US"/>
          </a:p>
        </p:txBody>
      </p:sp>
    </p:spTree>
    <p:extLst>
      <p:ext uri="{BB962C8B-B14F-4D97-AF65-F5344CB8AC3E}">
        <p14:creationId xmlns:p14="http://schemas.microsoft.com/office/powerpoint/2010/main" xmlns="" val="2576272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fld id="{CA8A1DD3-3A4E-4248-86B3-0E046C8170D8}" type="slidenum">
              <a:rPr lang="en-US" altLang="en-US">
                <a:latin typeface="Times New Roman" pitchFamily="18" charset="0"/>
              </a:rPr>
              <a:pPr/>
              <a:t>1</a:t>
            </a:fld>
            <a:endParaRPr lang="en-US" altLang="en-US">
              <a:latin typeface="Times New Roman" pitchFamily="18" charset="0"/>
            </a:endParaRPr>
          </a:p>
        </p:txBody>
      </p:sp>
      <p:sp>
        <p:nvSpPr>
          <p:cNvPr id="35843" name="Rectangle 2"/>
          <p:cNvSpPr>
            <a:spLocks noGrp="1" noRot="1" noChangeAspect="1" noChangeArrowheads="1" noTextEdit="1"/>
          </p:cNvSpPr>
          <p:nvPr>
            <p:ph type="sldImg"/>
          </p:nvPr>
        </p:nvSpPr>
        <p:spPr>
          <a:xfrm>
            <a:off x="1257300" y="715963"/>
            <a:ext cx="4802188" cy="3602037"/>
          </a:xfrm>
          <a:ln/>
        </p:spPr>
      </p:sp>
      <p:sp>
        <p:nvSpPr>
          <p:cNvPr id="35844" name="Rectangle 3"/>
          <p:cNvSpPr>
            <a:spLocks noGrp="1" noChangeArrowheads="1"/>
          </p:cNvSpPr>
          <p:nvPr>
            <p:ph type="body" idx="1"/>
          </p:nvPr>
        </p:nvSpPr>
        <p:spPr>
          <a:xfrm>
            <a:off x="731838" y="4543425"/>
            <a:ext cx="6176962" cy="431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466430E7-6426-4087-BE25-37AD1BFF3513}"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xfrm>
            <a:off x="812800" y="4560888"/>
            <a:ext cx="5689600" cy="4524375"/>
          </a:xfrm>
          <a:solidFill>
            <a:srgbClr val="FFFFFF"/>
          </a:solidFill>
          <a:ln>
            <a:solidFill>
              <a:srgbClr val="000000"/>
            </a:solidFill>
          </a:ln>
        </p:spPr>
        <p:txBody>
          <a:bodyPr/>
          <a:lstStyle/>
          <a:p>
            <a:pPr>
              <a:buFontTx/>
              <a:buChar char="•"/>
            </a:pPr>
            <a:r>
              <a:rPr lang="en-US" altLang="en-US" dirty="0">
                <a:latin typeface="Arial" panose="020B0604020202020204" pitchFamily="34" charset="0"/>
              </a:rPr>
              <a:t>These hydraulic shores are not installed level.</a:t>
            </a:r>
          </a:p>
          <a:p>
            <a:pPr>
              <a:buFontTx/>
              <a:buChar char="•"/>
            </a:pPr>
            <a:endParaRPr lang="en-US" altLang="en-US" dirty="0">
              <a:latin typeface="Arial" panose="020B0604020202020204" pitchFamily="34" charset="0"/>
            </a:endParaRPr>
          </a:p>
          <a:p>
            <a:pPr>
              <a:buFontTx/>
              <a:buChar char="•"/>
            </a:pPr>
            <a:r>
              <a:rPr lang="en-US" altLang="en-US" dirty="0">
                <a:latin typeface="Arial" panose="020B0604020202020204" pitchFamily="34" charset="0"/>
              </a:rPr>
              <a:t>Designs for aluminum hydraulic shoring shall be in accordance with the manufacturer’s specifications, but if manufacturer's tabulated data cannot be utilized, designs shall be in accordance with tables found in the OSHA standards.</a:t>
            </a:r>
          </a:p>
          <a:p>
            <a:pPr>
              <a:buFontTx/>
              <a:buChar char="•"/>
            </a:pPr>
            <a:endParaRPr lang="en-US" altLang="en-US" dirty="0">
              <a:latin typeface="Arial" panose="020B0604020202020204" pitchFamily="34" charset="0"/>
            </a:endParaRPr>
          </a:p>
          <a:p>
            <a:pPr>
              <a:buFontTx/>
              <a:buChar char="•"/>
            </a:pPr>
            <a:r>
              <a:rPr lang="en-US" altLang="en-US" dirty="0">
                <a:latin typeface="Arial" panose="020B0604020202020204" pitchFamily="34" charset="0"/>
              </a:rPr>
              <a:t>Employees exposed to potential cave-ins must be protected by sloping or benching the sides of the excavation, by supporting the sides of the excavation, or by placing a shield between the side of the excavation and the work area.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4A1BB0F1-58E5-4946-A41C-6B560C80EDBC}"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1257300" y="719138"/>
            <a:ext cx="4800600" cy="360045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anose="020B0604020202020204" pitchFamily="34" charset="0"/>
              </a:rPr>
              <a:t>[Illustrated example.]</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Explain that these are examples of employee protection.</a:t>
            </a:r>
          </a:p>
          <a:p>
            <a:pPr>
              <a:buFontTx/>
              <a:buChar char="•"/>
            </a:pPr>
            <a:endParaRPr lang="en-US" altLang="en-US" dirty="0">
              <a:latin typeface="Arial" panose="020B0604020202020204" pitchFamily="34" charset="0"/>
            </a:endParaRPr>
          </a:p>
          <a:p>
            <a:pPr>
              <a:buFontTx/>
              <a:buChar char="•"/>
            </a:pPr>
            <a:r>
              <a:rPr lang="en-US" altLang="en-US" b="1" dirty="0">
                <a:latin typeface="Arial" panose="020B0604020202020204" pitchFamily="34" charset="0"/>
              </a:rPr>
              <a:t>Note:  A SIMPLE SLOPE - GENERAL</a:t>
            </a:r>
          </a:p>
          <a:p>
            <a:pPr>
              <a:buFontTx/>
              <a:buChar char="•"/>
            </a:pPr>
            <a:r>
              <a:rPr lang="en-US" altLang="en-US" dirty="0">
                <a:latin typeface="Arial" panose="020B0604020202020204" pitchFamily="34" charset="0"/>
              </a:rPr>
              <a:t>Exception: Simple slope excavations which are open in type A soil and are going to open 24 hours or less (short term) and which are 12 feet or less in depth may have a maximum allowable slope of 1/2:1.</a:t>
            </a:r>
          </a:p>
          <a:p>
            <a:pPr>
              <a:buFontTx/>
              <a:buChar char="•"/>
            </a:pPr>
            <a:r>
              <a:rPr lang="en-US" altLang="en-US" dirty="0">
                <a:latin typeface="Arial" panose="020B0604020202020204" pitchFamily="34" charset="0"/>
              </a:rPr>
              <a:t>The competent person must evaluate the soil type to determine the slope angle.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E31DAD86-C842-48C5-8EE3-E0C77090902F}"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b="1">
                <a:latin typeface="Arial" panose="020B0604020202020204" pitchFamily="34" charset="0"/>
              </a:rPr>
              <a:t>Discussion </a:t>
            </a:r>
          </a:p>
          <a:p>
            <a:pPr>
              <a:buFontTx/>
              <a:buChar char="•"/>
            </a:pPr>
            <a:r>
              <a:rPr lang="en-US" altLang="en-US">
                <a:latin typeface="Arial" panose="020B0604020202020204" pitchFamily="34" charset="0"/>
              </a:rPr>
              <a:t>How many violations to the excavation standard can you find?</a:t>
            </a:r>
          </a:p>
          <a:p>
            <a:pPr lvl="1">
              <a:buFontTx/>
              <a:buChar char="•"/>
            </a:pPr>
            <a:r>
              <a:rPr lang="en-US" altLang="en-US">
                <a:latin typeface="Arial" panose="020B0604020202020204" pitchFamily="34" charset="0"/>
              </a:rPr>
              <a:t>No protective system</a:t>
            </a:r>
          </a:p>
          <a:p>
            <a:pPr lvl="1">
              <a:buFontTx/>
              <a:buChar char="•"/>
            </a:pPr>
            <a:r>
              <a:rPr lang="en-US" altLang="en-US">
                <a:latin typeface="Arial" panose="020B0604020202020204" pitchFamily="34" charset="0"/>
              </a:rPr>
              <a:t>No means of egress</a:t>
            </a:r>
          </a:p>
          <a:p>
            <a:pPr lvl="1">
              <a:buFontTx/>
              <a:buChar char="•"/>
            </a:pPr>
            <a:r>
              <a:rPr lang="en-US" altLang="en-US">
                <a:latin typeface="Arial" panose="020B0604020202020204" pitchFamily="34" charset="0"/>
              </a:rPr>
              <a:t>Spoils are not 2 feet or more from the edge of the excavation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03C9C6E9-10C2-437E-A06D-EAFE64D5CA2C}"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FontTx/>
              <a:buChar char="•"/>
            </a:pPr>
            <a:r>
              <a:rPr lang="en-US" altLang="en-US" dirty="0">
                <a:latin typeface="Arial" panose="020B0604020202020204" pitchFamily="34" charset="0"/>
              </a:rPr>
              <a:t>Materials and equipment used for protective systems shall be free from damage or defects that might impair their proper function.  </a:t>
            </a:r>
          </a:p>
          <a:p>
            <a:pPr marL="228600" indent="-228600">
              <a:buFontTx/>
              <a:buChar char="•"/>
            </a:pPr>
            <a:r>
              <a:rPr lang="en-US" altLang="en-US" dirty="0">
                <a:latin typeface="Arial" panose="020B0604020202020204" pitchFamily="34" charset="0"/>
              </a:rPr>
              <a:t>This equipment shall be used and maintained in a manner that is consistent with the recommendations of the manufacturer, and in a manner that will prevent employee exposure to hazards.</a:t>
            </a:r>
          </a:p>
          <a:p>
            <a:pPr marL="228600" indent="-228600">
              <a:buFontTx/>
              <a:buChar char="•"/>
            </a:pPr>
            <a:r>
              <a:rPr lang="en-US" altLang="en-US" dirty="0">
                <a:latin typeface="Arial" panose="020B0604020202020204" pitchFamily="34" charset="0"/>
              </a:rPr>
              <a:t>When material or equipment is damaged, a competent person shall examine it and evaluate its suitability for continued use. </a:t>
            </a:r>
          </a:p>
          <a:p>
            <a:pPr marL="228600" indent="-228600">
              <a:buFontTx/>
              <a:buChar char="•"/>
            </a:pPr>
            <a:r>
              <a:rPr lang="en-US" altLang="en-US" dirty="0">
                <a:latin typeface="Arial" panose="020B0604020202020204" pitchFamily="34" charset="0"/>
              </a:rPr>
              <a:t>If the competent person cannot assure the material or equipment is able to support the intended loads or is otherwise suitable for safe use, then such material or equipment shall be removed from service, and shall be evaluated and approved by a registered professional engineer before being returned to service.</a:t>
            </a:r>
          </a:p>
          <a:p>
            <a:pPr marL="228600" indent="-228600">
              <a:buFontTx/>
              <a:buChar char="•"/>
            </a:pPr>
            <a:r>
              <a:rPr lang="en-US" altLang="en-US" dirty="0">
                <a:latin typeface="Arial" panose="020B0604020202020204" pitchFamily="34" charset="0"/>
              </a:rPr>
              <a:t>Must assure all parts are compatible when used as a system such as</a:t>
            </a:r>
            <a:r>
              <a:rPr lang="en-US" altLang="en-US" baseline="0" dirty="0">
                <a:latin typeface="Arial" panose="020B0604020202020204" pitchFamily="34" charset="0"/>
              </a:rPr>
              <a:t> stacking.</a:t>
            </a:r>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CCFFC885-CD49-440F-AD75-B4E53EB39DB2}"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xfrm>
            <a:off x="1257300" y="715963"/>
            <a:ext cx="4802188" cy="3602037"/>
          </a:xfrm>
          <a:ln/>
        </p:spPr>
      </p:sp>
      <p:sp>
        <p:nvSpPr>
          <p:cNvPr id="6148" name="Rectangle 3"/>
          <p:cNvSpPr>
            <a:spLocks noGrp="1" noChangeArrowheads="1"/>
          </p:cNvSpPr>
          <p:nvPr>
            <p:ph type="body" idx="1"/>
          </p:nvPr>
        </p:nvSpPr>
        <p:spPr>
          <a:xfrm>
            <a:off x="731838" y="4543425"/>
            <a:ext cx="6176962" cy="431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anose="020B0604020202020204" pitchFamily="34" charset="0"/>
              </a:rPr>
              <a:t>Introduce the module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10AE2FDD-0F40-4068-A3A2-C52E53E25A5C}"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257300" y="719138"/>
            <a:ext cx="4800600" cy="3600450"/>
          </a:xfrm>
          <a:ln/>
        </p:spPr>
      </p:sp>
      <p:sp>
        <p:nvSpPr>
          <p:cNvPr id="22532" name="Rectangle 3"/>
          <p:cNvSpPr>
            <a:spLocks noGrp="1" noChangeArrowheads="1"/>
          </p:cNvSpPr>
          <p:nvPr>
            <p:ph type="body" idx="1"/>
          </p:nvPr>
        </p:nvSpPr>
        <p:spPr>
          <a:xfrm>
            <a:off x="619125" y="4560888"/>
            <a:ext cx="6186488" cy="43211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dirty="0">
                <a:latin typeface="Arial" panose="020B0604020202020204" pitchFamily="34" charset="0"/>
              </a:rPr>
              <a:t>There are several types of protective systems that can be selected.  Space, cost and ease of use can determine which system is used.</a:t>
            </a:r>
          </a:p>
          <a:p>
            <a:pPr>
              <a:buFontTx/>
              <a:buChar char="•"/>
            </a:pPr>
            <a:endParaRPr lang="en-US" altLang="en-US" dirty="0">
              <a:latin typeface="Arial" panose="020B0604020202020204" pitchFamily="34" charset="0"/>
            </a:endParaRPr>
          </a:p>
          <a:p>
            <a:pPr>
              <a:buFontTx/>
              <a:buChar char="•"/>
            </a:pPr>
            <a:r>
              <a:rPr lang="en-US" altLang="en-US" b="1" dirty="0">
                <a:latin typeface="Arial" panose="020B0604020202020204" pitchFamily="34" charset="0"/>
              </a:rPr>
              <a:t>Benching</a:t>
            </a:r>
            <a:r>
              <a:rPr lang="en-US" altLang="en-US" dirty="0">
                <a:latin typeface="Arial" panose="020B0604020202020204" pitchFamily="34" charset="0"/>
              </a:rPr>
              <a:t> -- excavating the sides of an excavation to form one or a series of horizontal levels or steps, usually with vertical or near-vertical surfaces between levels.  This requires</a:t>
            </a:r>
            <a:r>
              <a:rPr lang="en-US" altLang="en-US" baseline="0" dirty="0">
                <a:latin typeface="Arial" panose="020B0604020202020204" pitchFamily="34" charset="0"/>
              </a:rPr>
              <a:t> no additional equipment, but requires a wider top trench opening taking up more room than a trench with vertical sides.</a:t>
            </a:r>
            <a:endParaRPr lang="en-US" altLang="en-US" dirty="0">
              <a:latin typeface="Arial" panose="020B0604020202020204" pitchFamily="34" charset="0"/>
            </a:endParaRPr>
          </a:p>
          <a:p>
            <a:pPr>
              <a:buFontTx/>
              <a:buChar char="•"/>
            </a:pPr>
            <a:endParaRPr lang="en-US" altLang="en-US" dirty="0">
              <a:latin typeface="Arial" panose="020B0604020202020204" pitchFamily="34" charset="0"/>
            </a:endParaRPr>
          </a:p>
          <a:p>
            <a:pPr>
              <a:buFontTx/>
              <a:buChar char="•"/>
            </a:pPr>
            <a:r>
              <a:rPr lang="en-US" altLang="en-US" b="1" dirty="0">
                <a:latin typeface="Arial" panose="020B0604020202020204" pitchFamily="34" charset="0"/>
              </a:rPr>
              <a:t>Shoring or shielding</a:t>
            </a:r>
            <a:r>
              <a:rPr lang="en-US" altLang="en-US" dirty="0">
                <a:latin typeface="Arial" panose="020B0604020202020204" pitchFamily="34" charset="0"/>
              </a:rPr>
              <a:t> is used when the location or depth of the cut makes sloping back to the maximum allowable slope impractical. There are two basic types of shoring, timber and aluminum hydraulic. </a:t>
            </a:r>
          </a:p>
          <a:p>
            <a:pPr>
              <a:buFontTx/>
              <a:buChar char="•"/>
            </a:pPr>
            <a:endParaRPr lang="en-US" altLang="en-US" dirty="0">
              <a:latin typeface="Arial" panose="020B0604020202020204" pitchFamily="34" charset="0"/>
            </a:endParaRPr>
          </a:p>
          <a:p>
            <a:pPr>
              <a:buFontTx/>
              <a:buChar char="•"/>
            </a:pPr>
            <a:r>
              <a:rPr lang="en-US" altLang="en-US" b="1" dirty="0">
                <a:latin typeface="Arial" panose="020B0604020202020204" pitchFamily="34" charset="0"/>
              </a:rPr>
              <a:t>Trench boxes (shielding)</a:t>
            </a:r>
            <a:r>
              <a:rPr lang="en-US" altLang="en-US" dirty="0">
                <a:latin typeface="Arial" panose="020B0604020202020204" pitchFamily="34" charset="0"/>
              </a:rPr>
              <a:t> are different from shoring because instead of supporting the trench face, they are mostly serve to protect workers from cave-ins.  The excavated area between the outside of the trench box and the face of the trench should be as small as possible.  The space between the trench box and the excavation side may be backfilled (or other means may be used) to prevent lateral movement of the box.  Shields may not be subjected to loads exceeding those which the system was designed to withstand.  Trench boxes may be used in combination with sloping and benching.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CD954356-9F07-4396-B826-C61B6B3E0876}"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74725" y="4560888"/>
            <a:ext cx="5853113" cy="43211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buFontTx/>
              <a:buChar char="•"/>
            </a:pPr>
            <a:r>
              <a:rPr lang="en-US" altLang="en-US" dirty="0">
                <a:latin typeface="Arial" panose="020B0604020202020204" pitchFamily="34" charset="0"/>
              </a:rPr>
              <a:t>The employer or his designee must select and construct designs of support systems, shield systems, and other protective systems.</a:t>
            </a:r>
          </a:p>
          <a:p>
            <a:pPr>
              <a:lnSpc>
                <a:spcPct val="90000"/>
              </a:lnSpc>
              <a:buFontTx/>
              <a:buChar char="•"/>
            </a:pPr>
            <a:endParaRPr lang="en-US" altLang="en-US" dirty="0">
              <a:latin typeface="Arial" panose="020B0604020202020204" pitchFamily="34" charset="0"/>
            </a:endParaRPr>
          </a:p>
          <a:p>
            <a:pPr>
              <a:spcBef>
                <a:spcPct val="0"/>
              </a:spcBef>
              <a:buFontTx/>
              <a:buChar char="•"/>
            </a:pPr>
            <a:r>
              <a:rPr lang="en-US" altLang="en-US" dirty="0">
                <a:latin typeface="Arial" panose="020B0604020202020204" pitchFamily="34" charset="0"/>
              </a:rPr>
              <a:t>Trenches more than 5 feet require shoring or must have a stabilized slope.</a:t>
            </a:r>
          </a:p>
          <a:p>
            <a:pPr>
              <a:buFontTx/>
              <a:buChar char="•"/>
            </a:pPr>
            <a:endParaRPr lang="en-US" altLang="en-US" b="1" dirty="0">
              <a:latin typeface="Arial" panose="020B0604020202020204" pitchFamily="34" charset="0"/>
            </a:endParaRPr>
          </a:p>
          <a:p>
            <a:pPr>
              <a:buFontTx/>
              <a:buChar char="•"/>
            </a:pPr>
            <a:r>
              <a:rPr lang="en-US" altLang="en-US" dirty="0">
                <a:latin typeface="Arial" panose="020B0604020202020204" pitchFamily="34" charset="0"/>
              </a:rPr>
              <a:t>Trenches less than 5 feet - a competent person must inspect to determine that a protection system is not necessary in soils where there is no indication of a potential cave-in.  In hazardous soil conditions trenches less than 5 feet need protection.</a:t>
            </a:r>
          </a:p>
          <a:p>
            <a:pPr>
              <a:lnSpc>
                <a:spcPct val="90000"/>
              </a:lnSpc>
              <a:buFontTx/>
              <a:buChar char="•"/>
            </a:pPr>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6E303205-1DDA-4391-B3A0-495FDA4D6FE5}"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257300" y="719138"/>
            <a:ext cx="4800600" cy="360045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a:latin typeface="Arial" panose="020B0604020202020204" pitchFamily="34" charset="0"/>
              </a:rPr>
              <a:t>Several factors come into play when developing a total “protective system”.  </a:t>
            </a:r>
          </a:p>
          <a:p>
            <a:pPr>
              <a:buFontTx/>
              <a:buChar char="•"/>
            </a:pPr>
            <a:r>
              <a:rPr lang="en-US" altLang="en-US">
                <a:latin typeface="Arial" panose="020B0604020202020204" pitchFamily="34" charset="0"/>
              </a:rPr>
              <a:t>The design of the system itself, how materials and equipment are handled in and around the excavation, and installation and removal of protective system components.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fld id="{660BB85C-25F5-4FD1-9AEB-8A7D95AEFAC7}" type="slidenum">
              <a:rPr lang="en-US" altLang="en-US" smtClean="0">
                <a:latin typeface="Times New Roman" pitchFamily="18" charset="0"/>
              </a:rPr>
              <a:pPr/>
              <a:t>6</a:t>
            </a:fld>
            <a:endParaRPr lang="en-US" altLang="en-US"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r>
              <a:rPr lang="en-US" altLang="en-US" smtClean="0"/>
              <a:t>Employees must be protected from materials or equipment that could fall or roll into excavations.  </a:t>
            </a:r>
          </a:p>
          <a:p>
            <a:pPr>
              <a:spcBef>
                <a:spcPct val="50000"/>
              </a:spcBef>
              <a:buFontTx/>
              <a:buChar char="•"/>
            </a:pPr>
            <a:r>
              <a:rPr lang="en-US" altLang="en-US" smtClean="0"/>
              <a:t>Spoil piles must be placed at least 2 feet from the edge of an excavation or the pile will be considered as part of the excavation.  Spoils should be placed as to keep rainwater away from the trench.</a:t>
            </a:r>
          </a:p>
          <a:p>
            <a:pPr>
              <a:spcBef>
                <a:spcPct val="50000"/>
              </a:spcBef>
              <a:buFontTx/>
              <a:buChar char="•"/>
            </a:pPr>
            <a:r>
              <a:rPr lang="en-US" altLang="en-US" smtClean="0"/>
              <a:t>You may also use retaining devices that are sufficient to prevent materials or equipment from falling or rolling into excavations.</a:t>
            </a:r>
          </a:p>
          <a:p>
            <a:pPr>
              <a:buFontTx/>
              <a:buChar char="•"/>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630F7903-C707-4200-9254-34D871794A6A}"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xfrm>
            <a:off x="1257300" y="719138"/>
            <a:ext cx="4800600" cy="3600450"/>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dirty="0">
                <a:latin typeface="Arial" panose="020B0604020202020204" pitchFamily="34" charset="0"/>
              </a:rPr>
              <a:t>Discuss that the top of the trench box must extend at least 18 inches above the top of the excavation</a:t>
            </a:r>
            <a:r>
              <a:rPr lang="en-US" altLang="en-US" baseline="0" dirty="0">
                <a:latin typeface="Arial" panose="020B0604020202020204" pitchFamily="34" charset="0"/>
              </a:rPr>
              <a:t> when adjacent to sloping.</a:t>
            </a:r>
            <a:r>
              <a:rPr lang="en-US" altLang="en-US" dirty="0">
                <a:latin typeface="Arial" panose="020B0604020202020204" pitchFamily="34" charset="0"/>
              </a:rPr>
              <a:t> </a:t>
            </a:r>
          </a:p>
          <a:p>
            <a:pPr>
              <a:buFontTx/>
              <a:buChar char="•"/>
            </a:pPr>
            <a:r>
              <a:rPr lang="en-US" altLang="en-US" dirty="0">
                <a:latin typeface="Arial" panose="020B0604020202020204" pitchFamily="34" charset="0"/>
              </a:rPr>
              <a:t>This allows the top of the shield to act as a type of “toe board” to keep objects from rolling into the excavation and possibly striking employees working in the trench.  </a:t>
            </a:r>
          </a:p>
          <a:p>
            <a:pPr>
              <a:buFontTx/>
              <a:buChar char="•"/>
            </a:pPr>
            <a:r>
              <a:rPr lang="en-US" altLang="en-US" dirty="0">
                <a:latin typeface="Arial" panose="020B0604020202020204" pitchFamily="34" charset="0"/>
              </a:rPr>
              <a:t>Also discuss the excavation cannot extend more than two feet below the bottom of the trench box unless the competent person determines that there is not hazard to employees working in the trench.</a:t>
            </a:r>
          </a:p>
          <a:p>
            <a:pPr>
              <a:buFontTx/>
              <a:buChar char="•"/>
            </a:pPr>
            <a:r>
              <a:rPr lang="en-US" altLang="en-US" dirty="0">
                <a:latin typeface="Arial" panose="020B0604020202020204" pitchFamily="34" charset="0"/>
              </a:rPr>
              <a:t>The ends must be protected as well, and this must be planned</a:t>
            </a:r>
            <a:r>
              <a:rPr lang="en-US" altLang="en-US" baseline="0" dirty="0">
                <a:latin typeface="Arial" panose="020B0604020202020204" pitchFamily="34" charset="0"/>
              </a:rPr>
              <a:t> for since a standard shield does not come with end protection.</a:t>
            </a:r>
            <a:endParaRPr lang="en-US" altLang="en-US" dirty="0">
              <a:latin typeface="Arial" panose="020B0604020202020204" pitchFamily="34" charset="0"/>
            </a:endParaRPr>
          </a:p>
          <a:p>
            <a:pPr>
              <a:buFontTx/>
              <a:buChar char="•"/>
            </a:pPr>
            <a:r>
              <a:rPr lang="en-US" altLang="en-US" dirty="0">
                <a:latin typeface="Arial" panose="020B0604020202020204" pitchFamily="34" charset="0"/>
              </a:rPr>
              <a:t>Trench boxes or shields are engineered to predetermined stresses.  </a:t>
            </a:r>
          </a:p>
          <a:p>
            <a:pPr>
              <a:buFontTx/>
              <a:buChar char="•"/>
            </a:pPr>
            <a:r>
              <a:rPr lang="en-US" altLang="en-US" dirty="0">
                <a:latin typeface="Arial" panose="020B0604020202020204" pitchFamily="34" charset="0"/>
              </a:rPr>
              <a:t>They come with data from the manufacturer about the stresses they can withstand safely.  </a:t>
            </a:r>
          </a:p>
          <a:p>
            <a:pPr>
              <a:buFontTx/>
              <a:buChar char="•"/>
            </a:pPr>
            <a:r>
              <a:rPr lang="en-US" altLang="en-US" dirty="0">
                <a:latin typeface="Arial" panose="020B0604020202020204" pitchFamily="34" charset="0"/>
              </a:rPr>
              <a:t>Some can be stacked.  </a:t>
            </a:r>
          </a:p>
          <a:p>
            <a:pPr>
              <a:buFontTx/>
              <a:buChar char="•"/>
            </a:pPr>
            <a:r>
              <a:rPr lang="en-US" altLang="en-US" dirty="0">
                <a:latin typeface="Arial" panose="020B0604020202020204" pitchFamily="34" charset="0"/>
              </a:rPr>
              <a:t>They can be drug along a trench for continuous operations.</a:t>
            </a:r>
          </a:p>
          <a:p>
            <a:pPr>
              <a:buFontTx/>
              <a:buChar char="•"/>
            </a:pPr>
            <a:r>
              <a:rPr lang="en-US" altLang="en-US" dirty="0">
                <a:latin typeface="Arial" panose="020B0604020202020204" pitchFamily="34" charset="0"/>
              </a:rPr>
              <a:t>These units can be large thus making them difficult to transport. </a:t>
            </a:r>
          </a:p>
          <a:p>
            <a:pPr>
              <a:buFontTx/>
              <a:buChar char="•"/>
            </a:pPr>
            <a:r>
              <a:rPr lang="en-US" altLang="en-US" dirty="0">
                <a:latin typeface="Arial" panose="020B0604020202020204" pitchFamily="34" charset="0"/>
              </a:rPr>
              <a:t>Normally these are used on long term jobs instead of short duration jobs.</a:t>
            </a:r>
          </a:p>
          <a:p>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9F6E0E24-07B3-443C-80A0-E0F678EBF3AD}"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1257300" y="719138"/>
            <a:ext cx="4800600" cy="360045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a:latin typeface="Arial" panose="020B0604020202020204" pitchFamily="34" charset="0"/>
              </a:rPr>
              <a:t>Where employees are working at the end of the trench box they are exposed to cave-in hazards from the leading end of the trench.</a:t>
            </a:r>
          </a:p>
          <a:p>
            <a:pPr>
              <a:buFontTx/>
              <a:buChar char="•"/>
            </a:pPr>
            <a:r>
              <a:rPr lang="en-US" altLang="en-US">
                <a:latin typeface="Arial" panose="020B0604020202020204" pitchFamily="34" charset="0"/>
              </a:rPr>
              <a:t>End shield are one method of employee protection for this hazard.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FA56BBBD-6E17-4692-979C-1FFD066454EA}"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anose="020B0604020202020204" pitchFamily="34" charset="0"/>
              </a:rPr>
              <a:t>Hydraulic Shoring. The trend today is toward the use of hydraulic shoring, a prefabricated strut and/or wale system manufactured of aluminum or steel. Hydraulic shoring provides a critical safety advantage over timber shoring because workers do not have to enter the trench to install or remove hydraulic shoring. Other advantages of most hydraulic systems are that they: </a:t>
            </a:r>
          </a:p>
          <a:p>
            <a:r>
              <a:rPr lang="en-US" altLang="en-US" dirty="0">
                <a:latin typeface="Arial" panose="020B0604020202020204" pitchFamily="34" charset="0"/>
              </a:rPr>
              <a:t>Are light enough to be installed by one worker; </a:t>
            </a:r>
          </a:p>
          <a:p>
            <a:r>
              <a:rPr lang="en-US" altLang="en-US" dirty="0">
                <a:latin typeface="Arial" panose="020B0604020202020204" pitchFamily="34" charset="0"/>
              </a:rPr>
              <a:t>Are gauge-regulated to ensure even distribution of pressure along the trench line; </a:t>
            </a:r>
          </a:p>
          <a:p>
            <a:r>
              <a:rPr lang="en-US" altLang="en-US" dirty="0">
                <a:latin typeface="Arial" panose="020B0604020202020204" pitchFamily="34" charset="0"/>
              </a:rPr>
              <a:t>Can have their trench faces "preloaded" to use the soil's natural cohesion to prevent movement; and </a:t>
            </a:r>
          </a:p>
          <a:p>
            <a:r>
              <a:rPr lang="en-US" altLang="en-US" dirty="0">
                <a:latin typeface="Arial" panose="020B0604020202020204" pitchFamily="34" charset="0"/>
              </a:rPr>
              <a:t>Can be adapted easily to various trench depths and widths. </a:t>
            </a:r>
          </a:p>
          <a:p>
            <a:r>
              <a:rPr lang="en-US" altLang="en-US" dirty="0">
                <a:latin typeface="Arial" panose="020B0604020202020204" pitchFamily="34" charset="0"/>
              </a:rPr>
              <a:t>All shoring should be installed from the top down and removed from the bottom up. Hydraulic shoring should be checked at least once per shift for leaking hoses and/or cylinders, broken connections, cracked nipples, bent bases, and any other damaged or defective parts. </a:t>
            </a:r>
          </a:p>
          <a:p>
            <a:r>
              <a:rPr lang="en-US" altLang="en-US" dirty="0">
                <a:latin typeface="Arial" panose="020B0604020202020204" pitchFamily="34" charset="0"/>
              </a:rPr>
              <a:t>Trench walls</a:t>
            </a:r>
            <a:r>
              <a:rPr lang="en-US" altLang="en-US" baseline="0" dirty="0">
                <a:latin typeface="Arial" panose="020B0604020202020204" pitchFamily="34" charset="0"/>
              </a:rPr>
              <a:t> must be relatively vertical to prevent hydraulic shoring from migrating from the narrow portion of the trench up to the wider portion, thus removing the pressure being exerted on the trench wall.</a:t>
            </a:r>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4"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5"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p>
        </p:txBody>
      </p:sp>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572375" y="573088"/>
            <a:ext cx="99377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3468688"/>
            <a:ext cx="5280025" cy="2025650"/>
          </a:xfrm>
          <a:prstGeom prst="rect">
            <a:avLst/>
          </a:prstGeom>
          <a:noFill/>
          <a:ln>
            <a:noFill/>
          </a:ln>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269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9" name="Rectangle 7"/>
          <p:cNvSpPr>
            <a:spLocks noGrp="1" noChangeArrowheads="1"/>
          </p:cNvSpPr>
          <p:nvPr>
            <p:ph type="dt" sz="half" idx="10"/>
          </p:nvPr>
        </p:nvSpPr>
        <p:spPr/>
        <p:txBody>
          <a:bodyPr/>
          <a:lstStyle>
            <a:lvl1pPr>
              <a:defRPr/>
            </a:lvl1pPr>
          </a:lstStyle>
          <a:p>
            <a:pPr>
              <a:defRPr/>
            </a:pPr>
            <a:endParaRPr lang="en-US"/>
          </a:p>
        </p:txBody>
      </p:sp>
      <p:sp>
        <p:nvSpPr>
          <p:cNvPr id="10" name="Slide Number Placeholder 9"/>
          <p:cNvSpPr>
            <a:spLocks noGrp="1" noChangeArrowheads="1"/>
          </p:cNvSpPr>
          <p:nvPr>
            <p:ph type="sldNum" sz="quarter" idx="11"/>
          </p:nvPr>
        </p:nvSpPr>
        <p:spPr>
          <a:xfrm>
            <a:off x="6858000" y="6391275"/>
            <a:ext cx="1600200" cy="457200"/>
          </a:xfrm>
        </p:spPr>
        <p:txBody>
          <a:bodyPr/>
          <a:lstStyle>
            <a:lvl1pPr>
              <a:defRPr/>
            </a:lvl1pPr>
          </a:lstStyle>
          <a:p>
            <a:pPr>
              <a:defRPr/>
            </a:pPr>
            <a:fld id="{E3918197-4A56-40F4-9688-C56AF2145CCC}" type="slidenum">
              <a:rPr lang="en-US" altLang="en-US"/>
              <a:pPr>
                <a:defRPr/>
              </a:pPr>
              <a:t>‹#›</a:t>
            </a:fld>
            <a:endParaRPr lang="en-US" altLang="en-US" dirty="0"/>
          </a:p>
        </p:txBody>
      </p:sp>
    </p:spTree>
    <p:extLst>
      <p:ext uri="{BB962C8B-B14F-4D97-AF65-F5344CB8AC3E}">
        <p14:creationId xmlns:p14="http://schemas.microsoft.com/office/powerpoint/2010/main" xmlns="" val="3310976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8F54FB-2364-4650-B1C9-67D10DF8A115}" type="slidenum">
              <a:rPr lang="en-US" altLang="en-US"/>
              <a:pPr>
                <a:defRPr/>
              </a:pPr>
              <a:t>‹#›</a:t>
            </a:fld>
            <a:endParaRPr lang="en-US" altLang="en-US"/>
          </a:p>
        </p:txBody>
      </p:sp>
    </p:spTree>
    <p:extLst>
      <p:ext uri="{BB962C8B-B14F-4D97-AF65-F5344CB8AC3E}">
        <p14:creationId xmlns:p14="http://schemas.microsoft.com/office/powerpoint/2010/main" xmlns="" val="112283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3EF2C-8637-4FF6-AA0C-0BFE27FAA40B}" type="slidenum">
              <a:rPr lang="en-US" altLang="en-US"/>
              <a:pPr>
                <a:defRPr/>
              </a:pPr>
              <a:t>‹#›</a:t>
            </a:fld>
            <a:endParaRPr lang="en-US" altLang="en-US"/>
          </a:p>
        </p:txBody>
      </p:sp>
    </p:spTree>
    <p:extLst>
      <p:ext uri="{BB962C8B-B14F-4D97-AF65-F5344CB8AC3E}">
        <p14:creationId xmlns:p14="http://schemas.microsoft.com/office/powerpoint/2010/main" xmlns="" val="513663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905000"/>
            <a:ext cx="3771900" cy="40386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B005DB-EDD9-4E05-986E-8903C5C9CED4}" type="slidenum">
              <a:rPr lang="en-US" altLang="en-US"/>
              <a:pPr>
                <a:defRPr/>
              </a:pPr>
              <a:t>‹#›</a:t>
            </a:fld>
            <a:endParaRPr lang="en-US" altLang="en-US"/>
          </a:p>
        </p:txBody>
      </p:sp>
    </p:spTree>
    <p:extLst>
      <p:ext uri="{BB962C8B-B14F-4D97-AF65-F5344CB8AC3E}">
        <p14:creationId xmlns:p14="http://schemas.microsoft.com/office/powerpoint/2010/main" xmlns="" val="769799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2F993B-3B6F-4465-B51C-C65DF3D8831E}" type="slidenum">
              <a:rPr lang="en-US" altLang="en-US"/>
              <a:pPr>
                <a:defRPr/>
              </a:pPr>
              <a:t>‹#›</a:t>
            </a:fld>
            <a:endParaRPr lang="en-US" altLang="en-US"/>
          </a:p>
        </p:txBody>
      </p:sp>
    </p:spTree>
    <p:extLst>
      <p:ext uri="{BB962C8B-B14F-4D97-AF65-F5344CB8AC3E}">
        <p14:creationId xmlns:p14="http://schemas.microsoft.com/office/powerpoint/2010/main" xmlns="" val="2339401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0DD036-F56E-4D45-9655-FE2ABFCA3D9A}" type="slidenum">
              <a:rPr lang="en-US" altLang="en-US"/>
              <a:pPr>
                <a:defRPr/>
              </a:pPr>
              <a:t>‹#›</a:t>
            </a:fld>
            <a:endParaRPr lang="en-US" altLang="en-US"/>
          </a:p>
        </p:txBody>
      </p:sp>
    </p:spTree>
    <p:extLst>
      <p:ext uri="{BB962C8B-B14F-4D97-AF65-F5344CB8AC3E}">
        <p14:creationId xmlns:p14="http://schemas.microsoft.com/office/powerpoint/2010/main" xmlns="" val="815364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7F98F2E-AC75-473A-8F2D-2A5032E6CC96}" type="slidenum">
              <a:rPr lang="en-US" altLang="en-US"/>
              <a:pPr>
                <a:defRPr/>
              </a:pPr>
              <a:t>‹#›</a:t>
            </a:fld>
            <a:endParaRPr lang="en-US" altLang="en-US"/>
          </a:p>
        </p:txBody>
      </p:sp>
    </p:spTree>
    <p:extLst>
      <p:ext uri="{BB962C8B-B14F-4D97-AF65-F5344CB8AC3E}">
        <p14:creationId xmlns:p14="http://schemas.microsoft.com/office/powerpoint/2010/main" xmlns="" val="147327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lipArt Placeholder 2"/>
          <p:cNvSpPr>
            <a:spLocks noGrp="1"/>
          </p:cNvSpPr>
          <p:nvPr>
            <p:ph type="clipArt" sz="half" idx="1"/>
          </p:nvPr>
        </p:nvSpPr>
        <p:spPr>
          <a:xfrm>
            <a:off x="762000" y="1905000"/>
            <a:ext cx="3771900" cy="4038600"/>
          </a:xfrm>
        </p:spPr>
        <p:txBody>
          <a:bodyPr/>
          <a:lstStyle/>
          <a:p>
            <a:pPr lvl="0"/>
            <a:endParaRPr lang="en-US" noProof="0"/>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3378F1-C85A-4693-92A3-0B173341B713}" type="slidenum">
              <a:rPr lang="en-US" altLang="en-US"/>
              <a:pPr>
                <a:defRPr/>
              </a:pPr>
              <a:t>‹#›</a:t>
            </a:fld>
            <a:endParaRPr lang="en-US" altLang="en-US"/>
          </a:p>
        </p:txBody>
      </p:sp>
    </p:spTree>
    <p:extLst>
      <p:ext uri="{BB962C8B-B14F-4D97-AF65-F5344CB8AC3E}">
        <p14:creationId xmlns:p14="http://schemas.microsoft.com/office/powerpoint/2010/main" xmlns="" val="27246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76962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0" y="4000500"/>
            <a:ext cx="76962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E5D3A0-0B30-49D2-A290-1E2ACD0D235F}" type="slidenum">
              <a:rPr lang="en-US" altLang="en-US"/>
              <a:pPr>
                <a:defRPr/>
              </a:pPr>
              <a:t>‹#›</a:t>
            </a:fld>
            <a:endParaRPr lang="en-US" altLang="en-US"/>
          </a:p>
        </p:txBody>
      </p:sp>
    </p:spTree>
    <p:extLst>
      <p:ext uri="{BB962C8B-B14F-4D97-AF65-F5344CB8AC3E}">
        <p14:creationId xmlns:p14="http://schemas.microsoft.com/office/powerpoint/2010/main" xmlns="" val="92055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09D5DC-0D6A-4A26-B416-0AAFE711ED51}" type="slidenum">
              <a:rPr lang="en-US" altLang="en-US"/>
              <a:pPr>
                <a:defRPr/>
              </a:pPr>
              <a:t>‹#›</a:t>
            </a:fld>
            <a:endParaRPr lang="en-US" altLang="en-US"/>
          </a:p>
        </p:txBody>
      </p:sp>
    </p:spTree>
    <p:extLst>
      <p:ext uri="{BB962C8B-B14F-4D97-AF65-F5344CB8AC3E}">
        <p14:creationId xmlns:p14="http://schemas.microsoft.com/office/powerpoint/2010/main" xmlns="" val="86422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68101-1F43-410A-BC00-927AC4C5E08A}" type="slidenum">
              <a:rPr lang="en-US" altLang="en-US"/>
              <a:pPr>
                <a:defRPr/>
              </a:pPr>
              <a:t>‹#›</a:t>
            </a:fld>
            <a:endParaRPr lang="en-US" altLang="en-US"/>
          </a:p>
        </p:txBody>
      </p:sp>
    </p:spTree>
    <p:extLst>
      <p:ext uri="{BB962C8B-B14F-4D97-AF65-F5344CB8AC3E}">
        <p14:creationId xmlns:p14="http://schemas.microsoft.com/office/powerpoint/2010/main" xmlns="" val="59245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28A9C6-652C-4BD6-9173-B54B6D45AA51}" type="slidenum">
              <a:rPr lang="en-US" altLang="en-US"/>
              <a:pPr>
                <a:defRPr/>
              </a:pPr>
              <a:t>‹#›</a:t>
            </a:fld>
            <a:endParaRPr lang="en-US" altLang="en-US"/>
          </a:p>
        </p:txBody>
      </p:sp>
    </p:spTree>
    <p:extLst>
      <p:ext uri="{BB962C8B-B14F-4D97-AF65-F5344CB8AC3E}">
        <p14:creationId xmlns:p14="http://schemas.microsoft.com/office/powerpoint/2010/main" xmlns="" val="252032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629BEB-AD35-457E-8712-693F2F386E05}" type="slidenum">
              <a:rPr lang="en-US" altLang="en-US"/>
              <a:pPr>
                <a:defRPr/>
              </a:pPr>
              <a:t>‹#›</a:t>
            </a:fld>
            <a:endParaRPr lang="en-US" altLang="en-US"/>
          </a:p>
        </p:txBody>
      </p:sp>
    </p:spTree>
    <p:extLst>
      <p:ext uri="{BB962C8B-B14F-4D97-AF65-F5344CB8AC3E}">
        <p14:creationId xmlns:p14="http://schemas.microsoft.com/office/powerpoint/2010/main" xmlns="" val="82770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15D60E-F6B5-48B0-9043-3BF977A27A39}" type="slidenum">
              <a:rPr lang="en-US" altLang="en-US"/>
              <a:pPr>
                <a:defRPr/>
              </a:pPr>
              <a:t>‹#›</a:t>
            </a:fld>
            <a:endParaRPr lang="en-US" altLang="en-US"/>
          </a:p>
        </p:txBody>
      </p:sp>
    </p:spTree>
    <p:extLst>
      <p:ext uri="{BB962C8B-B14F-4D97-AF65-F5344CB8AC3E}">
        <p14:creationId xmlns:p14="http://schemas.microsoft.com/office/powerpoint/2010/main" xmlns="" val="61000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3D269E-2274-4F95-B5D5-E4DA85416B55}" type="slidenum">
              <a:rPr lang="en-US" altLang="en-US"/>
              <a:pPr>
                <a:defRPr/>
              </a:pPr>
              <a:t>‹#›</a:t>
            </a:fld>
            <a:endParaRPr lang="en-US" altLang="en-US"/>
          </a:p>
        </p:txBody>
      </p:sp>
    </p:spTree>
    <p:extLst>
      <p:ext uri="{BB962C8B-B14F-4D97-AF65-F5344CB8AC3E}">
        <p14:creationId xmlns:p14="http://schemas.microsoft.com/office/powerpoint/2010/main" xmlns="" val="108559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B6B607-6C43-48C6-9D9F-4E883B9798E1}" type="slidenum">
              <a:rPr lang="en-US" altLang="en-US"/>
              <a:pPr>
                <a:defRPr/>
              </a:pPr>
              <a:t>‹#›</a:t>
            </a:fld>
            <a:endParaRPr lang="en-US" altLang="en-US"/>
          </a:p>
        </p:txBody>
      </p:sp>
    </p:spTree>
    <p:extLst>
      <p:ext uri="{BB962C8B-B14F-4D97-AF65-F5344CB8AC3E}">
        <p14:creationId xmlns:p14="http://schemas.microsoft.com/office/powerpoint/2010/main" xmlns="" val="162047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EDA33F-398A-45F9-8841-05C94C22F062}" type="slidenum">
              <a:rPr lang="en-US" altLang="en-US"/>
              <a:pPr>
                <a:defRPr/>
              </a:pPr>
              <a:t>‹#›</a:t>
            </a:fld>
            <a:endParaRPr lang="en-US" altLang="en-US"/>
          </a:p>
        </p:txBody>
      </p:sp>
    </p:spTree>
    <p:extLst>
      <p:ext uri="{BB962C8B-B14F-4D97-AF65-F5344CB8AC3E}">
        <p14:creationId xmlns:p14="http://schemas.microsoft.com/office/powerpoint/2010/main" xmlns="" val="372210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1668"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41669"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41670"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fld id="{120EEC18-67CA-4873-9D20-6BA4E258AF53}" type="slidenum">
              <a:rPr lang="en-US" altLang="en-US" smtClean="0"/>
              <a:pPr>
                <a:defRPr/>
              </a:pPr>
              <a:t>‹#›</a:t>
            </a:fld>
            <a:endParaRPr lang="en-US" altLang="en-US" dirty="0"/>
          </a:p>
        </p:txBody>
      </p:sp>
      <p:grpSp>
        <p:nvGrpSpPr>
          <p:cNvPr id="1031" name="Group 7"/>
          <p:cNvGrpSpPr>
            <a:grpSpLocks/>
          </p:cNvGrpSpPr>
          <p:nvPr/>
        </p:nvGrpSpPr>
        <p:grpSpPr bwMode="auto">
          <a:xfrm>
            <a:off x="168275" y="228600"/>
            <a:ext cx="8823325" cy="6096000"/>
            <a:chOff x="106" y="144"/>
            <a:chExt cx="5558" cy="3840"/>
          </a:xfrm>
        </p:grpSpPr>
        <p:sp>
          <p:nvSpPr>
            <p:cNvPr id="1035"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36"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1032" name="Picture 10"/>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7696200" y="381000"/>
            <a:ext cx="990600"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11"/>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4038600" y="6400800"/>
            <a:ext cx="129540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0"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29" r:id="rId17"/>
  </p:sldLayoutIdLst>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Guidance/Excavations/Slide%2031.ppt"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www.google.com/url?sa=i&amp;rct=j&amp;q=&amp;esrc=s&amp;frm=1&amp;source=images&amp;cd=&amp;cad=rja&amp;uact=8&amp;ved=0CAcQjRw&amp;url=http://www.ripuc.org/digsafe/&amp;ei=jDTeVPS6JY2SyAT6joCQAg&amp;bvm=bv.85970519,d.eXY&amp;psig=AFQjCNGe8tRAtuYDk9CmKvbk2DXJML1_Xg&amp;ust=1423934965792792" TargetMode="Externa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ldNum" sz="quarter" idx="10"/>
          </p:nvPr>
        </p:nvSpPr>
        <p:spPr>
          <a:xfrm>
            <a:off x="7543800" y="6416566"/>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2-</a:t>
            </a:r>
            <a:fld id="{B891DEAF-C524-4A38-BEA6-91F287DE880A}" type="slidenum">
              <a:rPr lang="en-US" altLang="en-US" sz="1200" smtClean="0"/>
              <a:pPr>
                <a:spcBef>
                  <a:spcPct val="0"/>
                </a:spcBef>
                <a:buClrTx/>
                <a:buSzTx/>
                <a:buFontTx/>
                <a:buNone/>
              </a:pPr>
              <a:t>1</a:t>
            </a:fld>
            <a:endParaRPr lang="en-US" altLang="en-US" sz="1200" dirty="0"/>
          </a:p>
        </p:txBody>
      </p:sp>
      <p:sp>
        <p:nvSpPr>
          <p:cNvPr id="4099" name="Rectangle 2056"/>
          <p:cNvSpPr>
            <a:spLocks noGrp="1" noChangeArrowheads="1"/>
          </p:cNvSpPr>
          <p:nvPr>
            <p:ph type="ctrTitle"/>
          </p:nvPr>
        </p:nvSpPr>
        <p:spPr>
          <a:xfrm>
            <a:off x="685800" y="1072054"/>
            <a:ext cx="7772400" cy="2052145"/>
          </a:xfrm>
        </p:spPr>
        <p:txBody>
          <a:bodyPr/>
          <a:lstStyle/>
          <a:p>
            <a:pPr eaLnBrk="1" hangingPunct="1"/>
            <a:r>
              <a:rPr lang="en-US" altLang="en-US" i="0" dirty="0" smtClean="0"/>
              <a:t>Trenching &amp; Excavations</a:t>
            </a:r>
            <a:br>
              <a:rPr lang="en-US" altLang="en-US" i="0" dirty="0" smtClean="0"/>
            </a:br>
            <a:r>
              <a:rPr lang="en-US" altLang="en-US" sz="2800" i="0" dirty="0" smtClean="0"/>
              <a:t>Continuing Education</a:t>
            </a:r>
            <a:br>
              <a:rPr lang="en-US" altLang="en-US" sz="2800" i="0" dirty="0" smtClean="0"/>
            </a:br>
            <a:r>
              <a:rPr lang="en-US" altLang="en-US" sz="2000" i="0" dirty="0" smtClean="0"/>
              <a:t>Third Quarter 2017</a:t>
            </a:r>
            <a:r>
              <a:rPr lang="en-US" altLang="en-US" sz="2800" i="0" dirty="0" smtClean="0"/>
              <a:t/>
            </a:r>
            <a:br>
              <a:rPr lang="en-US" altLang="en-US" sz="2800" i="0" dirty="0" smtClean="0"/>
            </a:br>
            <a:r>
              <a:rPr lang="en-US" altLang="en-US" sz="2000" i="0" dirty="0" smtClean="0"/>
              <a:t>Session 2</a:t>
            </a:r>
            <a:endParaRPr lang="en-US" altLang="en-US" sz="3600" i="0" dirty="0" smtClean="0"/>
          </a:p>
        </p:txBody>
      </p:sp>
    </p:spTree>
    <p:extLst>
      <p:ext uri="{BB962C8B-B14F-4D97-AF65-F5344CB8AC3E}">
        <p14:creationId xmlns:p14="http://schemas.microsoft.com/office/powerpoint/2010/main" xmlns="" val="31972220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xfrm>
            <a:off x="7543800" y="6393051"/>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smtClean="0"/>
              <a:t>2-</a:t>
            </a:r>
            <a:fld id="{4FD5560A-4858-4787-BC73-C88309F6EB3C}" type="slidenum">
              <a:rPr lang="en-US" altLang="en-US" sz="1200" smtClean="0"/>
              <a:pPr>
                <a:spcBef>
                  <a:spcPct val="0"/>
                </a:spcBef>
                <a:buClrTx/>
                <a:buSzTx/>
                <a:buFontTx/>
                <a:buNone/>
              </a:pPr>
              <a:t>10</a:t>
            </a:fld>
            <a:endParaRPr lang="en-US" altLang="en-US" sz="1200" dirty="0"/>
          </a:p>
        </p:txBody>
      </p:sp>
      <p:sp>
        <p:nvSpPr>
          <p:cNvPr id="25603" name="Text Box 2051"/>
          <p:cNvSpPr txBox="1">
            <a:spLocks noChangeArrowheads="1"/>
          </p:cNvSpPr>
          <p:nvPr/>
        </p:nvSpPr>
        <p:spPr bwMode="auto">
          <a:xfrm>
            <a:off x="5086350" y="2590800"/>
            <a:ext cx="34290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800" b="1">
                <a:solidFill>
                  <a:srgbClr val="FFFFFF"/>
                </a:solidFill>
              </a:rPr>
              <a:t>This excavation has inadequate  support posts and egress access</a:t>
            </a:r>
            <a:endParaRPr lang="en-US" altLang="en-US" sz="2800" b="1"/>
          </a:p>
        </p:txBody>
      </p:sp>
      <p:sp>
        <p:nvSpPr>
          <p:cNvPr id="25604" name="Rectangle 2058"/>
          <p:cNvSpPr>
            <a:spLocks noGrp="1" noChangeArrowheads="1"/>
          </p:cNvSpPr>
          <p:nvPr>
            <p:ph type="title"/>
          </p:nvPr>
        </p:nvSpPr>
        <p:spPr/>
        <p:txBody>
          <a:bodyPr/>
          <a:lstStyle/>
          <a:p>
            <a:pPr eaLnBrk="1" hangingPunct="1"/>
            <a:r>
              <a:rPr lang="en-US" altLang="en-US"/>
              <a:t>Cave-in Hazard</a:t>
            </a:r>
          </a:p>
        </p:txBody>
      </p:sp>
      <p:sp>
        <p:nvSpPr>
          <p:cNvPr id="25605" name="Rectangle 2059"/>
          <p:cNvSpPr>
            <a:spLocks noGrp="1" noChangeArrowheads="1"/>
          </p:cNvSpPr>
          <p:nvPr>
            <p:ph type="body" sz="half" idx="1"/>
          </p:nvPr>
        </p:nvSpPr>
        <p:spPr>
          <a:xfrm>
            <a:off x="436563" y="2455863"/>
            <a:ext cx="3235325" cy="3487737"/>
          </a:xfrm>
        </p:spPr>
        <p:txBody>
          <a:bodyPr/>
          <a:lstStyle/>
          <a:p>
            <a:pPr eaLnBrk="1" hangingPunct="1"/>
            <a:r>
              <a:rPr lang="en-US" altLang="en-US" sz="2800"/>
              <a:t>Example of an inadequate shoring system</a:t>
            </a:r>
          </a:p>
        </p:txBody>
      </p:sp>
      <p:pic>
        <p:nvPicPr>
          <p:cNvPr id="31750" name="Picture 2061" descr="Excavation oper - Improper shorin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3848670" y="1975515"/>
            <a:ext cx="4885896" cy="3664422"/>
          </a:xfrm>
          <a:effectLst>
            <a:softEdge rad="112500"/>
          </a:effectLst>
        </p:spPr>
      </p:pic>
      <p:sp>
        <p:nvSpPr>
          <p:cNvPr id="7" name="&quot;No&quot; Symbol 6"/>
          <p:cNvSpPr/>
          <p:nvPr/>
        </p:nvSpPr>
        <p:spPr bwMode="auto">
          <a:xfrm>
            <a:off x="4572000" y="2161880"/>
            <a:ext cx="3452649" cy="3216165"/>
          </a:xfrm>
          <a:prstGeom prst="noSmoking">
            <a:avLst>
              <a:gd name="adj" fmla="val 9373"/>
            </a:avLst>
          </a:prstGeom>
          <a:solidFill>
            <a:srgbClr val="FF000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xfrm>
            <a:off x="7543800" y="6400800"/>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smtClean="0"/>
              <a:t>2-11</a:t>
            </a:r>
            <a:endParaRPr lang="en-US" altLang="en-US" sz="1200" dirty="0"/>
          </a:p>
        </p:txBody>
      </p:sp>
      <p:sp>
        <p:nvSpPr>
          <p:cNvPr id="15363" name="Rectangle 2"/>
          <p:cNvSpPr>
            <a:spLocks noGrp="1" noChangeArrowheads="1"/>
          </p:cNvSpPr>
          <p:nvPr>
            <p:ph type="title"/>
          </p:nvPr>
        </p:nvSpPr>
        <p:spPr/>
        <p:txBody>
          <a:bodyPr/>
          <a:lstStyle/>
          <a:p>
            <a:pPr eaLnBrk="1" hangingPunct="1"/>
            <a:r>
              <a:rPr lang="en-US" altLang="en-US"/>
              <a:t>Simple Slope by Soil Types</a:t>
            </a:r>
          </a:p>
        </p:txBody>
      </p:sp>
      <p:grpSp>
        <p:nvGrpSpPr>
          <p:cNvPr id="2" name="Group 23"/>
          <p:cNvGrpSpPr>
            <a:grpSpLocks/>
          </p:cNvGrpSpPr>
          <p:nvPr/>
        </p:nvGrpSpPr>
        <p:grpSpPr bwMode="auto">
          <a:xfrm>
            <a:off x="384175" y="2011363"/>
            <a:ext cx="3652838" cy="1368425"/>
            <a:chOff x="242" y="1267"/>
            <a:chExt cx="2301" cy="862"/>
          </a:xfrm>
        </p:grpSpPr>
        <p:pic>
          <p:nvPicPr>
            <p:cNvPr id="15374" name="Picture 5" descr="Simple Slope -- Gener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2" y="1267"/>
              <a:ext cx="2301" cy="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5" name="Text Box 10"/>
            <p:cNvSpPr txBox="1">
              <a:spLocks noChangeArrowheads="1"/>
            </p:cNvSpPr>
            <p:nvPr/>
          </p:nvSpPr>
          <p:spPr bwMode="auto">
            <a:xfrm>
              <a:off x="1289" y="1308"/>
              <a:ext cx="24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t>A</a:t>
              </a:r>
            </a:p>
          </p:txBody>
        </p:sp>
      </p:grpSp>
      <p:grpSp>
        <p:nvGrpSpPr>
          <p:cNvPr id="3" name="Group 17"/>
          <p:cNvGrpSpPr>
            <a:grpSpLocks/>
          </p:cNvGrpSpPr>
          <p:nvPr/>
        </p:nvGrpSpPr>
        <p:grpSpPr bwMode="auto">
          <a:xfrm>
            <a:off x="5243513" y="2044700"/>
            <a:ext cx="2887662" cy="1374775"/>
            <a:chOff x="3213" y="1288"/>
            <a:chExt cx="1819" cy="866"/>
          </a:xfrm>
        </p:grpSpPr>
        <p:pic>
          <p:nvPicPr>
            <p:cNvPr id="15372" name="Picture 7" descr="Simple Slope -- Short Ter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13" y="1288"/>
              <a:ext cx="1819" cy="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3" name="Text Box 11"/>
            <p:cNvSpPr txBox="1">
              <a:spLocks noChangeArrowheads="1"/>
            </p:cNvSpPr>
            <p:nvPr/>
          </p:nvSpPr>
          <p:spPr bwMode="auto">
            <a:xfrm>
              <a:off x="3781" y="1330"/>
              <a:ext cx="686" cy="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a:t>A</a:t>
              </a:r>
            </a:p>
            <a:p>
              <a:pPr algn="ctr">
                <a:spcBef>
                  <a:spcPct val="50000"/>
                </a:spcBef>
                <a:buClrTx/>
                <a:buSzTx/>
                <a:buFontTx/>
                <a:buNone/>
              </a:pPr>
              <a:r>
                <a:rPr lang="en-US" altLang="en-US" sz="1600" b="1"/>
                <a:t>&lt;24 Hours</a:t>
              </a:r>
            </a:p>
          </p:txBody>
        </p:sp>
      </p:grpSp>
      <p:grpSp>
        <p:nvGrpSpPr>
          <p:cNvPr id="4" name="Group 24"/>
          <p:cNvGrpSpPr>
            <a:grpSpLocks/>
          </p:cNvGrpSpPr>
          <p:nvPr/>
        </p:nvGrpSpPr>
        <p:grpSpPr bwMode="auto">
          <a:xfrm>
            <a:off x="520700" y="4416425"/>
            <a:ext cx="3287713" cy="1639888"/>
            <a:chOff x="328" y="2782"/>
            <a:chExt cx="2071" cy="1033"/>
          </a:xfrm>
        </p:grpSpPr>
        <p:pic>
          <p:nvPicPr>
            <p:cNvPr id="15370" name="Picture 9" descr="Simple Slop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28" y="2782"/>
              <a:ext cx="2071" cy="1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1" name="Text Box 12"/>
            <p:cNvSpPr txBox="1">
              <a:spLocks noChangeArrowheads="1"/>
            </p:cNvSpPr>
            <p:nvPr/>
          </p:nvSpPr>
          <p:spPr bwMode="auto">
            <a:xfrm>
              <a:off x="1250" y="3002"/>
              <a:ext cx="18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t>B</a:t>
              </a:r>
            </a:p>
          </p:txBody>
        </p:sp>
      </p:grpSp>
      <p:grpSp>
        <p:nvGrpSpPr>
          <p:cNvPr id="5" name="Group 25"/>
          <p:cNvGrpSpPr>
            <a:grpSpLocks/>
          </p:cNvGrpSpPr>
          <p:nvPr/>
        </p:nvGrpSpPr>
        <p:grpSpPr bwMode="auto">
          <a:xfrm>
            <a:off x="4351338" y="4456113"/>
            <a:ext cx="4591050" cy="1749425"/>
            <a:chOff x="2741" y="2807"/>
            <a:chExt cx="2892" cy="1102"/>
          </a:xfrm>
        </p:grpSpPr>
        <p:pic>
          <p:nvPicPr>
            <p:cNvPr id="15368" name="Picture 19" descr="Simple Slop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741" y="2807"/>
              <a:ext cx="2892" cy="1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9" name="Text Box 22"/>
            <p:cNvSpPr txBox="1">
              <a:spLocks noChangeArrowheads="1"/>
            </p:cNvSpPr>
            <p:nvPr/>
          </p:nvSpPr>
          <p:spPr bwMode="auto">
            <a:xfrm>
              <a:off x="4119" y="2976"/>
              <a:ext cx="24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t>C</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p:cNvSpPr>
            <a:spLocks noGrp="1"/>
          </p:cNvSpPr>
          <p:nvPr>
            <p:ph type="sldNum" sz="quarter" idx="12"/>
          </p:nvPr>
        </p:nvSpPr>
        <p:spPr>
          <a:xfrm>
            <a:off x="7543800" y="6400800"/>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smtClean="0"/>
              <a:t>2-12</a:t>
            </a:r>
            <a:endParaRPr lang="en-US" altLang="en-US" sz="1200" dirty="0"/>
          </a:p>
        </p:txBody>
      </p:sp>
      <p:sp>
        <p:nvSpPr>
          <p:cNvPr id="27651" name="Rectangle 11"/>
          <p:cNvSpPr>
            <a:spLocks noGrp="1" noChangeArrowheads="1"/>
          </p:cNvSpPr>
          <p:nvPr>
            <p:ph type="title"/>
          </p:nvPr>
        </p:nvSpPr>
        <p:spPr/>
        <p:txBody>
          <a:bodyPr/>
          <a:lstStyle/>
          <a:p>
            <a:pPr eaLnBrk="1" hangingPunct="1"/>
            <a:r>
              <a:rPr lang="en-US" altLang="en-US"/>
              <a:t>At Risk? </a:t>
            </a:r>
          </a:p>
        </p:txBody>
      </p:sp>
      <p:sp>
        <p:nvSpPr>
          <p:cNvPr id="226316" name="Rectangle 12"/>
          <p:cNvSpPr>
            <a:spLocks noGrp="1" noChangeArrowheads="1"/>
          </p:cNvSpPr>
          <p:nvPr>
            <p:ph type="body" sz="half" idx="1"/>
          </p:nvPr>
        </p:nvSpPr>
        <p:spPr>
          <a:xfrm>
            <a:off x="463550" y="1905000"/>
            <a:ext cx="4070350" cy="4400550"/>
          </a:xfrm>
        </p:spPr>
        <p:txBody>
          <a:bodyPr/>
          <a:lstStyle/>
          <a:p>
            <a:pPr eaLnBrk="1" hangingPunct="1"/>
            <a:r>
              <a:rPr lang="en-US" altLang="en-US" sz="2400"/>
              <a:t>Workers in a trench with no protective system</a:t>
            </a:r>
          </a:p>
          <a:p>
            <a:pPr lvl="1" eaLnBrk="1" hangingPunct="1"/>
            <a:r>
              <a:rPr lang="en-US" altLang="en-US" sz="2000"/>
              <a:t>Slope</a:t>
            </a:r>
          </a:p>
          <a:p>
            <a:pPr lvl="1" eaLnBrk="1" hangingPunct="1"/>
            <a:r>
              <a:rPr lang="en-US" altLang="en-US" sz="2000"/>
              <a:t>Bench</a:t>
            </a:r>
          </a:p>
          <a:p>
            <a:pPr lvl="1" eaLnBrk="1" hangingPunct="1"/>
            <a:r>
              <a:rPr lang="en-US" altLang="en-US" sz="2000"/>
              <a:t>Shore</a:t>
            </a:r>
          </a:p>
          <a:p>
            <a:pPr lvl="1" eaLnBrk="1" hangingPunct="1"/>
            <a:r>
              <a:rPr lang="en-US" altLang="en-US" sz="2000"/>
              <a:t>Shield</a:t>
            </a:r>
          </a:p>
          <a:p>
            <a:pPr eaLnBrk="1" hangingPunct="1"/>
            <a:r>
              <a:rPr lang="en-US" altLang="en-US" sz="2400"/>
              <a:t>No means of egress</a:t>
            </a:r>
          </a:p>
          <a:p>
            <a:pPr eaLnBrk="1" hangingPunct="1"/>
            <a:r>
              <a:rPr lang="en-US" altLang="en-US" sz="2400"/>
              <a:t>Suspended loads</a:t>
            </a:r>
          </a:p>
          <a:p>
            <a:pPr eaLnBrk="1" hangingPunct="1"/>
            <a:r>
              <a:rPr lang="en-US" altLang="en-US" sz="2400"/>
              <a:t>Equipment</a:t>
            </a:r>
          </a:p>
          <a:p>
            <a:pPr eaLnBrk="1" hangingPunct="1"/>
            <a:r>
              <a:rPr lang="en-US" altLang="en-US" sz="2400"/>
              <a:t>Fall Hazard</a:t>
            </a:r>
          </a:p>
        </p:txBody>
      </p:sp>
      <p:pic>
        <p:nvPicPr>
          <p:cNvPr id="3277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9655" y="1801504"/>
            <a:ext cx="3878317" cy="4394580"/>
          </a:xfrm>
          <a:prstGeom prst="rect">
            <a:avLst/>
          </a:prstGeom>
          <a:ln>
            <a:noFill/>
          </a:ln>
          <a:effectLst>
            <a:softEdge rad="112500"/>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Lst>
        </p:spPr>
      </p:pic>
      <p:sp>
        <p:nvSpPr>
          <p:cNvPr id="6" name="&quot;No&quot; Symbol 5"/>
          <p:cNvSpPr/>
          <p:nvPr/>
        </p:nvSpPr>
        <p:spPr bwMode="auto">
          <a:xfrm>
            <a:off x="4942488" y="2533840"/>
            <a:ext cx="3452649" cy="3216165"/>
          </a:xfrm>
          <a:prstGeom prst="noSmoking">
            <a:avLst>
              <a:gd name="adj" fmla="val 9373"/>
            </a:avLst>
          </a:prstGeom>
          <a:solidFill>
            <a:srgbClr val="FF000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316">
                                            <p:txEl>
                                              <p:pRg st="0" end="0"/>
                                            </p:txEl>
                                          </p:spTgt>
                                        </p:tgtEl>
                                        <p:attrNameLst>
                                          <p:attrName>style.visibility</p:attrName>
                                        </p:attrNameLst>
                                      </p:cBhvr>
                                      <p:to>
                                        <p:strVal val="visible"/>
                                      </p:to>
                                    </p:set>
                                    <p:animEffect transition="in" filter="fade">
                                      <p:cBhvr>
                                        <p:cTn id="7" dur="500"/>
                                        <p:tgtEl>
                                          <p:spTgt spid="2263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6316">
                                            <p:txEl>
                                              <p:pRg st="1" end="1"/>
                                            </p:txEl>
                                          </p:spTgt>
                                        </p:tgtEl>
                                        <p:attrNameLst>
                                          <p:attrName>style.visibility</p:attrName>
                                        </p:attrNameLst>
                                      </p:cBhvr>
                                      <p:to>
                                        <p:strVal val="visible"/>
                                      </p:to>
                                    </p:set>
                                    <p:animEffect transition="in" filter="fade">
                                      <p:cBhvr>
                                        <p:cTn id="10" dur="500"/>
                                        <p:tgtEl>
                                          <p:spTgt spid="2263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6316">
                                            <p:txEl>
                                              <p:pRg st="2" end="2"/>
                                            </p:txEl>
                                          </p:spTgt>
                                        </p:tgtEl>
                                        <p:attrNameLst>
                                          <p:attrName>style.visibility</p:attrName>
                                        </p:attrNameLst>
                                      </p:cBhvr>
                                      <p:to>
                                        <p:strVal val="visible"/>
                                      </p:to>
                                    </p:set>
                                    <p:animEffect transition="in" filter="fade">
                                      <p:cBhvr>
                                        <p:cTn id="13" dur="500"/>
                                        <p:tgtEl>
                                          <p:spTgt spid="22631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6316">
                                            <p:txEl>
                                              <p:pRg st="3" end="3"/>
                                            </p:txEl>
                                          </p:spTgt>
                                        </p:tgtEl>
                                        <p:attrNameLst>
                                          <p:attrName>style.visibility</p:attrName>
                                        </p:attrNameLst>
                                      </p:cBhvr>
                                      <p:to>
                                        <p:strVal val="visible"/>
                                      </p:to>
                                    </p:set>
                                    <p:animEffect transition="in" filter="fade">
                                      <p:cBhvr>
                                        <p:cTn id="16" dur="500"/>
                                        <p:tgtEl>
                                          <p:spTgt spid="22631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6316">
                                            <p:txEl>
                                              <p:pRg st="4" end="4"/>
                                            </p:txEl>
                                          </p:spTgt>
                                        </p:tgtEl>
                                        <p:attrNameLst>
                                          <p:attrName>style.visibility</p:attrName>
                                        </p:attrNameLst>
                                      </p:cBhvr>
                                      <p:to>
                                        <p:strVal val="visible"/>
                                      </p:to>
                                    </p:set>
                                    <p:animEffect transition="in" filter="fade">
                                      <p:cBhvr>
                                        <p:cTn id="19" dur="500"/>
                                        <p:tgtEl>
                                          <p:spTgt spid="226316">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6316">
                                            <p:txEl>
                                              <p:pRg st="5" end="5"/>
                                            </p:txEl>
                                          </p:spTgt>
                                        </p:tgtEl>
                                        <p:attrNameLst>
                                          <p:attrName>style.visibility</p:attrName>
                                        </p:attrNameLst>
                                      </p:cBhvr>
                                      <p:to>
                                        <p:strVal val="visible"/>
                                      </p:to>
                                    </p:set>
                                    <p:animEffect transition="in" filter="fade">
                                      <p:cBhvr>
                                        <p:cTn id="24" dur="500"/>
                                        <p:tgtEl>
                                          <p:spTgt spid="226316">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6316">
                                            <p:txEl>
                                              <p:pRg st="6" end="6"/>
                                            </p:txEl>
                                          </p:spTgt>
                                        </p:tgtEl>
                                        <p:attrNameLst>
                                          <p:attrName>style.visibility</p:attrName>
                                        </p:attrNameLst>
                                      </p:cBhvr>
                                      <p:to>
                                        <p:strVal val="visible"/>
                                      </p:to>
                                    </p:set>
                                    <p:animEffect transition="in" filter="fade">
                                      <p:cBhvr>
                                        <p:cTn id="29" dur="500"/>
                                        <p:tgtEl>
                                          <p:spTgt spid="226316">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6316">
                                            <p:txEl>
                                              <p:pRg st="7" end="7"/>
                                            </p:txEl>
                                          </p:spTgt>
                                        </p:tgtEl>
                                        <p:attrNameLst>
                                          <p:attrName>style.visibility</p:attrName>
                                        </p:attrNameLst>
                                      </p:cBhvr>
                                      <p:to>
                                        <p:strVal val="visible"/>
                                      </p:to>
                                    </p:set>
                                    <p:animEffect transition="in" filter="fade">
                                      <p:cBhvr>
                                        <p:cTn id="34" dur="500"/>
                                        <p:tgtEl>
                                          <p:spTgt spid="226316">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6316">
                                            <p:txEl>
                                              <p:pRg st="8" end="8"/>
                                            </p:txEl>
                                          </p:spTgt>
                                        </p:tgtEl>
                                        <p:attrNameLst>
                                          <p:attrName>style.visibility</p:attrName>
                                        </p:attrNameLst>
                                      </p:cBhvr>
                                      <p:to>
                                        <p:strVal val="visible"/>
                                      </p:to>
                                    </p:set>
                                    <p:animEffect transition="in" filter="fade">
                                      <p:cBhvr>
                                        <p:cTn id="39" dur="500"/>
                                        <p:tgtEl>
                                          <p:spTgt spid="22631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6"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xfrm>
            <a:off x="7543800" y="6400800"/>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smtClean="0"/>
              <a:t>2-</a:t>
            </a:r>
            <a:fld id="{5FDE512C-9E3C-4A82-BAE5-DC6182ACBAFC}" type="slidenum">
              <a:rPr lang="en-US" altLang="en-US" sz="1200" smtClean="0"/>
              <a:pPr>
                <a:spcBef>
                  <a:spcPct val="0"/>
                </a:spcBef>
                <a:buClrTx/>
                <a:buSzTx/>
                <a:buFontTx/>
                <a:buNone/>
              </a:pPr>
              <a:t>13</a:t>
            </a:fld>
            <a:endParaRPr lang="en-US" altLang="en-US" sz="1200" dirty="0"/>
          </a:p>
        </p:txBody>
      </p:sp>
      <p:sp>
        <p:nvSpPr>
          <p:cNvPr id="29699" name="Rectangle 13"/>
          <p:cNvSpPr>
            <a:spLocks noGrp="1" noChangeArrowheads="1"/>
          </p:cNvSpPr>
          <p:nvPr>
            <p:ph type="title"/>
          </p:nvPr>
        </p:nvSpPr>
        <p:spPr/>
        <p:txBody>
          <a:bodyPr/>
          <a:lstStyle/>
          <a:p>
            <a:pPr eaLnBrk="1" hangingPunct="1"/>
            <a:r>
              <a:rPr lang="en-US" altLang="en-US"/>
              <a:t>Materials and  Equipment</a:t>
            </a:r>
          </a:p>
        </p:txBody>
      </p:sp>
      <p:sp>
        <p:nvSpPr>
          <p:cNvPr id="29700" name="Rectangle 14"/>
          <p:cNvSpPr>
            <a:spLocks noGrp="1" noChangeArrowheads="1"/>
          </p:cNvSpPr>
          <p:nvPr>
            <p:ph type="body" sz="half" idx="1"/>
          </p:nvPr>
        </p:nvSpPr>
        <p:spPr/>
        <p:txBody>
          <a:bodyPr/>
          <a:lstStyle/>
          <a:p>
            <a:pPr eaLnBrk="1" hangingPunct="1">
              <a:lnSpc>
                <a:spcPct val="90000"/>
              </a:lnSpc>
            </a:pPr>
            <a:r>
              <a:rPr lang="en-US" altLang="en-US" sz="2800" dirty="0"/>
              <a:t>Inspected by a competent person</a:t>
            </a:r>
          </a:p>
          <a:p>
            <a:pPr eaLnBrk="1" hangingPunct="1">
              <a:lnSpc>
                <a:spcPct val="90000"/>
              </a:lnSpc>
            </a:pPr>
            <a:r>
              <a:rPr lang="en-US" altLang="en-US" sz="2800" dirty="0"/>
              <a:t>Free of damage or defects that impair function</a:t>
            </a:r>
          </a:p>
          <a:p>
            <a:pPr eaLnBrk="1" hangingPunct="1">
              <a:lnSpc>
                <a:spcPct val="90000"/>
              </a:lnSpc>
            </a:pPr>
            <a:r>
              <a:rPr lang="en-US" altLang="en-US" sz="2800" dirty="0"/>
              <a:t>Must be compatible when used as a system or stacked</a:t>
            </a:r>
          </a:p>
          <a:p>
            <a:pPr eaLnBrk="1" hangingPunct="1">
              <a:lnSpc>
                <a:spcPct val="90000"/>
              </a:lnSpc>
            </a:pPr>
            <a:endParaRPr lang="en-US" altLang="en-US" sz="2800" dirty="0"/>
          </a:p>
        </p:txBody>
      </p:sp>
      <p:pic>
        <p:nvPicPr>
          <p:cNvPr id="33797" name="Picture 16">
            <a:hlinkClick r:id="rId3" action="ppaction://hlinkpres?slideindex=1&amp;slidetitle="/>
          </p:cNvPr>
          <p:cNvPicPr>
            <a:picLocks noGrp="1" noChangeArrowheads="1"/>
          </p:cNvPicPr>
          <p:nvPr>
            <p:ph sz="half" idx="2"/>
          </p:nvPr>
        </p:nvPicPr>
        <p:blipFill>
          <a:blip r:embed="rId4" cstate="print">
            <a:extLst>
              <a:ext uri="{28A0092B-C50C-407E-A947-70E740481C1C}">
                <a14:useLocalDpi xmlns:a14="http://schemas.microsoft.com/office/drawing/2010/main" xmlns="" val="0"/>
              </a:ext>
            </a:extLst>
          </a:blip>
          <a:srcRect l="21028" b="9125"/>
          <a:stretch>
            <a:fillRect/>
          </a:stretch>
        </p:blipFill>
        <p:spPr>
          <a:xfrm>
            <a:off x="4531057" y="1924334"/>
            <a:ext cx="4231943" cy="3870041"/>
          </a:xfrm>
          <a:effectLst>
            <a:softEdge rad="112500"/>
          </a:effectLst>
        </p:spPr>
      </p:pic>
      <p:sp>
        <p:nvSpPr>
          <p:cNvPr id="29702" name="AutoShape 8" descr="http://www.ripuc.org/images/811Eng_hor_CMYK.jpg">
            <a:hlinkClick r:id="rId5"/>
          </p:cNvPr>
          <p:cNvSpPr>
            <a:spLocks noChangeAspect="1" noChangeArrowheads="1"/>
          </p:cNvSpPr>
          <p:nvPr/>
        </p:nvSpPr>
        <p:spPr bwMode="auto">
          <a:xfrm>
            <a:off x="155575" y="-1211263"/>
            <a:ext cx="6991350" cy="2533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7" name="&quot;No&quot; Symbol 6"/>
          <p:cNvSpPr/>
          <p:nvPr/>
        </p:nvSpPr>
        <p:spPr bwMode="auto">
          <a:xfrm>
            <a:off x="5015439" y="2239372"/>
            <a:ext cx="3452649" cy="3216165"/>
          </a:xfrm>
          <a:prstGeom prst="noSmoking">
            <a:avLst>
              <a:gd name="adj" fmla="val 9373"/>
            </a:avLst>
          </a:prstGeom>
          <a:solidFill>
            <a:srgbClr val="FF000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sldNum" sz="quarter" idx="11"/>
          </p:nvPr>
        </p:nvSpPr>
        <p:spPr>
          <a:xfrm>
            <a:off x="7543800" y="6400800"/>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smtClean="0"/>
              <a:t>2-</a:t>
            </a:r>
            <a:fld id="{59059958-4B6D-4B49-9C09-B8D34CA30984}" type="slidenum">
              <a:rPr lang="en-US" altLang="en-US" sz="1200" smtClean="0"/>
              <a:pPr>
                <a:spcBef>
                  <a:spcPct val="0"/>
                </a:spcBef>
                <a:buClrTx/>
                <a:buSzTx/>
                <a:buFontTx/>
                <a:buNone/>
              </a:pPr>
              <a:t>2</a:t>
            </a:fld>
            <a:endParaRPr lang="en-US" altLang="en-US" sz="1200" dirty="0"/>
          </a:p>
        </p:txBody>
      </p:sp>
      <p:sp>
        <p:nvSpPr>
          <p:cNvPr id="5123" name="Rectangle 2056"/>
          <p:cNvSpPr>
            <a:spLocks noGrp="1" noChangeArrowheads="1"/>
          </p:cNvSpPr>
          <p:nvPr>
            <p:ph type="ctrTitle"/>
          </p:nvPr>
        </p:nvSpPr>
        <p:spPr/>
        <p:txBody>
          <a:bodyPr/>
          <a:lstStyle/>
          <a:p>
            <a:pPr eaLnBrk="1" hangingPunct="1"/>
            <a:r>
              <a:rPr lang="en-US" altLang="en-US" i="0" dirty="0"/>
              <a:t>Types of Protection</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xfrm>
            <a:off x="7543800" y="6400800"/>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smtClean="0"/>
              <a:t>2-</a:t>
            </a:r>
            <a:fld id="{0F0A31C9-4223-4FA6-BAD6-AC61CEF657C0}" type="slidenum">
              <a:rPr lang="en-US" altLang="en-US" sz="1200" smtClean="0"/>
              <a:pPr>
                <a:spcBef>
                  <a:spcPct val="0"/>
                </a:spcBef>
                <a:buClrTx/>
                <a:buSzTx/>
                <a:buFontTx/>
                <a:buNone/>
              </a:pPr>
              <a:t>3</a:t>
            </a:fld>
            <a:endParaRPr lang="en-US" altLang="en-US" sz="1200" dirty="0"/>
          </a:p>
        </p:txBody>
      </p:sp>
      <p:sp>
        <p:nvSpPr>
          <p:cNvPr id="21507" name="Rectangle 4"/>
          <p:cNvSpPr>
            <a:spLocks noGrp="1" noChangeArrowheads="1"/>
          </p:cNvSpPr>
          <p:nvPr>
            <p:ph type="title"/>
          </p:nvPr>
        </p:nvSpPr>
        <p:spPr/>
        <p:txBody>
          <a:bodyPr/>
          <a:lstStyle/>
          <a:p>
            <a:pPr eaLnBrk="1" hangingPunct="1"/>
            <a:r>
              <a:rPr lang="en-US" altLang="en-US"/>
              <a:t>Design of Protective Systems</a:t>
            </a:r>
          </a:p>
        </p:txBody>
      </p:sp>
      <p:sp>
        <p:nvSpPr>
          <p:cNvPr id="21508" name="Rectangle 5"/>
          <p:cNvSpPr>
            <a:spLocks noGrp="1" noChangeArrowheads="1"/>
          </p:cNvSpPr>
          <p:nvPr>
            <p:ph type="body" idx="1"/>
          </p:nvPr>
        </p:nvSpPr>
        <p:spPr/>
        <p:txBody>
          <a:bodyPr/>
          <a:lstStyle/>
          <a:p>
            <a:pPr eaLnBrk="1" hangingPunct="1"/>
            <a:r>
              <a:rPr lang="en-US" altLang="en-US"/>
              <a:t>An employer must select and construct :</a:t>
            </a:r>
          </a:p>
          <a:p>
            <a:pPr lvl="1" eaLnBrk="1" hangingPunct="1"/>
            <a:r>
              <a:rPr lang="en-US" altLang="en-US"/>
              <a:t>Slopes and configurations of sloping and benching systems</a:t>
            </a:r>
          </a:p>
          <a:p>
            <a:pPr lvl="1" eaLnBrk="1" hangingPunct="1"/>
            <a:r>
              <a:rPr lang="en-US" altLang="en-US"/>
              <a:t>Support systems, shield systems, and other protective systems</a:t>
            </a:r>
          </a:p>
          <a:p>
            <a:pPr eaLnBrk="1" hangingPunct="1"/>
            <a:r>
              <a:rPr lang="en-US" altLang="en-US"/>
              <a:t>Shield</a:t>
            </a:r>
          </a:p>
          <a:p>
            <a:pPr lvl="1" eaLnBrk="1" hangingPunct="1"/>
            <a:r>
              <a:rPr lang="en-US" altLang="en-US"/>
              <a:t>Can be permanent or portable</a:t>
            </a:r>
          </a:p>
          <a:p>
            <a:pPr lvl="1" eaLnBrk="1" hangingPunct="1"/>
            <a:r>
              <a:rPr lang="en-US" altLang="en-US"/>
              <a:t>Also known as trench box or trench shield</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xfrm>
            <a:off x="7543800" y="6400800"/>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smtClean="0"/>
              <a:t>2-</a:t>
            </a:r>
            <a:fld id="{3478E58D-69FE-4ED1-9D5C-5588F2FC1DE3}" type="slidenum">
              <a:rPr lang="en-US" altLang="en-US" sz="1200" smtClean="0"/>
              <a:pPr>
                <a:spcBef>
                  <a:spcPct val="0"/>
                </a:spcBef>
                <a:buClrTx/>
                <a:buSzTx/>
                <a:buFontTx/>
                <a:buNone/>
              </a:pPr>
              <a:t>4</a:t>
            </a:fld>
            <a:endParaRPr lang="en-US" altLang="en-US" sz="1200" dirty="0"/>
          </a:p>
        </p:txBody>
      </p:sp>
      <p:sp>
        <p:nvSpPr>
          <p:cNvPr id="19459" name="Rectangle 11"/>
          <p:cNvSpPr>
            <a:spLocks noGrp="1" noChangeArrowheads="1"/>
          </p:cNvSpPr>
          <p:nvPr>
            <p:ph type="title"/>
          </p:nvPr>
        </p:nvSpPr>
        <p:spPr/>
        <p:txBody>
          <a:bodyPr/>
          <a:lstStyle/>
          <a:p>
            <a:pPr eaLnBrk="1" hangingPunct="1"/>
            <a:r>
              <a:rPr lang="en-US" altLang="en-US"/>
              <a:t>Design of Protective Systems</a:t>
            </a:r>
          </a:p>
        </p:txBody>
      </p:sp>
      <p:sp>
        <p:nvSpPr>
          <p:cNvPr id="19460" name="Rectangle 12"/>
          <p:cNvSpPr>
            <a:spLocks noGrp="1" noChangeArrowheads="1"/>
          </p:cNvSpPr>
          <p:nvPr>
            <p:ph type="body" sz="half" idx="1"/>
          </p:nvPr>
        </p:nvSpPr>
        <p:spPr/>
        <p:txBody>
          <a:bodyPr/>
          <a:lstStyle/>
          <a:p>
            <a:pPr eaLnBrk="1" hangingPunct="1"/>
            <a:r>
              <a:rPr lang="en-US" altLang="en-US" sz="2700" dirty="0"/>
              <a:t>Soil classification</a:t>
            </a:r>
          </a:p>
          <a:p>
            <a:pPr eaLnBrk="1" hangingPunct="1"/>
            <a:r>
              <a:rPr lang="en-US" altLang="en-US" sz="2700" dirty="0"/>
              <a:t>Depth of cut</a:t>
            </a:r>
          </a:p>
          <a:p>
            <a:pPr eaLnBrk="1" hangingPunct="1"/>
            <a:r>
              <a:rPr lang="en-US" altLang="en-US" sz="2700" dirty="0"/>
              <a:t>Water content of soil</a:t>
            </a:r>
          </a:p>
          <a:p>
            <a:pPr eaLnBrk="1" hangingPunct="1"/>
            <a:r>
              <a:rPr lang="en-US" altLang="en-US" sz="2700" dirty="0"/>
              <a:t>Changes due to weather and climate</a:t>
            </a:r>
          </a:p>
          <a:p>
            <a:pPr eaLnBrk="1" hangingPunct="1"/>
            <a:r>
              <a:rPr lang="en-US" altLang="en-US" sz="2700" dirty="0"/>
              <a:t>Other operations in the vicinity</a:t>
            </a:r>
          </a:p>
          <a:p>
            <a:pPr eaLnBrk="1" hangingPunct="1"/>
            <a:r>
              <a:rPr lang="en-US" altLang="en-US" sz="2700" dirty="0"/>
              <a:t>Crossing utilities, etc.</a:t>
            </a:r>
          </a:p>
        </p:txBody>
      </p:sp>
      <p:pic>
        <p:nvPicPr>
          <p:cNvPr id="25605" name="Picture 14" descr="Trench-Shield"/>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775200" y="1878012"/>
            <a:ext cx="3746500" cy="4306887"/>
          </a:xfrm>
          <a:effectLst>
            <a:softEdge rad="112500"/>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xfrm>
            <a:off x="7543800" y="6400800"/>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smtClean="0"/>
              <a:t>2-</a:t>
            </a:r>
            <a:fld id="{532B0348-FD99-476F-BFE7-86CAC0060F3D}" type="slidenum">
              <a:rPr lang="en-US" altLang="en-US" sz="1200" smtClean="0"/>
              <a:pPr>
                <a:spcBef>
                  <a:spcPct val="0"/>
                </a:spcBef>
                <a:buClrTx/>
                <a:buSzTx/>
                <a:buFontTx/>
                <a:buNone/>
              </a:pPr>
              <a:t>5</a:t>
            </a:fld>
            <a:endParaRPr lang="en-US" altLang="en-US" sz="1200" dirty="0"/>
          </a:p>
        </p:txBody>
      </p:sp>
      <p:sp>
        <p:nvSpPr>
          <p:cNvPr id="17411" name="Rectangle 2"/>
          <p:cNvSpPr>
            <a:spLocks noChangeArrowheads="1"/>
          </p:cNvSpPr>
          <p:nvPr/>
        </p:nvSpPr>
        <p:spPr bwMode="auto">
          <a:xfrm>
            <a:off x="4648200" y="1371600"/>
            <a:ext cx="3886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eaLnBrk="1" hangingPunct="1"/>
            <a:endParaRPr lang="en-US" altLang="en-US"/>
          </a:p>
        </p:txBody>
      </p:sp>
      <p:sp>
        <p:nvSpPr>
          <p:cNvPr id="17412" name="Rectangle 5"/>
          <p:cNvSpPr>
            <a:spLocks noGrp="1" noChangeArrowheads="1"/>
          </p:cNvSpPr>
          <p:nvPr>
            <p:ph type="title"/>
          </p:nvPr>
        </p:nvSpPr>
        <p:spPr/>
        <p:txBody>
          <a:bodyPr/>
          <a:lstStyle/>
          <a:p>
            <a:pPr eaLnBrk="1" hangingPunct="1"/>
            <a:r>
              <a:rPr lang="en-US" altLang="en-US"/>
              <a:t>Requirements</a:t>
            </a:r>
          </a:p>
        </p:txBody>
      </p:sp>
      <p:sp>
        <p:nvSpPr>
          <p:cNvPr id="17413" name="Rectangle 6"/>
          <p:cNvSpPr>
            <a:spLocks noGrp="1" noChangeArrowheads="1"/>
          </p:cNvSpPr>
          <p:nvPr>
            <p:ph type="body" idx="1"/>
          </p:nvPr>
        </p:nvSpPr>
        <p:spPr/>
        <p:txBody>
          <a:bodyPr/>
          <a:lstStyle/>
          <a:p>
            <a:pPr eaLnBrk="1" hangingPunct="1"/>
            <a:r>
              <a:rPr lang="en-US" altLang="en-US" sz="2700"/>
              <a:t>A well-designed protective system </a:t>
            </a:r>
          </a:p>
          <a:p>
            <a:pPr lvl="1" eaLnBrk="1" hangingPunct="1"/>
            <a:r>
              <a:rPr lang="en-US" altLang="en-US" sz="2200"/>
              <a:t>Correct design of sloping and benching systems</a:t>
            </a:r>
          </a:p>
          <a:p>
            <a:pPr lvl="1" eaLnBrk="1" hangingPunct="1"/>
            <a:r>
              <a:rPr lang="en-US" altLang="en-US" sz="2200"/>
              <a:t>Correct design of support systems, shield systems, and other protective systems	</a:t>
            </a:r>
          </a:p>
          <a:p>
            <a:pPr eaLnBrk="1" hangingPunct="1"/>
            <a:r>
              <a:rPr lang="en-US" altLang="en-US" sz="2700"/>
              <a:t>Plus</a:t>
            </a:r>
          </a:p>
          <a:p>
            <a:pPr lvl="1" eaLnBrk="1" hangingPunct="1"/>
            <a:r>
              <a:rPr lang="en-US" altLang="en-US" sz="2200"/>
              <a:t>Appropriate handling of materials and equipment </a:t>
            </a:r>
          </a:p>
          <a:p>
            <a:pPr eaLnBrk="1" hangingPunct="1"/>
            <a:r>
              <a:rPr lang="en-US" altLang="en-US" sz="2700"/>
              <a:t>Plus</a:t>
            </a:r>
          </a:p>
          <a:p>
            <a:pPr lvl="1" eaLnBrk="1" hangingPunct="1"/>
            <a:r>
              <a:rPr lang="en-US" altLang="en-US" sz="2200"/>
              <a:t>Attention to  correct installation and removal     </a:t>
            </a:r>
          </a:p>
          <a:p>
            <a:pPr eaLnBrk="1" hangingPunct="1"/>
            <a:r>
              <a:rPr lang="en-US" altLang="en-US" sz="2700"/>
              <a:t>Equals Protection of employees at excavations</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2"/>
          </p:nvPr>
        </p:nvSpPr>
        <p:spPr>
          <a:xfrm>
            <a:off x="7543800" y="6424047"/>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2-</a:t>
            </a:r>
            <a:fld id="{338E3A40-AD1C-426E-B115-29F10E4E13ED}" type="slidenum">
              <a:rPr lang="en-US" altLang="en-US" sz="1200" smtClean="0"/>
              <a:pPr>
                <a:spcBef>
                  <a:spcPct val="0"/>
                </a:spcBef>
                <a:buClrTx/>
                <a:buSzTx/>
                <a:buFontTx/>
                <a:buNone/>
              </a:pPr>
              <a:t>6</a:t>
            </a:fld>
            <a:endParaRPr lang="en-US" altLang="en-US" sz="1200" dirty="0" smtClean="0"/>
          </a:p>
        </p:txBody>
      </p:sp>
      <p:sp>
        <p:nvSpPr>
          <p:cNvPr id="37891" name="Rectangle 3"/>
          <p:cNvSpPr>
            <a:spLocks noGrp="1" noChangeArrowheads="1"/>
          </p:cNvSpPr>
          <p:nvPr>
            <p:ph type="title"/>
          </p:nvPr>
        </p:nvSpPr>
        <p:spPr/>
        <p:txBody>
          <a:bodyPr/>
          <a:lstStyle/>
          <a:p>
            <a:pPr eaLnBrk="1" hangingPunct="1"/>
            <a:r>
              <a:rPr lang="en-US" altLang="en-US" smtClean="0"/>
              <a:t>Spoils</a:t>
            </a:r>
          </a:p>
        </p:txBody>
      </p:sp>
      <p:pic>
        <p:nvPicPr>
          <p:cNvPr id="37892" name="Picture 6" descr="excavate"/>
          <p:cNvPicPr>
            <a:picLocks noGrp="1" noChangeAspect="1" noChangeArrowheads="1"/>
          </p:cNvPicPr>
          <p:nvPr>
            <p:ph sz="half"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a:xfrm>
            <a:off x="1741488" y="1600200"/>
            <a:ext cx="6100762" cy="3411538"/>
          </a:xfrm>
          <a:noFill/>
        </p:spPr>
      </p:pic>
      <p:sp>
        <p:nvSpPr>
          <p:cNvPr id="37893" name="Rectangle 4"/>
          <p:cNvSpPr>
            <a:spLocks noGrp="1" noChangeArrowheads="1"/>
          </p:cNvSpPr>
          <p:nvPr>
            <p:ph type="body" sz="half" idx="2"/>
          </p:nvPr>
        </p:nvSpPr>
        <p:spPr>
          <a:xfrm>
            <a:off x="731838" y="4841875"/>
            <a:ext cx="7696200" cy="1363663"/>
          </a:xfrm>
        </p:spPr>
        <p:txBody>
          <a:bodyPr/>
          <a:lstStyle/>
          <a:p>
            <a:pPr eaLnBrk="1" hangingPunct="1">
              <a:lnSpc>
                <a:spcPct val="80000"/>
              </a:lnSpc>
            </a:pPr>
            <a:r>
              <a:rPr lang="en-US" altLang="en-US" sz="2100" smtClean="0"/>
              <a:t>Don’t place spoils within 2 feet from edge of excavation</a:t>
            </a:r>
          </a:p>
          <a:p>
            <a:pPr eaLnBrk="1" hangingPunct="1">
              <a:lnSpc>
                <a:spcPct val="80000"/>
              </a:lnSpc>
            </a:pPr>
            <a:r>
              <a:rPr lang="en-US" altLang="en-US" sz="2100" smtClean="0"/>
              <a:t>Measure from nearest part of the spoil to the excavation edge </a:t>
            </a:r>
          </a:p>
          <a:p>
            <a:pPr eaLnBrk="1" hangingPunct="1">
              <a:lnSpc>
                <a:spcPct val="80000"/>
              </a:lnSpc>
            </a:pPr>
            <a:r>
              <a:rPr lang="en-US" altLang="en-US" sz="2100" smtClean="0"/>
              <a:t>Place spoils so rainwater runs away from the excavation</a:t>
            </a:r>
          </a:p>
        </p:txBody>
      </p:sp>
      <p:sp>
        <p:nvSpPr>
          <p:cNvPr id="37894" name="Text Box 6"/>
          <p:cNvSpPr txBox="1">
            <a:spLocks noChangeArrowheads="1"/>
          </p:cNvSpPr>
          <p:nvPr/>
        </p:nvSpPr>
        <p:spPr bwMode="auto">
          <a:xfrm>
            <a:off x="5715000" y="5783263"/>
            <a:ext cx="3429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50000"/>
              </a:spcBef>
              <a:buClrTx/>
              <a:buSzTx/>
              <a:buFontTx/>
              <a:buNone/>
            </a:pPr>
            <a:endParaRPr lang="en-US" altLang="en-US" sz="1800">
              <a:solidFill>
                <a:srgbClr val="FFFF00"/>
              </a:solidFill>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xfrm>
            <a:off x="7543800" y="6400800"/>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smtClean="0"/>
              <a:t>2-</a:t>
            </a:r>
            <a:fld id="{82A99A66-6D8E-4D81-8765-40C590169AE1}" type="slidenum">
              <a:rPr lang="en-US" altLang="en-US" sz="1200" smtClean="0"/>
              <a:pPr>
                <a:spcBef>
                  <a:spcPct val="0"/>
                </a:spcBef>
                <a:buClrTx/>
                <a:buSzTx/>
                <a:buFontTx/>
                <a:buNone/>
              </a:pPr>
              <a:t>7</a:t>
            </a:fld>
            <a:endParaRPr lang="en-US" altLang="en-US" sz="1200" dirty="0"/>
          </a:p>
        </p:txBody>
      </p:sp>
      <p:sp>
        <p:nvSpPr>
          <p:cNvPr id="9219" name="Rectangle 5"/>
          <p:cNvSpPr>
            <a:spLocks noGrp="1" noChangeArrowheads="1"/>
          </p:cNvSpPr>
          <p:nvPr>
            <p:ph type="title"/>
          </p:nvPr>
        </p:nvSpPr>
        <p:spPr/>
        <p:txBody>
          <a:bodyPr/>
          <a:lstStyle/>
          <a:p>
            <a:pPr eaLnBrk="1" hangingPunct="1"/>
            <a:r>
              <a:rPr lang="en-US" altLang="en-US"/>
              <a:t>Trench Shield</a:t>
            </a:r>
          </a:p>
        </p:txBody>
      </p:sp>
      <p:sp>
        <p:nvSpPr>
          <p:cNvPr id="9220" name="Rectangle 6"/>
          <p:cNvSpPr>
            <a:spLocks noGrp="1" noChangeArrowheads="1"/>
          </p:cNvSpPr>
          <p:nvPr>
            <p:ph type="body" sz="half" idx="1"/>
          </p:nvPr>
        </p:nvSpPr>
        <p:spPr>
          <a:xfrm>
            <a:off x="571500" y="1905000"/>
            <a:ext cx="3314700" cy="4038600"/>
          </a:xfrm>
        </p:spPr>
        <p:txBody>
          <a:bodyPr/>
          <a:lstStyle/>
          <a:p>
            <a:pPr eaLnBrk="1" hangingPunct="1"/>
            <a:r>
              <a:rPr lang="en-US" altLang="en-US" sz="2700"/>
              <a:t>A trench shield is utilized in this work location</a:t>
            </a:r>
          </a:p>
          <a:p>
            <a:pPr lvl="1" eaLnBrk="1" hangingPunct="1"/>
            <a:r>
              <a:rPr lang="en-US" altLang="en-US" sz="2200"/>
              <a:t>Provide employee protection from cave in hazards</a:t>
            </a:r>
          </a:p>
        </p:txBody>
      </p:sp>
      <p:pic>
        <p:nvPicPr>
          <p:cNvPr id="1741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3699" y="1854199"/>
            <a:ext cx="4314825" cy="4314825"/>
          </a:xfrm>
          <a:prstGeom prst="rect">
            <a:avLst/>
          </a:prstGeom>
          <a:ln>
            <a:noFill/>
          </a:ln>
          <a:effectLst>
            <a:softEdge rad="112500"/>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xfrm>
            <a:off x="7543800" y="6400800"/>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smtClean="0"/>
              <a:t>2-</a:t>
            </a:r>
            <a:fld id="{862A4CA9-49E9-416D-831B-305F896A8ECD}" type="slidenum">
              <a:rPr lang="en-US" altLang="en-US" sz="1200" smtClean="0"/>
              <a:pPr>
                <a:spcBef>
                  <a:spcPct val="0"/>
                </a:spcBef>
                <a:buClrTx/>
                <a:buSzTx/>
                <a:buFontTx/>
                <a:buNone/>
              </a:pPr>
              <a:t>8</a:t>
            </a:fld>
            <a:endParaRPr lang="en-US" altLang="en-US" sz="1200" dirty="0"/>
          </a:p>
        </p:txBody>
      </p:sp>
      <p:sp>
        <p:nvSpPr>
          <p:cNvPr id="23555" name="Rectangle 2"/>
          <p:cNvSpPr>
            <a:spLocks noGrp="1" noChangeArrowheads="1"/>
          </p:cNvSpPr>
          <p:nvPr>
            <p:ph type="title"/>
          </p:nvPr>
        </p:nvSpPr>
        <p:spPr/>
        <p:txBody>
          <a:bodyPr/>
          <a:lstStyle/>
          <a:p>
            <a:pPr eaLnBrk="1" hangingPunct="1"/>
            <a:r>
              <a:rPr lang="en-US" altLang="en-US"/>
              <a:t>Adequate Protective System</a:t>
            </a:r>
            <a:r>
              <a:rPr lang="en-US" altLang="en-US">
                <a:latin typeface="Arial" panose="020B0604020202020204" pitchFamily="34" charset="0"/>
              </a:rPr>
              <a:t> </a:t>
            </a:r>
          </a:p>
        </p:txBody>
      </p:sp>
      <p:sp>
        <p:nvSpPr>
          <p:cNvPr id="23556" name="Rectangle 3"/>
          <p:cNvSpPr>
            <a:spLocks noGrp="1" noChangeArrowheads="1"/>
          </p:cNvSpPr>
          <p:nvPr>
            <p:ph type="body" sz="half" idx="1"/>
          </p:nvPr>
        </p:nvSpPr>
        <p:spPr>
          <a:xfrm>
            <a:off x="836613" y="1933575"/>
            <a:ext cx="3771900" cy="4038600"/>
          </a:xfrm>
        </p:spPr>
        <p:txBody>
          <a:bodyPr/>
          <a:lstStyle/>
          <a:p>
            <a:pPr eaLnBrk="1" hangingPunct="1"/>
            <a:r>
              <a:rPr lang="en-US" altLang="en-US" sz="2700">
                <a:latin typeface="Verdana" panose="020B0604030504040204" pitchFamily="34" charset="0"/>
              </a:rPr>
              <a:t>Must not only protect the sides of the trench but the end of the trench as well</a:t>
            </a:r>
          </a:p>
        </p:txBody>
      </p:sp>
      <p:pic>
        <p:nvPicPr>
          <p:cNvPr id="30725" name="Picture 4" descr="TrenchBox"/>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790365" y="1856095"/>
            <a:ext cx="3373824" cy="4273395"/>
          </a:xfrm>
          <a:effectLst>
            <a:softEdge rad="112500"/>
          </a:effec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12"/>
          </p:nvPr>
        </p:nvSpPr>
        <p:spPr>
          <a:xfrm>
            <a:off x="7543800" y="6400800"/>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smtClean="0"/>
              <a:t>2-</a:t>
            </a:r>
            <a:fld id="{BBB9F0AF-BD63-4AB1-A95C-44C417283E6F}" type="slidenum">
              <a:rPr lang="en-US" altLang="en-US" sz="1200" smtClean="0"/>
              <a:pPr>
                <a:spcBef>
                  <a:spcPct val="0"/>
                </a:spcBef>
                <a:buClrTx/>
                <a:buSzTx/>
                <a:buFontTx/>
                <a:buNone/>
              </a:pPr>
              <a:t>9</a:t>
            </a:fld>
            <a:endParaRPr lang="en-US" altLang="en-US" sz="1200" dirty="0"/>
          </a:p>
        </p:txBody>
      </p:sp>
      <p:sp>
        <p:nvSpPr>
          <p:cNvPr id="13315" name="Rectangle 1031"/>
          <p:cNvSpPr>
            <a:spLocks noGrp="1" noChangeArrowheads="1"/>
          </p:cNvSpPr>
          <p:nvPr>
            <p:ph type="title"/>
          </p:nvPr>
        </p:nvSpPr>
        <p:spPr/>
        <p:txBody>
          <a:bodyPr/>
          <a:lstStyle/>
          <a:p>
            <a:pPr eaLnBrk="1" hangingPunct="1"/>
            <a:r>
              <a:rPr lang="en-US" altLang="en-US"/>
              <a:t>Hydraulic Trench Support</a:t>
            </a:r>
          </a:p>
        </p:txBody>
      </p:sp>
      <p:sp>
        <p:nvSpPr>
          <p:cNvPr id="13316" name="Rectangle 1033"/>
          <p:cNvSpPr>
            <a:spLocks noGrp="1" noChangeArrowheads="1"/>
          </p:cNvSpPr>
          <p:nvPr>
            <p:ph type="body" sz="half" idx="2"/>
          </p:nvPr>
        </p:nvSpPr>
        <p:spPr>
          <a:xfrm>
            <a:off x="419100" y="2082800"/>
            <a:ext cx="3111500" cy="3860800"/>
          </a:xfrm>
        </p:spPr>
        <p:txBody>
          <a:bodyPr/>
          <a:lstStyle/>
          <a:p>
            <a:pPr eaLnBrk="1" hangingPunct="1"/>
            <a:r>
              <a:rPr lang="en-US" altLang="en-US" sz="2800"/>
              <a:t>Hydraulic shores exert pressure against the trench bank</a:t>
            </a:r>
          </a:p>
        </p:txBody>
      </p:sp>
      <p:pic>
        <p:nvPicPr>
          <p:cNvPr id="2048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8354" y="2019300"/>
            <a:ext cx="4956120" cy="3721100"/>
          </a:xfrm>
          <a:prstGeom prst="rect">
            <a:avLst/>
          </a:prstGeom>
          <a:ln>
            <a:noFill/>
          </a:ln>
          <a:effectLst>
            <a:softEdge rad="112500"/>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6341</TotalTime>
  <Words>1471</Words>
  <Application>Microsoft Office PowerPoint</Application>
  <PresentationFormat>On-screen Show (4:3)</PresentationFormat>
  <Paragraphs>144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Studio</vt:lpstr>
      <vt:lpstr>Trenching &amp; Excavations Continuing Education Third Quarter 2017 Session 2</vt:lpstr>
      <vt:lpstr>Types of Protection</vt:lpstr>
      <vt:lpstr>Design of Protective Systems</vt:lpstr>
      <vt:lpstr>Design of Protective Systems</vt:lpstr>
      <vt:lpstr>Requirements</vt:lpstr>
      <vt:lpstr>Spoils</vt:lpstr>
      <vt:lpstr>Trench Shield</vt:lpstr>
      <vt:lpstr>Adequate Protective System </vt:lpstr>
      <vt:lpstr>Hydraulic Trench Support</vt:lpstr>
      <vt:lpstr>Cave-in Hazard</vt:lpstr>
      <vt:lpstr>Simple Slope by Soil Types</vt:lpstr>
      <vt:lpstr>At Risk? </vt:lpstr>
      <vt:lpstr>Materials and  Equipment</vt:lpstr>
    </vt:vector>
  </TitlesOfParts>
  <Company>OSP Task Team 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Excavations</dc:title>
  <dc:subject>T&amp;D 10 Hour</dc:subject>
  <dc:creator>OSP Task Team 2</dc:creator>
  <dc:description>v2.03.06</dc:description>
  <cp:lastModifiedBy>kholmes</cp:lastModifiedBy>
  <cp:revision>454</cp:revision>
  <cp:lastPrinted>2000-07-21T13:40:41Z</cp:lastPrinted>
  <dcterms:created xsi:type="dcterms:W3CDTF">1998-12-15T16:49:48Z</dcterms:created>
  <dcterms:modified xsi:type="dcterms:W3CDTF">2017-08-02T18:00:13Z</dcterms:modified>
</cp:coreProperties>
</file>