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63" r:id="rId2"/>
    <p:sldId id="264" r:id="rId3"/>
    <p:sldId id="257" r:id="rId4"/>
    <p:sldId id="265" r:id="rId5"/>
    <p:sldId id="260" r:id="rId6"/>
    <p:sldId id="258" r:id="rId7"/>
    <p:sldId id="262" r:id="rId8"/>
    <p:sldId id="268" r:id="rId9"/>
    <p:sldId id="269" r:id="rId10"/>
  </p:sldIdLst>
  <p:sldSz cx="9144000" cy="6858000" type="letter"/>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84" autoAdjust="0"/>
    <p:restoredTop sz="70544" autoAdjust="0"/>
  </p:normalViewPr>
  <p:slideViewPr>
    <p:cSldViewPr snapToGrid="0">
      <p:cViewPr varScale="1">
        <p:scale>
          <a:sx n="48" d="100"/>
          <a:sy n="48" d="100"/>
        </p:scale>
        <p:origin x="-1744" y="-6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54" d="100"/>
          <a:sy n="54" d="100"/>
        </p:scale>
        <p:origin x="2640" y="9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3C5E0B3-4E1E-414C-BA3D-1360E37C62B6}" type="datetimeFigureOut">
              <a:rPr lang="en-US" smtClean="0"/>
              <a:pPr/>
              <a:t>10/20/2017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ABC17DD-9E7C-404D-AF99-1996618B9E90}" type="slidenum">
              <a:rPr lang="en-US" smtClean="0"/>
              <a:pPr/>
              <a:t>‹#›</a:t>
            </a:fld>
            <a:endParaRPr lang="en-US"/>
          </a:p>
        </p:txBody>
      </p:sp>
    </p:spTree>
    <p:extLst>
      <p:ext uri="{BB962C8B-B14F-4D97-AF65-F5344CB8AC3E}">
        <p14:creationId xmlns:p14="http://schemas.microsoft.com/office/powerpoint/2010/main" xmlns="" val="19527968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366235-EF98-42BC-AF6E-20E5C74B45B8}" type="datetimeFigureOut">
              <a:rPr lang="en-US" smtClean="0"/>
              <a:pPr/>
              <a:t>10/20/2017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BA958B1-D3AD-492D-BF95-8CFF5B5BF27E}" type="slidenum">
              <a:rPr lang="en-US" smtClean="0"/>
              <a:pPr/>
              <a:t>‹#›</a:t>
            </a:fld>
            <a:endParaRPr lang="en-US"/>
          </a:p>
        </p:txBody>
      </p:sp>
    </p:spTree>
    <p:extLst>
      <p:ext uri="{BB962C8B-B14F-4D97-AF65-F5344CB8AC3E}">
        <p14:creationId xmlns:p14="http://schemas.microsoft.com/office/powerpoint/2010/main" xmlns="" val="4202539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ct val="0"/>
              </a:spcBef>
              <a:buFontTx/>
              <a:buNone/>
            </a:pPr>
            <a:endParaRPr lang="en-US" dirty="0"/>
          </a:p>
        </p:txBody>
      </p:sp>
      <p:sp>
        <p:nvSpPr>
          <p:cNvPr id="4" name="Slide Number Placeholder 3"/>
          <p:cNvSpPr>
            <a:spLocks noGrp="1"/>
          </p:cNvSpPr>
          <p:nvPr>
            <p:ph type="sldNum" sz="quarter" idx="10"/>
          </p:nvPr>
        </p:nvSpPr>
        <p:spPr/>
        <p:txBody>
          <a:bodyPr/>
          <a:lstStyle/>
          <a:p>
            <a:fld id="{9BA958B1-D3AD-492D-BF95-8CFF5B5BF27E}" type="slidenum">
              <a:rPr lang="en-US" smtClean="0"/>
              <a:pPr/>
              <a:t>1</a:t>
            </a:fld>
            <a:endParaRPr lang="en-US"/>
          </a:p>
        </p:txBody>
      </p:sp>
    </p:spTree>
    <p:extLst>
      <p:ext uri="{BB962C8B-B14F-4D97-AF65-F5344CB8AC3E}">
        <p14:creationId xmlns:p14="http://schemas.microsoft.com/office/powerpoint/2010/main" xmlns="" val="5365998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Explain that by</a:t>
            </a:r>
            <a:r>
              <a:rPr lang="en-US" baseline="0" dirty="0"/>
              <a:t> utilizing a </a:t>
            </a:r>
            <a:r>
              <a:rPr lang="en-US" dirty="0"/>
              <a:t> healthy</a:t>
            </a:r>
            <a:r>
              <a:rPr lang="en-US" baseline="0" dirty="0"/>
              <a:t> sense of a Questioning Attitude throughout the organization can greatly reduce assumptions that lead to unwanted events. This tool can be used at the activity level as well as the preplanning and preparation level. </a:t>
            </a:r>
            <a:endParaRPr lang="en-US" dirty="0"/>
          </a:p>
        </p:txBody>
      </p:sp>
      <p:sp>
        <p:nvSpPr>
          <p:cNvPr id="4" name="Slide Number Placeholder 3"/>
          <p:cNvSpPr>
            <a:spLocks noGrp="1"/>
          </p:cNvSpPr>
          <p:nvPr>
            <p:ph type="sldNum" sz="quarter" idx="10"/>
          </p:nvPr>
        </p:nvSpPr>
        <p:spPr/>
        <p:txBody>
          <a:bodyPr/>
          <a:lstStyle/>
          <a:p>
            <a:fld id="{9BA958B1-D3AD-492D-BF95-8CFF5B5BF27E}" type="slidenum">
              <a:rPr lang="en-US" smtClean="0"/>
              <a:pPr/>
              <a:t>2</a:t>
            </a:fld>
            <a:endParaRPr lang="en-US"/>
          </a:p>
        </p:txBody>
      </p:sp>
    </p:spTree>
    <p:extLst>
      <p:ext uri="{BB962C8B-B14F-4D97-AF65-F5344CB8AC3E}">
        <p14:creationId xmlns:p14="http://schemas.microsoft.com/office/powerpoint/2010/main" xmlns="" val="38482889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 questioning attitude fosters thought about safety before action is taken and helps individuals and work groups maintain an accurate understanding of the work conditions at any given time.  When utilized during the pre-job planning process and at the activity level, this tool will overcome an individuals temptation to rationalize away “gut feelings” that something is not right.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 healthy questioning attitude promotes a preference for </a:t>
            </a:r>
            <a:r>
              <a:rPr lang="en-US" sz="1200" b="1" kern="1200" dirty="0">
                <a:solidFill>
                  <a:schemeClr val="tx1"/>
                </a:solidFill>
                <a:effectLst/>
                <a:latin typeface="+mn-lt"/>
                <a:ea typeface="+mn-ea"/>
                <a:cs typeface="+mn-cs"/>
              </a:rPr>
              <a:t>facts </a:t>
            </a:r>
            <a:r>
              <a:rPr lang="en-US" sz="1200" kern="1200" dirty="0">
                <a:solidFill>
                  <a:schemeClr val="tx1"/>
                </a:solidFill>
                <a:effectLst/>
                <a:latin typeface="+mn-lt"/>
                <a:ea typeface="+mn-ea"/>
                <a:cs typeface="+mn-cs"/>
              </a:rPr>
              <a:t>over assumptions and opinions.  Questions such as “What if”….?or “Why is this okay?” help improve recognition of improper assumptions and possible mistakes.  </a:t>
            </a:r>
          </a:p>
          <a:p>
            <a:r>
              <a:rPr lang="en-US" sz="1200" kern="1200" dirty="0">
                <a:solidFill>
                  <a:schemeClr val="tx1"/>
                </a:solidFill>
                <a:effectLst/>
                <a:latin typeface="+mn-lt"/>
                <a:ea typeface="+mn-ea"/>
                <a:cs typeface="+mn-cs"/>
              </a:rPr>
              <a:t> </a:t>
            </a:r>
          </a:p>
        </p:txBody>
      </p:sp>
      <p:sp>
        <p:nvSpPr>
          <p:cNvPr id="4" name="Slide Number Placeholder 3"/>
          <p:cNvSpPr>
            <a:spLocks noGrp="1"/>
          </p:cNvSpPr>
          <p:nvPr>
            <p:ph type="sldNum" sz="quarter" idx="10"/>
          </p:nvPr>
        </p:nvSpPr>
        <p:spPr/>
        <p:txBody>
          <a:bodyPr/>
          <a:lstStyle/>
          <a:p>
            <a:fld id="{9BA958B1-D3AD-492D-BF95-8CFF5B5BF27E}" type="slidenum">
              <a:rPr lang="en-US" smtClean="0"/>
              <a:pPr/>
              <a:t>3</a:t>
            </a:fld>
            <a:endParaRPr lang="en-US"/>
          </a:p>
        </p:txBody>
      </p:sp>
    </p:spTree>
    <p:extLst>
      <p:ext uri="{BB962C8B-B14F-4D97-AF65-F5344CB8AC3E}">
        <p14:creationId xmlns:p14="http://schemas.microsoft.com/office/powerpoint/2010/main" xmlns="" val="38482889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Explain</a:t>
            </a:r>
            <a:r>
              <a:rPr lang="en-US" baseline="0" dirty="0"/>
              <a:t> that this tool can used in many different scenarios surrounding our personal and professional lives.  We have all been in situations where we have had a “gut feeling” that something isn’t right. Or we </a:t>
            </a:r>
            <a:r>
              <a:rPr lang="en-US" b="1" i="0" baseline="0" dirty="0"/>
              <a:t>assumed</a:t>
            </a:r>
            <a:r>
              <a:rPr lang="en-US" baseline="0" dirty="0"/>
              <a:t> it was the correct procedure only to find out later is was not. Utilize this tool when we are faced with these situations </a:t>
            </a:r>
          </a:p>
          <a:p>
            <a:endParaRPr lang="en-US" baseline="0" dirty="0"/>
          </a:p>
          <a:p>
            <a:r>
              <a:rPr lang="en-US" baseline="0" dirty="0"/>
              <a:t>Complete list of Why Use This Tool </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To validate conditions when things are different than expected </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To challenge pre-conceptions and assumptions </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To stimulate healthy thought regarding processes and procedural steps </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To consider actions and assumptions from differing perspectives </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To prevent rationalization for proceeding when things “don’t seem right”</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To identify waste and non-value added activities </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To minimize the potential for making mistakes</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9BA958B1-D3AD-492D-BF95-8CFF5B5BF27E}" type="slidenum">
              <a:rPr lang="en-US" smtClean="0"/>
              <a:pPr/>
              <a:t>4</a:t>
            </a:fld>
            <a:endParaRPr lang="en-US"/>
          </a:p>
        </p:txBody>
      </p:sp>
    </p:spTree>
    <p:extLst>
      <p:ext uri="{BB962C8B-B14F-4D97-AF65-F5344CB8AC3E}">
        <p14:creationId xmlns:p14="http://schemas.microsoft.com/office/powerpoint/2010/main" xmlns="" val="38482889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Explain</a:t>
            </a:r>
            <a:r>
              <a:rPr lang="en-US" baseline="0" dirty="0"/>
              <a:t> that this tool should be utilized during the planning and preparation phases of work as well as at the activity level.  When we experience uncertainty within or from others, we should STOP and start seeking the FACTS. </a:t>
            </a:r>
          </a:p>
          <a:p>
            <a:endParaRPr lang="en-US" baseline="0" dirty="0"/>
          </a:p>
          <a:p>
            <a:r>
              <a:rPr lang="en-US" baseline="0" dirty="0"/>
              <a:t>Complete List of When to Use This Tool</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During Self-Checking (“Think” step of S.T.A.R.) </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Before performing critical steps</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When making a decision about an important activity</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When experiencing uncertainty or doubt</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When experiencing a “gut feeling” </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When conflicts or inconsistencies exist between plans, procedures and actual conditions</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After encountering unexpected results </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After discovering missing information or resources</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Upon hearing the DANGER WORDS: “I Assume,” “Probably,” “I Think, “ “Maybe,”, “Should Be,” “Not Sure,” “Might,” “We’ve Always”…….</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9BA958B1-D3AD-492D-BF95-8CFF5B5BF27E}" type="slidenum">
              <a:rPr lang="en-US" smtClean="0"/>
              <a:pPr/>
              <a:t>5</a:t>
            </a:fld>
            <a:endParaRPr lang="en-US"/>
          </a:p>
        </p:txBody>
      </p:sp>
    </p:spTree>
    <p:extLst>
      <p:ext uri="{BB962C8B-B14F-4D97-AF65-F5344CB8AC3E}">
        <p14:creationId xmlns:p14="http://schemas.microsoft.com/office/powerpoint/2010/main" xmlns="" val="4873525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Explain</a:t>
            </a:r>
            <a:r>
              <a:rPr lang="en-US" sz="1200" kern="1200" baseline="0" dirty="0">
                <a:solidFill>
                  <a:schemeClr val="tx1"/>
                </a:solidFill>
                <a:effectLst/>
                <a:latin typeface="+mn-lt"/>
                <a:ea typeface="+mn-ea"/>
                <a:cs typeface="+mn-cs"/>
              </a:rPr>
              <a:t> that t</a:t>
            </a:r>
            <a:r>
              <a:rPr lang="en-US" sz="1200" kern="1200" dirty="0">
                <a:solidFill>
                  <a:schemeClr val="tx1"/>
                </a:solidFill>
                <a:effectLst/>
                <a:latin typeface="+mn-lt"/>
                <a:ea typeface="+mn-ea"/>
                <a:cs typeface="+mn-cs"/>
              </a:rPr>
              <a:t>his tool is designed, and should be utilized throughout the entire organization.  From the work planning and preparation level to the work activity level.  When utilized as layer of defense in our safety systems and operation</a:t>
            </a:r>
            <a:r>
              <a:rPr lang="en-US" sz="1200" kern="1200" baseline="0" dirty="0">
                <a:solidFill>
                  <a:schemeClr val="tx1"/>
                </a:solidFill>
                <a:effectLst/>
                <a:latin typeface="+mn-lt"/>
                <a:ea typeface="+mn-ea"/>
                <a:cs typeface="+mn-cs"/>
              </a:rPr>
              <a:t> systems</a:t>
            </a:r>
            <a:r>
              <a:rPr lang="en-US" sz="1200" kern="1200" dirty="0">
                <a:solidFill>
                  <a:schemeClr val="tx1"/>
                </a:solidFill>
                <a:effectLst/>
                <a:latin typeface="+mn-lt"/>
                <a:ea typeface="+mn-ea"/>
                <a:cs typeface="+mn-cs"/>
              </a:rPr>
              <a:t>, it will aid in eliminating the </a:t>
            </a:r>
            <a:r>
              <a:rPr lang="en-US" sz="1200" b="1" u="sng" kern="1200" dirty="0">
                <a:solidFill>
                  <a:schemeClr val="tx1"/>
                </a:solidFill>
                <a:effectLst/>
                <a:latin typeface="+mn-lt"/>
                <a:ea typeface="+mn-ea"/>
                <a:cs typeface="+mn-cs"/>
              </a:rPr>
              <a:t>ASSUMPTIONS</a:t>
            </a:r>
            <a:r>
              <a:rPr lang="en-US" sz="1200" kern="1200" dirty="0">
                <a:solidFill>
                  <a:schemeClr val="tx1"/>
                </a:solidFill>
                <a:effectLst/>
                <a:latin typeface="+mn-lt"/>
                <a:ea typeface="+mn-ea"/>
                <a:cs typeface="+mn-cs"/>
              </a:rPr>
              <a:t> that lead to unwanted events.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Explain</a:t>
            </a:r>
            <a:r>
              <a:rPr lang="en-US" sz="1200" kern="1200" baseline="0" dirty="0">
                <a:solidFill>
                  <a:schemeClr val="tx1"/>
                </a:solidFill>
                <a:effectLst/>
                <a:latin typeface="+mn-lt"/>
                <a:ea typeface="+mn-ea"/>
                <a:cs typeface="+mn-cs"/>
              </a:rPr>
              <a:t> that this tool can not only be used in improving the safety and health of our workforce, but if utilized it can also have a positive impact on our operations as well.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BA958B1-D3AD-492D-BF95-8CFF5B5BF27E}" type="slidenum">
              <a:rPr lang="en-US" smtClean="0"/>
              <a:pPr/>
              <a:t>6</a:t>
            </a:fld>
            <a:endParaRPr lang="en-US"/>
          </a:p>
        </p:txBody>
      </p:sp>
    </p:spTree>
    <p:extLst>
      <p:ext uri="{BB962C8B-B14F-4D97-AF65-F5344CB8AC3E}">
        <p14:creationId xmlns:p14="http://schemas.microsoft.com/office/powerpoint/2010/main" xmlns="" val="30303596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Explain</a:t>
            </a:r>
            <a:r>
              <a:rPr lang="en-US" baseline="0" dirty="0"/>
              <a:t> that this tool is used to seek the FACTS over ASSUMPTIONS. Without sufficient facts, the performer or work group should stop the activity to address an unpredictable work situation that could lead to a serious mistake or unwanted outcome. </a:t>
            </a:r>
          </a:p>
          <a:p>
            <a:endParaRPr lang="en-US" baseline="0" dirty="0"/>
          </a:p>
          <a:p>
            <a:r>
              <a:rPr lang="en-US" baseline="0" dirty="0"/>
              <a:t>Complete list of How to Use This Tool</a:t>
            </a:r>
          </a:p>
          <a:p>
            <a:pPr marL="171450" indent="-171450">
              <a:buFont typeface="Arial" panose="020B0604020202020204" pitchFamily="34" charset="0"/>
              <a:buChar char="•"/>
            </a:pPr>
            <a:r>
              <a:rPr lang="en-US" sz="1200" b="1" kern="1200" dirty="0">
                <a:solidFill>
                  <a:schemeClr val="tx1"/>
                </a:solidFill>
                <a:effectLst/>
                <a:latin typeface="+mn-lt"/>
                <a:ea typeface="+mn-ea"/>
                <a:cs typeface="+mn-cs"/>
              </a:rPr>
              <a:t>STOP WHEN UNSURE!</a:t>
            </a:r>
            <a:endParaRPr lang="en-US" sz="1200" kern="1200" dirty="0">
              <a:solidFill>
                <a:schemeClr val="tx1"/>
              </a:solidFill>
              <a:effectLst/>
              <a:latin typeface="+mn-lt"/>
              <a:ea typeface="+mn-ea"/>
              <a:cs typeface="+mn-cs"/>
            </a:endParaRPr>
          </a:p>
          <a:p>
            <a:pPr marL="171450" indent="-171450">
              <a:buFont typeface="Arial" panose="020B0604020202020204" pitchFamily="34" charset="0"/>
              <a:buChar char="•"/>
            </a:pPr>
            <a:r>
              <a:rPr lang="en-US" sz="1200" kern="1200" dirty="0">
                <a:solidFill>
                  <a:schemeClr val="tx1"/>
                </a:solidFill>
                <a:effectLst/>
                <a:latin typeface="+mn-lt"/>
                <a:ea typeface="+mn-ea"/>
                <a:cs typeface="+mn-cs"/>
              </a:rPr>
              <a:t>Verbalize all questions so others can hear and consider</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Be aware when things “don’t seem right” and pursue an answer as to why</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Consider the “what if’s” prior to taking any action or making any decision </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Be deliberate in constructively questioning the thoughts/assumptions of others</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Offer challenging questions in the spirit of helpfulness and caring</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Be open and receptive to being questioned by others</a:t>
            </a:r>
          </a:p>
          <a:p>
            <a:pPr marL="171450" indent="-171450">
              <a:buFont typeface="Arial" panose="020B0604020202020204" pitchFamily="34" charset="0"/>
              <a:buChar char="•"/>
            </a:pPr>
            <a:r>
              <a:rPr lang="en-US" sz="1200" b="1" kern="1200" dirty="0">
                <a:solidFill>
                  <a:schemeClr val="tx1"/>
                </a:solidFill>
                <a:effectLst/>
                <a:latin typeface="+mn-lt"/>
                <a:ea typeface="+mn-ea"/>
                <a:cs typeface="+mn-cs"/>
              </a:rPr>
              <a:t>NEVER ASSUME ANYTHING!</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endParaRPr lang="en-US" baseline="0" dirty="0"/>
          </a:p>
          <a:p>
            <a:endParaRPr lang="en-US" dirty="0"/>
          </a:p>
        </p:txBody>
      </p:sp>
      <p:sp>
        <p:nvSpPr>
          <p:cNvPr id="4" name="Slide Number Placeholder 3"/>
          <p:cNvSpPr>
            <a:spLocks noGrp="1"/>
          </p:cNvSpPr>
          <p:nvPr>
            <p:ph type="sldNum" sz="quarter" idx="10"/>
          </p:nvPr>
        </p:nvSpPr>
        <p:spPr/>
        <p:txBody>
          <a:bodyPr/>
          <a:lstStyle/>
          <a:p>
            <a:fld id="{9BA958B1-D3AD-492D-BF95-8CFF5B5BF27E}" type="slidenum">
              <a:rPr lang="en-US" smtClean="0"/>
              <a:pPr/>
              <a:t>7</a:t>
            </a:fld>
            <a:endParaRPr lang="en-US"/>
          </a:p>
        </p:txBody>
      </p:sp>
    </p:spTree>
    <p:extLst>
      <p:ext uri="{BB962C8B-B14F-4D97-AF65-F5344CB8AC3E}">
        <p14:creationId xmlns:p14="http://schemas.microsoft.com/office/powerpoint/2010/main" xmlns="" val="12156621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Review.</a:t>
            </a:r>
          </a:p>
        </p:txBody>
      </p:sp>
      <p:sp>
        <p:nvSpPr>
          <p:cNvPr id="4" name="Slide Number Placeholder 3"/>
          <p:cNvSpPr>
            <a:spLocks noGrp="1"/>
          </p:cNvSpPr>
          <p:nvPr>
            <p:ph type="sldNum" sz="quarter" idx="10"/>
          </p:nvPr>
        </p:nvSpPr>
        <p:spPr/>
        <p:txBody>
          <a:bodyPr/>
          <a:lstStyle/>
          <a:p>
            <a:fld id="{9BA958B1-D3AD-492D-BF95-8CFF5B5BF27E}" type="slidenum">
              <a:rPr lang="en-US" smtClean="0"/>
              <a:pPr/>
              <a:t>8</a:t>
            </a:fld>
            <a:endParaRPr lang="en-US"/>
          </a:p>
        </p:txBody>
      </p:sp>
    </p:spTree>
    <p:extLst>
      <p:ext uri="{BB962C8B-B14F-4D97-AF65-F5344CB8AC3E}">
        <p14:creationId xmlns:p14="http://schemas.microsoft.com/office/powerpoint/2010/main" xmlns="" val="12156621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Review.</a:t>
            </a:r>
          </a:p>
        </p:txBody>
      </p:sp>
      <p:sp>
        <p:nvSpPr>
          <p:cNvPr id="4" name="Slide Number Placeholder 3"/>
          <p:cNvSpPr>
            <a:spLocks noGrp="1"/>
          </p:cNvSpPr>
          <p:nvPr>
            <p:ph type="sldNum" sz="quarter" idx="10"/>
          </p:nvPr>
        </p:nvSpPr>
        <p:spPr/>
        <p:txBody>
          <a:bodyPr/>
          <a:lstStyle/>
          <a:p>
            <a:fld id="{9BA958B1-D3AD-492D-BF95-8CFF5B5BF27E}" type="slidenum">
              <a:rPr lang="en-US" smtClean="0"/>
              <a:pPr/>
              <a:t>9</a:t>
            </a:fld>
            <a:endParaRPr lang="en-US"/>
          </a:p>
        </p:txBody>
      </p:sp>
    </p:spTree>
    <p:extLst>
      <p:ext uri="{BB962C8B-B14F-4D97-AF65-F5344CB8AC3E}">
        <p14:creationId xmlns:p14="http://schemas.microsoft.com/office/powerpoint/2010/main" xmlns="" val="12156621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C02F3B1-9D2E-4DD2-9679-F56F1A50EBEB}" type="datetimeFigureOut">
              <a:rPr lang="en-US" smtClean="0"/>
              <a:pPr/>
              <a:t>10/20/2017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562612-D914-47B5-9F8B-1E84AAC23245}" type="slidenum">
              <a:rPr lang="en-US" smtClean="0"/>
              <a:pPr/>
              <a:t>‹#›</a:t>
            </a:fld>
            <a:endParaRPr lang="en-US"/>
          </a:p>
        </p:txBody>
      </p:sp>
    </p:spTree>
    <p:extLst>
      <p:ext uri="{BB962C8B-B14F-4D97-AF65-F5344CB8AC3E}">
        <p14:creationId xmlns:p14="http://schemas.microsoft.com/office/powerpoint/2010/main" xmlns="" val="40158375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02F3B1-9D2E-4DD2-9679-F56F1A50EBEB}" type="datetimeFigureOut">
              <a:rPr lang="en-US" smtClean="0"/>
              <a:pPr/>
              <a:t>10/20/2017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562612-D914-47B5-9F8B-1E84AAC23245}" type="slidenum">
              <a:rPr lang="en-US" smtClean="0"/>
              <a:pPr/>
              <a:t>‹#›</a:t>
            </a:fld>
            <a:endParaRPr lang="en-US"/>
          </a:p>
        </p:txBody>
      </p:sp>
    </p:spTree>
    <p:extLst>
      <p:ext uri="{BB962C8B-B14F-4D97-AF65-F5344CB8AC3E}">
        <p14:creationId xmlns:p14="http://schemas.microsoft.com/office/powerpoint/2010/main" xmlns="" val="40770931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02F3B1-9D2E-4DD2-9679-F56F1A50EBEB}" type="datetimeFigureOut">
              <a:rPr lang="en-US" smtClean="0"/>
              <a:pPr/>
              <a:t>10/20/2017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562612-D914-47B5-9F8B-1E84AAC23245}" type="slidenum">
              <a:rPr lang="en-US" smtClean="0"/>
              <a:pPr/>
              <a:t>‹#›</a:t>
            </a:fld>
            <a:endParaRPr lang="en-US"/>
          </a:p>
        </p:txBody>
      </p:sp>
    </p:spTree>
    <p:extLst>
      <p:ext uri="{BB962C8B-B14F-4D97-AF65-F5344CB8AC3E}">
        <p14:creationId xmlns:p14="http://schemas.microsoft.com/office/powerpoint/2010/main" xmlns="" val="3011612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4908" y="753762"/>
            <a:ext cx="7797114" cy="936927"/>
          </a:xfrm>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02F3B1-9D2E-4DD2-9679-F56F1A50EBEB}" type="datetimeFigureOut">
              <a:rPr lang="en-US" smtClean="0"/>
              <a:pPr/>
              <a:t>10/20/2017</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0562612-D914-47B5-9F8B-1E84AAC23245}" type="slidenum">
              <a:rPr lang="en-US" smtClean="0"/>
              <a:pPr/>
              <a:t>‹#›</a:t>
            </a:fld>
            <a:endParaRPr lang="en-US"/>
          </a:p>
        </p:txBody>
      </p:sp>
    </p:spTree>
    <p:extLst>
      <p:ext uri="{BB962C8B-B14F-4D97-AF65-F5344CB8AC3E}">
        <p14:creationId xmlns:p14="http://schemas.microsoft.com/office/powerpoint/2010/main" xmlns="" val="15719737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C02F3B1-9D2E-4DD2-9679-F56F1A50EBEB}" type="datetimeFigureOut">
              <a:rPr lang="en-US" smtClean="0"/>
              <a:pPr/>
              <a:t>10/20/2017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562612-D914-47B5-9F8B-1E84AAC23245}" type="slidenum">
              <a:rPr lang="en-US" smtClean="0"/>
              <a:pPr/>
              <a:t>‹#›</a:t>
            </a:fld>
            <a:endParaRPr lang="en-US"/>
          </a:p>
        </p:txBody>
      </p:sp>
    </p:spTree>
    <p:extLst>
      <p:ext uri="{BB962C8B-B14F-4D97-AF65-F5344CB8AC3E}">
        <p14:creationId xmlns:p14="http://schemas.microsoft.com/office/powerpoint/2010/main" xmlns="" val="30761532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C02F3B1-9D2E-4DD2-9679-F56F1A50EBEB}" type="datetimeFigureOut">
              <a:rPr lang="en-US" smtClean="0"/>
              <a:pPr/>
              <a:t>10/20/2017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562612-D914-47B5-9F8B-1E84AAC23245}" type="slidenum">
              <a:rPr lang="en-US" smtClean="0"/>
              <a:pPr/>
              <a:t>‹#›</a:t>
            </a:fld>
            <a:endParaRPr lang="en-US"/>
          </a:p>
        </p:txBody>
      </p:sp>
    </p:spTree>
    <p:extLst>
      <p:ext uri="{BB962C8B-B14F-4D97-AF65-F5344CB8AC3E}">
        <p14:creationId xmlns:p14="http://schemas.microsoft.com/office/powerpoint/2010/main" xmlns="" val="22388857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C02F3B1-9D2E-4DD2-9679-F56F1A50EBEB}" type="datetimeFigureOut">
              <a:rPr lang="en-US" smtClean="0"/>
              <a:pPr/>
              <a:t>10/20/2017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562612-D914-47B5-9F8B-1E84AAC23245}" type="slidenum">
              <a:rPr lang="en-US" smtClean="0"/>
              <a:pPr/>
              <a:t>‹#›</a:t>
            </a:fld>
            <a:endParaRPr lang="en-US"/>
          </a:p>
        </p:txBody>
      </p:sp>
    </p:spTree>
    <p:extLst>
      <p:ext uri="{BB962C8B-B14F-4D97-AF65-F5344CB8AC3E}">
        <p14:creationId xmlns:p14="http://schemas.microsoft.com/office/powerpoint/2010/main" xmlns="" val="24893702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C02F3B1-9D2E-4DD2-9679-F56F1A50EBEB}" type="datetimeFigureOut">
              <a:rPr lang="en-US" smtClean="0"/>
              <a:pPr/>
              <a:t>10/20/2017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0562612-D914-47B5-9F8B-1E84AAC23245}" type="slidenum">
              <a:rPr lang="en-US" smtClean="0"/>
              <a:pPr/>
              <a:t>‹#›</a:t>
            </a:fld>
            <a:endParaRPr lang="en-US"/>
          </a:p>
        </p:txBody>
      </p:sp>
    </p:spTree>
    <p:extLst>
      <p:ext uri="{BB962C8B-B14F-4D97-AF65-F5344CB8AC3E}">
        <p14:creationId xmlns:p14="http://schemas.microsoft.com/office/powerpoint/2010/main" xmlns="" val="8937052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02F3B1-9D2E-4DD2-9679-F56F1A50EBEB}" type="datetimeFigureOut">
              <a:rPr lang="en-US" smtClean="0"/>
              <a:pPr/>
              <a:t>10/20/2017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0562612-D914-47B5-9F8B-1E84AAC23245}" type="slidenum">
              <a:rPr lang="en-US" smtClean="0"/>
              <a:pPr/>
              <a:t>‹#›</a:t>
            </a:fld>
            <a:endParaRPr lang="en-US"/>
          </a:p>
        </p:txBody>
      </p:sp>
    </p:spTree>
    <p:extLst>
      <p:ext uri="{BB962C8B-B14F-4D97-AF65-F5344CB8AC3E}">
        <p14:creationId xmlns:p14="http://schemas.microsoft.com/office/powerpoint/2010/main" xmlns="" val="5238190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C02F3B1-9D2E-4DD2-9679-F56F1A50EBEB}" type="datetimeFigureOut">
              <a:rPr lang="en-US" smtClean="0"/>
              <a:pPr/>
              <a:t>10/20/2017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562612-D914-47B5-9F8B-1E84AAC23245}" type="slidenum">
              <a:rPr lang="en-US" smtClean="0"/>
              <a:pPr/>
              <a:t>‹#›</a:t>
            </a:fld>
            <a:endParaRPr lang="en-US"/>
          </a:p>
        </p:txBody>
      </p:sp>
    </p:spTree>
    <p:extLst>
      <p:ext uri="{BB962C8B-B14F-4D97-AF65-F5344CB8AC3E}">
        <p14:creationId xmlns:p14="http://schemas.microsoft.com/office/powerpoint/2010/main" xmlns="" val="12657896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C02F3B1-9D2E-4DD2-9679-F56F1A50EBEB}" type="datetimeFigureOut">
              <a:rPr lang="en-US" smtClean="0"/>
              <a:pPr/>
              <a:t>10/20/2017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562612-D914-47B5-9F8B-1E84AAC23245}" type="slidenum">
              <a:rPr lang="en-US" smtClean="0"/>
              <a:pPr/>
              <a:t>‹#›</a:t>
            </a:fld>
            <a:endParaRPr lang="en-US"/>
          </a:p>
        </p:txBody>
      </p:sp>
    </p:spTree>
    <p:extLst>
      <p:ext uri="{BB962C8B-B14F-4D97-AF65-F5344CB8AC3E}">
        <p14:creationId xmlns:p14="http://schemas.microsoft.com/office/powerpoint/2010/main" xmlns="" val="28484438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78476" y="753762"/>
            <a:ext cx="7673546" cy="936927"/>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02F3B1-9D2E-4DD2-9679-F56F1A50EBEB}" type="datetimeFigureOut">
              <a:rPr lang="en-US" smtClean="0"/>
              <a:pPr/>
              <a:t>10/20/2017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562612-D914-47B5-9F8B-1E84AAC23245}" type="slidenum">
              <a:rPr lang="en-US" smtClean="0"/>
              <a:pPr/>
              <a:t>‹#›</a:t>
            </a:fld>
            <a:endParaRPr lang="en-US"/>
          </a:p>
        </p:txBody>
      </p:sp>
      <p:sp>
        <p:nvSpPr>
          <p:cNvPr id="7" name="Rounded Rectangle 6"/>
          <p:cNvSpPr/>
          <p:nvPr userDrawn="1"/>
        </p:nvSpPr>
        <p:spPr>
          <a:xfrm>
            <a:off x="333632" y="285750"/>
            <a:ext cx="8538519" cy="6386899"/>
          </a:xfrm>
          <a:prstGeom prst="roundRect">
            <a:avLst/>
          </a:prstGeom>
          <a:noFill/>
          <a:ln w="762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userDrawn="1"/>
        </p:nvSpPr>
        <p:spPr>
          <a:xfrm>
            <a:off x="3758858" y="6459101"/>
            <a:ext cx="1641625" cy="398898"/>
          </a:xfrm>
          <a:prstGeom prst="roundRect">
            <a:avLst/>
          </a:prstGeom>
          <a:solidFill>
            <a:schemeClr val="bg1"/>
          </a:solidFill>
          <a:ln w="539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13" cstate="print">
            <a:extLst>
              <a:ext uri="{28A0092B-C50C-407E-A947-70E740481C1C}">
                <a14:useLocalDpi xmlns:a14="http://schemas.microsoft.com/office/drawing/2010/main" xmlns="" val="0"/>
              </a:ext>
            </a:extLst>
          </a:blip>
          <a:stretch>
            <a:fillRect/>
          </a:stretch>
        </p:blipFill>
        <p:spPr>
          <a:xfrm>
            <a:off x="4059568" y="6499299"/>
            <a:ext cx="1089302" cy="314144"/>
          </a:xfrm>
          <a:prstGeom prst="rect">
            <a:avLst/>
          </a:prstGeom>
        </p:spPr>
      </p:pic>
    </p:spTree>
    <p:extLst>
      <p:ext uri="{BB962C8B-B14F-4D97-AF65-F5344CB8AC3E}">
        <p14:creationId xmlns:p14="http://schemas.microsoft.com/office/powerpoint/2010/main" xmlns="" val="28718923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600" kern="1200">
          <a:solidFill>
            <a:schemeClr val="accent6">
              <a:lumMod val="50000"/>
            </a:schemeClr>
          </a:solidFill>
          <a:latin typeface="Arial Black" panose="020B0A040201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google.com/url?sa=i&amp;rct=j&amp;q=&amp;esrc=s&amp;source=images&amp;cd=&amp;cad=rja&amp;uact=8&amp;ved=0ahUKEwjr17CNhOjQAhUT22MKHaWdCeEQjRwIBw&amp;url=http://nl.freeimages.com/search/time-out-signal&amp;bvm=bv.141320020,d.cGc&amp;psig=AFQjCNF58OhG5qtOsSHjIrl98-3z0IrALA&amp;ust=1481404522241541"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google.com/url?sa=i&amp;rct=j&amp;q=&amp;esrc=s&amp;source=images&amp;cd=&amp;cad=rja&amp;uact=8&amp;ved=0ahUKEwjW0ICtourQAhVQzGMKHZ7UDeUQjRwIBw&amp;url=http://targetsafetyltd.co.uk/&amp;bvm=bv.141320020,d.cGc&amp;psig=AFQjCNFdWXhNZ6MGPV6sROLQKkY6VBCNaw&amp;ust=1481481373295751"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93125" y="887584"/>
            <a:ext cx="8106032" cy="1311918"/>
          </a:xfrm>
        </p:spPr>
        <p:txBody>
          <a:bodyPr>
            <a:normAutofit/>
          </a:bodyPr>
          <a:lstStyle/>
          <a:p>
            <a:r>
              <a:rPr lang="en-US" sz="6200" dirty="0">
                <a:solidFill>
                  <a:schemeClr val="tx1"/>
                </a:solidFill>
                <a:latin typeface="Arial Rounded MT Bold" panose="020F0704030504030204" pitchFamily="34" charset="0"/>
              </a:rPr>
              <a:t>Time-Out for Safety</a:t>
            </a:r>
          </a:p>
        </p:txBody>
      </p:sp>
      <p:sp>
        <p:nvSpPr>
          <p:cNvPr id="7" name="Subtitle 6"/>
          <p:cNvSpPr>
            <a:spLocks noGrp="1"/>
          </p:cNvSpPr>
          <p:nvPr>
            <p:ph type="subTitle" idx="1"/>
          </p:nvPr>
        </p:nvSpPr>
        <p:spPr>
          <a:xfrm>
            <a:off x="3333750" y="3024651"/>
            <a:ext cx="5486399" cy="2138556"/>
          </a:xfrm>
        </p:spPr>
        <p:txBody>
          <a:bodyPr>
            <a:normAutofit/>
          </a:bodyPr>
          <a:lstStyle/>
          <a:p>
            <a:r>
              <a:rPr lang="en-US" sz="6000" dirty="0">
                <a:latin typeface="Arial Rounded MT Bold" panose="020F0704030504030204" pitchFamily="34" charset="0"/>
              </a:rPr>
              <a:t>Questioning </a:t>
            </a:r>
          </a:p>
          <a:p>
            <a:r>
              <a:rPr lang="en-US" sz="6000" dirty="0">
                <a:latin typeface="Arial Rounded MT Bold" panose="020F0704030504030204" pitchFamily="34" charset="0"/>
              </a:rPr>
              <a:t>Attitude</a:t>
            </a:r>
          </a:p>
        </p:txBody>
      </p:sp>
      <p:pic>
        <p:nvPicPr>
          <p:cNvPr id="2054" name="Picture 6" descr="Related image">
            <a:hlinkClick r:id="rId3"/>
          </p:cNvPr>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476851" y="1800695"/>
            <a:ext cx="4292858" cy="4292860"/>
          </a:xfrm>
          <a:prstGeom prst="rect">
            <a:avLst/>
          </a:prstGeom>
          <a:noFill/>
          <a:extLst>
            <a:ext uri="{909E8E84-426E-40DD-AFC4-6F175D3DCCD1}">
              <a14:hiddenFill xmlns:a14="http://schemas.microsoft.com/office/drawing/2010/main" xmlns="">
                <a:solidFill>
                  <a:srgbClr val="FFFFFF"/>
                </a:solidFill>
              </a14:hiddenFill>
            </a:ext>
          </a:extLst>
        </p:spPr>
      </p:pic>
      <p:sp>
        <p:nvSpPr>
          <p:cNvPr id="2" name="TextBox 1"/>
          <p:cNvSpPr txBox="1"/>
          <p:nvPr/>
        </p:nvSpPr>
        <p:spPr>
          <a:xfrm>
            <a:off x="3657600" y="5207876"/>
            <a:ext cx="4838700" cy="1107996"/>
          </a:xfrm>
          <a:prstGeom prst="rect">
            <a:avLst/>
          </a:prstGeom>
          <a:noFill/>
        </p:spPr>
        <p:txBody>
          <a:bodyPr wrap="square" rtlCol="0">
            <a:spAutoFit/>
          </a:bodyPr>
          <a:lstStyle/>
          <a:p>
            <a:pPr algn="ctr"/>
            <a:r>
              <a:rPr lang="en-US" sz="2400" dirty="0">
                <a:latin typeface="Arial Rounded MT Bold" panose="020F0704030504030204" pitchFamily="34" charset="0"/>
              </a:rPr>
              <a:t>Continuing Education Module</a:t>
            </a:r>
          </a:p>
          <a:p>
            <a:pPr algn="ctr"/>
            <a:r>
              <a:rPr lang="en-US" sz="2400" dirty="0">
                <a:latin typeface="Arial Rounded MT Bold" panose="020F0704030504030204" pitchFamily="34" charset="0"/>
              </a:rPr>
              <a:t>4</a:t>
            </a:r>
            <a:r>
              <a:rPr lang="en-US" sz="2400" baseline="30000" dirty="0">
                <a:latin typeface="Arial Rounded MT Bold" panose="020F0704030504030204" pitchFamily="34" charset="0"/>
              </a:rPr>
              <a:t>th</a:t>
            </a:r>
            <a:r>
              <a:rPr lang="en-US" sz="2400" dirty="0">
                <a:latin typeface="Arial Rounded MT Bold" panose="020F0704030504030204" pitchFamily="34" charset="0"/>
              </a:rPr>
              <a:t> Quarter 2017</a:t>
            </a:r>
          </a:p>
          <a:p>
            <a:endParaRPr lang="en-US" dirty="0"/>
          </a:p>
        </p:txBody>
      </p:sp>
    </p:spTree>
    <p:extLst>
      <p:ext uri="{BB962C8B-B14F-4D97-AF65-F5344CB8AC3E}">
        <p14:creationId xmlns:p14="http://schemas.microsoft.com/office/powerpoint/2010/main" xmlns="" val="1352448031"/>
      </p:ext>
    </p:extLst>
  </p:cSld>
  <p:clrMapOvr>
    <a:masterClrMapping/>
  </p:clrMapOvr>
  <p:transition spd="slow">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Human Performance </a:t>
            </a:r>
          </a:p>
        </p:txBody>
      </p:sp>
      <p:sp>
        <p:nvSpPr>
          <p:cNvPr id="9" name="Oval 8"/>
          <p:cNvSpPr/>
          <p:nvPr/>
        </p:nvSpPr>
        <p:spPr>
          <a:xfrm>
            <a:off x="3243943" y="2010533"/>
            <a:ext cx="2801258" cy="1236436"/>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Questioning</a:t>
            </a:r>
            <a:r>
              <a:rPr lang="en-US" b="1" dirty="0"/>
              <a:t> </a:t>
            </a:r>
            <a:r>
              <a:rPr lang="en-US" b="1" dirty="0">
                <a:solidFill>
                  <a:schemeClr val="tx1"/>
                </a:solidFill>
              </a:rPr>
              <a:t>Attitude</a:t>
            </a:r>
          </a:p>
        </p:txBody>
      </p:sp>
      <p:sp>
        <p:nvSpPr>
          <p:cNvPr id="10" name="TextBox 9"/>
          <p:cNvSpPr txBox="1"/>
          <p:nvPr/>
        </p:nvSpPr>
        <p:spPr>
          <a:xfrm>
            <a:off x="5787700" y="1914377"/>
            <a:ext cx="899886" cy="369332"/>
          </a:xfrm>
          <a:prstGeom prst="rect">
            <a:avLst/>
          </a:prstGeom>
          <a:noFill/>
        </p:spPr>
        <p:txBody>
          <a:bodyPr wrap="square" rtlCol="0">
            <a:spAutoFit/>
          </a:bodyPr>
          <a:lstStyle/>
          <a:p>
            <a:r>
              <a:rPr lang="en-US" dirty="0"/>
              <a:t>When?</a:t>
            </a:r>
          </a:p>
        </p:txBody>
      </p:sp>
      <p:sp>
        <p:nvSpPr>
          <p:cNvPr id="12" name="TextBox 11"/>
          <p:cNvSpPr txBox="1"/>
          <p:nvPr/>
        </p:nvSpPr>
        <p:spPr>
          <a:xfrm>
            <a:off x="4194629" y="1655563"/>
            <a:ext cx="899886" cy="369332"/>
          </a:xfrm>
          <a:prstGeom prst="rect">
            <a:avLst/>
          </a:prstGeom>
          <a:noFill/>
        </p:spPr>
        <p:txBody>
          <a:bodyPr wrap="square" rtlCol="0">
            <a:spAutoFit/>
          </a:bodyPr>
          <a:lstStyle/>
          <a:p>
            <a:r>
              <a:rPr lang="en-US" dirty="0"/>
              <a:t>What?</a:t>
            </a:r>
          </a:p>
        </p:txBody>
      </p:sp>
      <p:sp>
        <p:nvSpPr>
          <p:cNvPr id="13" name="TextBox 12"/>
          <p:cNvSpPr txBox="1"/>
          <p:nvPr/>
        </p:nvSpPr>
        <p:spPr>
          <a:xfrm>
            <a:off x="5796458" y="2955385"/>
            <a:ext cx="899886" cy="369332"/>
          </a:xfrm>
          <a:prstGeom prst="rect">
            <a:avLst/>
          </a:prstGeom>
          <a:noFill/>
        </p:spPr>
        <p:txBody>
          <a:bodyPr wrap="square" rtlCol="0">
            <a:spAutoFit/>
          </a:bodyPr>
          <a:lstStyle/>
          <a:p>
            <a:r>
              <a:rPr lang="en-US" dirty="0"/>
              <a:t>How?</a:t>
            </a:r>
          </a:p>
        </p:txBody>
      </p:sp>
      <p:sp>
        <p:nvSpPr>
          <p:cNvPr id="14" name="TextBox 13"/>
          <p:cNvSpPr txBox="1"/>
          <p:nvPr/>
        </p:nvSpPr>
        <p:spPr>
          <a:xfrm>
            <a:off x="4194629" y="3246969"/>
            <a:ext cx="1008743" cy="369332"/>
          </a:xfrm>
          <a:prstGeom prst="rect">
            <a:avLst/>
          </a:prstGeom>
          <a:noFill/>
        </p:spPr>
        <p:txBody>
          <a:bodyPr wrap="square" rtlCol="0">
            <a:spAutoFit/>
          </a:bodyPr>
          <a:lstStyle/>
          <a:p>
            <a:r>
              <a:rPr lang="en-US" dirty="0"/>
              <a:t>Where?</a:t>
            </a:r>
          </a:p>
        </p:txBody>
      </p:sp>
      <p:sp>
        <p:nvSpPr>
          <p:cNvPr id="15" name="TextBox 14"/>
          <p:cNvSpPr txBox="1"/>
          <p:nvPr/>
        </p:nvSpPr>
        <p:spPr>
          <a:xfrm>
            <a:off x="2819400" y="2955385"/>
            <a:ext cx="899886" cy="369332"/>
          </a:xfrm>
          <a:prstGeom prst="rect">
            <a:avLst/>
          </a:prstGeom>
          <a:noFill/>
        </p:spPr>
        <p:txBody>
          <a:bodyPr wrap="square" rtlCol="0">
            <a:spAutoFit/>
          </a:bodyPr>
          <a:lstStyle/>
          <a:p>
            <a:r>
              <a:rPr lang="en-US" dirty="0"/>
              <a:t>Who?</a:t>
            </a:r>
          </a:p>
        </p:txBody>
      </p:sp>
      <p:sp>
        <p:nvSpPr>
          <p:cNvPr id="16" name="TextBox 15"/>
          <p:cNvSpPr txBox="1"/>
          <p:nvPr/>
        </p:nvSpPr>
        <p:spPr>
          <a:xfrm>
            <a:off x="2819400" y="1932785"/>
            <a:ext cx="899886" cy="369332"/>
          </a:xfrm>
          <a:prstGeom prst="rect">
            <a:avLst/>
          </a:prstGeom>
          <a:noFill/>
        </p:spPr>
        <p:txBody>
          <a:bodyPr wrap="square" rtlCol="0">
            <a:spAutoFit/>
          </a:bodyPr>
          <a:lstStyle/>
          <a:p>
            <a:r>
              <a:rPr lang="en-US" dirty="0"/>
              <a:t>Why?</a:t>
            </a:r>
          </a:p>
        </p:txBody>
      </p:sp>
      <p:sp>
        <p:nvSpPr>
          <p:cNvPr id="17" name="TextBox 16"/>
          <p:cNvSpPr txBox="1"/>
          <p:nvPr/>
        </p:nvSpPr>
        <p:spPr>
          <a:xfrm>
            <a:off x="532463" y="4220989"/>
            <a:ext cx="8158969" cy="2031325"/>
          </a:xfrm>
          <a:prstGeom prst="rect">
            <a:avLst/>
          </a:prstGeom>
          <a:noFill/>
        </p:spPr>
        <p:txBody>
          <a:bodyPr wrap="square" rtlCol="0">
            <a:spAutoFit/>
          </a:bodyPr>
          <a:lstStyle/>
          <a:p>
            <a:pPr marL="285750" indent="-285750">
              <a:buFont typeface="Arial" panose="020B0604020202020204" pitchFamily="34" charset="0"/>
              <a:buChar char="•"/>
            </a:pPr>
            <a:r>
              <a:rPr lang="en-US" dirty="0"/>
              <a:t>Ever encountered unexpected results while performing a task?</a:t>
            </a:r>
          </a:p>
          <a:p>
            <a:pPr marL="285750" indent="-285750">
              <a:buFont typeface="Arial" panose="020B0604020202020204" pitchFamily="34" charset="0"/>
              <a:buChar char="•"/>
            </a:pPr>
            <a:r>
              <a:rPr lang="en-US" dirty="0"/>
              <a:t>Ever had the feeling of uncertainty or doubt?</a:t>
            </a:r>
          </a:p>
          <a:p>
            <a:pPr marL="285750" indent="-285750">
              <a:buFont typeface="Arial" panose="020B0604020202020204" pitchFamily="34" charset="0"/>
              <a:buChar char="•"/>
            </a:pPr>
            <a:r>
              <a:rPr lang="en-US" dirty="0"/>
              <a:t>Ever have that “gut feeling” that something wasn’t right?</a:t>
            </a:r>
          </a:p>
          <a:p>
            <a:pPr marL="285750" indent="-285750">
              <a:buFont typeface="Arial" panose="020B0604020202020204" pitchFamily="34" charset="0"/>
              <a:buChar char="•"/>
            </a:pPr>
            <a:r>
              <a:rPr lang="en-US" dirty="0"/>
              <a:t>Ever heard the words: “I Assume,” “Probably,” “I Think,” “Should Be,”?</a:t>
            </a:r>
          </a:p>
          <a:p>
            <a:pPr marL="285750" indent="-285750">
              <a:buFont typeface="Arial" panose="020B0604020202020204" pitchFamily="34" charset="0"/>
              <a:buChar char="•"/>
            </a:pPr>
            <a:endParaRPr lang="en-US" dirty="0"/>
          </a:p>
          <a:p>
            <a:r>
              <a:rPr lang="en-US" dirty="0"/>
              <a:t>By utilizing a Questioning Attitude we can greatly reduce unwanted outcomes when faced with these situations.  </a:t>
            </a:r>
          </a:p>
        </p:txBody>
      </p:sp>
      <p:pic>
        <p:nvPicPr>
          <p:cNvPr id="3" name="Picture 2"/>
          <p:cNvPicPr>
            <a:picLocks noChangeAspect="1"/>
          </p:cNvPicPr>
          <p:nvPr/>
        </p:nvPicPr>
        <p:blipFill rotWithShape="1">
          <a:blip r:embed="rId3" cstate="print"/>
          <a:srcRect l="9015" r="12079"/>
          <a:stretch/>
        </p:blipFill>
        <p:spPr>
          <a:xfrm>
            <a:off x="2183072" y="1447800"/>
            <a:ext cx="4857750" cy="2773189"/>
          </a:xfrm>
          <a:prstGeom prst="rect">
            <a:avLst/>
          </a:prstGeom>
        </p:spPr>
      </p:pic>
    </p:spTree>
    <p:extLst>
      <p:ext uri="{BB962C8B-B14F-4D97-AF65-F5344CB8AC3E}">
        <p14:creationId xmlns:p14="http://schemas.microsoft.com/office/powerpoint/2010/main" xmlns="" val="361627465"/>
      </p:ext>
    </p:extLst>
  </p:cSld>
  <p:clrMapOvr>
    <a:masterClrMapping/>
  </p:clrMapOvr>
  <p:transition spd="slow">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is a Questioning Attitude</a:t>
            </a:r>
          </a:p>
        </p:txBody>
      </p:sp>
      <p:sp>
        <p:nvSpPr>
          <p:cNvPr id="3" name="Content Placeholder 2"/>
          <p:cNvSpPr>
            <a:spLocks noGrp="1"/>
          </p:cNvSpPr>
          <p:nvPr>
            <p:ph idx="1"/>
          </p:nvPr>
        </p:nvSpPr>
        <p:spPr>
          <a:xfrm>
            <a:off x="628650" y="1825625"/>
            <a:ext cx="7823371" cy="4351338"/>
          </a:xfrm>
        </p:spPr>
        <p:txBody>
          <a:bodyPr>
            <a:normAutofit lnSpcReduction="10000"/>
          </a:bodyPr>
          <a:lstStyle/>
          <a:p>
            <a:r>
              <a:rPr lang="en-US" sz="3200" dirty="0"/>
              <a:t>Fosters thought about safety before action is taken</a:t>
            </a:r>
          </a:p>
          <a:p>
            <a:r>
              <a:rPr lang="en-US" sz="3200" dirty="0"/>
              <a:t>Helps individuals and work groups maintain an accurate understanding of the work conditions</a:t>
            </a:r>
          </a:p>
          <a:p>
            <a:r>
              <a:rPr lang="en-US" sz="3200" dirty="0"/>
              <a:t>Helps individuals overcome the temptation to rationalize away “gut feelings”</a:t>
            </a:r>
          </a:p>
          <a:p>
            <a:r>
              <a:rPr lang="en-US" sz="3200" dirty="0"/>
              <a:t>Promotes a preference for </a:t>
            </a:r>
            <a:r>
              <a:rPr lang="en-US" sz="3200" b="1" u="sng" dirty="0"/>
              <a:t>FACTS</a:t>
            </a:r>
            <a:r>
              <a:rPr lang="en-US" sz="3200" dirty="0"/>
              <a:t> over assumptions and opinions </a:t>
            </a:r>
          </a:p>
        </p:txBody>
      </p:sp>
    </p:spTree>
    <p:extLst>
      <p:ext uri="{BB962C8B-B14F-4D97-AF65-F5344CB8AC3E}">
        <p14:creationId xmlns:p14="http://schemas.microsoft.com/office/powerpoint/2010/main" xmlns="" val="1629783505"/>
      </p:ext>
    </p:extLst>
  </p:cSld>
  <p:clrMapOvr>
    <a:masterClrMapping/>
  </p:clrMapOvr>
  <p:transition spd="slow">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Why Use This Tool </a:t>
            </a:r>
          </a:p>
        </p:txBody>
      </p:sp>
      <p:sp>
        <p:nvSpPr>
          <p:cNvPr id="4" name="Content Placeholder 3"/>
          <p:cNvSpPr>
            <a:spLocks noGrp="1"/>
          </p:cNvSpPr>
          <p:nvPr>
            <p:ph idx="1"/>
          </p:nvPr>
        </p:nvSpPr>
        <p:spPr/>
        <p:txBody>
          <a:bodyPr>
            <a:normAutofit/>
          </a:bodyPr>
          <a:lstStyle/>
          <a:p>
            <a:r>
              <a:rPr lang="en-US" sz="3200" dirty="0"/>
              <a:t>To validate conditions when things are different than expected </a:t>
            </a:r>
          </a:p>
          <a:p>
            <a:r>
              <a:rPr lang="en-US" sz="3200" dirty="0"/>
              <a:t>To challenge pre-conceptions and assumptions </a:t>
            </a:r>
          </a:p>
          <a:p>
            <a:r>
              <a:rPr lang="en-US" sz="3200" dirty="0"/>
              <a:t>To stimulate healthy thought regarding processes and procedural steps </a:t>
            </a:r>
          </a:p>
          <a:p>
            <a:r>
              <a:rPr lang="en-US" sz="3200" dirty="0"/>
              <a:t>To prevent rationalization for proceeding when things </a:t>
            </a:r>
            <a:r>
              <a:rPr lang="en-US" sz="3200" b="1" dirty="0"/>
              <a:t>“Don’t Seem Right” </a:t>
            </a:r>
          </a:p>
        </p:txBody>
      </p:sp>
    </p:spTree>
    <p:extLst>
      <p:ext uri="{BB962C8B-B14F-4D97-AF65-F5344CB8AC3E}">
        <p14:creationId xmlns:p14="http://schemas.microsoft.com/office/powerpoint/2010/main" xmlns="" val="1086979079"/>
      </p:ext>
    </p:extLst>
  </p:cSld>
  <p:clrMapOvr>
    <a:masterClrMapping/>
  </p:clrMapOvr>
  <p:transition spd="slow">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When to Use This Tool </a:t>
            </a:r>
          </a:p>
        </p:txBody>
      </p:sp>
      <p:sp>
        <p:nvSpPr>
          <p:cNvPr id="3" name="Content Placeholder 2"/>
          <p:cNvSpPr>
            <a:spLocks noGrp="1"/>
          </p:cNvSpPr>
          <p:nvPr>
            <p:ph idx="1"/>
          </p:nvPr>
        </p:nvSpPr>
        <p:spPr>
          <a:xfrm>
            <a:off x="628650" y="1825625"/>
            <a:ext cx="7823372" cy="4351338"/>
          </a:xfrm>
        </p:spPr>
        <p:txBody>
          <a:bodyPr>
            <a:normAutofit lnSpcReduction="10000"/>
          </a:bodyPr>
          <a:lstStyle/>
          <a:p>
            <a:r>
              <a:rPr lang="en-US" dirty="0"/>
              <a:t>Before performing critical steps </a:t>
            </a:r>
          </a:p>
          <a:p>
            <a:r>
              <a:rPr lang="en-US" dirty="0"/>
              <a:t>When experiencing uncertainty or doubt</a:t>
            </a:r>
          </a:p>
          <a:p>
            <a:r>
              <a:rPr lang="en-US" dirty="0"/>
              <a:t>When experiencing a “gut feeling” </a:t>
            </a:r>
          </a:p>
          <a:p>
            <a:r>
              <a:rPr lang="en-US" dirty="0"/>
              <a:t>After encountering unexpected results</a:t>
            </a:r>
          </a:p>
          <a:p>
            <a:r>
              <a:rPr lang="en-US" dirty="0"/>
              <a:t>Upon hearing the DANGER WORDS: </a:t>
            </a:r>
          </a:p>
          <a:p>
            <a:pPr lvl="1"/>
            <a:r>
              <a:rPr lang="en-US" u="sng" dirty="0"/>
              <a:t>“I Assume”</a:t>
            </a:r>
            <a:r>
              <a:rPr lang="en-US" dirty="0"/>
              <a:t>, this is the correct way. </a:t>
            </a:r>
            <a:r>
              <a:rPr lang="en-US" u="sng" dirty="0"/>
              <a:t> </a:t>
            </a:r>
          </a:p>
          <a:p>
            <a:pPr lvl="1"/>
            <a:r>
              <a:rPr lang="en-US" u="sng" dirty="0"/>
              <a:t>“Probably”</a:t>
            </a:r>
            <a:r>
              <a:rPr lang="en-US" dirty="0"/>
              <a:t>, we should do it this way. </a:t>
            </a:r>
          </a:p>
          <a:p>
            <a:pPr lvl="1"/>
            <a:r>
              <a:rPr lang="en-US" u="sng" dirty="0"/>
              <a:t>“I Think”</a:t>
            </a:r>
            <a:r>
              <a:rPr lang="en-US" dirty="0"/>
              <a:t>, this is the correct way. </a:t>
            </a:r>
            <a:endParaRPr lang="en-US" u="sng" dirty="0"/>
          </a:p>
          <a:p>
            <a:pPr lvl="1"/>
            <a:r>
              <a:rPr lang="en-US" u="sng" dirty="0"/>
              <a:t>“Maybe”</a:t>
            </a:r>
            <a:r>
              <a:rPr lang="en-US" dirty="0"/>
              <a:t>, they wanted it done like this. </a:t>
            </a:r>
            <a:endParaRPr lang="en-US" u="sng" dirty="0"/>
          </a:p>
          <a:p>
            <a:pPr lvl="1"/>
            <a:r>
              <a:rPr lang="en-US" u="sng" dirty="0"/>
              <a:t>“Should Be”</a:t>
            </a:r>
            <a:r>
              <a:rPr lang="en-US" dirty="0"/>
              <a:t>, right. </a:t>
            </a:r>
            <a:endParaRPr lang="en-US" u="sng" dirty="0"/>
          </a:p>
        </p:txBody>
      </p:sp>
    </p:spTree>
    <p:extLst>
      <p:ext uri="{BB962C8B-B14F-4D97-AF65-F5344CB8AC3E}">
        <p14:creationId xmlns:p14="http://schemas.microsoft.com/office/powerpoint/2010/main" xmlns="" val="485650812"/>
      </p:ext>
    </p:extLst>
  </p:cSld>
  <p:clrMapOvr>
    <a:masterClrMapping/>
  </p:clrMapOvr>
  <p:transition spd="slow">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Who &amp; Where to Use This Tool</a:t>
            </a:r>
          </a:p>
        </p:txBody>
      </p:sp>
      <p:sp>
        <p:nvSpPr>
          <p:cNvPr id="5" name="Content Placeholder 4"/>
          <p:cNvSpPr>
            <a:spLocks noGrp="1"/>
          </p:cNvSpPr>
          <p:nvPr>
            <p:ph idx="1"/>
          </p:nvPr>
        </p:nvSpPr>
        <p:spPr>
          <a:xfrm>
            <a:off x="628650" y="2086708"/>
            <a:ext cx="7823372" cy="4525107"/>
          </a:xfrm>
        </p:spPr>
        <p:txBody>
          <a:bodyPr>
            <a:normAutofit/>
          </a:bodyPr>
          <a:lstStyle/>
          <a:p>
            <a:r>
              <a:rPr lang="en-US" sz="3600" dirty="0"/>
              <a:t>Utilized throughout the entire organization</a:t>
            </a:r>
          </a:p>
          <a:p>
            <a:r>
              <a:rPr lang="en-US" sz="3600" dirty="0"/>
              <a:t>From Work Planning to Activity Level</a:t>
            </a:r>
          </a:p>
          <a:p>
            <a:r>
              <a:rPr lang="en-US" sz="3600" dirty="0"/>
              <a:t>Adds an additional layer of defense to our safety systems</a:t>
            </a:r>
          </a:p>
          <a:p>
            <a:pPr lvl="1"/>
            <a:r>
              <a:rPr lang="en-US" sz="3200" dirty="0"/>
              <a:t>JHA’s/TSA’s </a:t>
            </a:r>
          </a:p>
          <a:p>
            <a:pPr lvl="1"/>
            <a:r>
              <a:rPr lang="en-US" sz="3200" dirty="0"/>
              <a:t>Pre-Job Briefings </a:t>
            </a:r>
          </a:p>
          <a:p>
            <a:pPr lvl="1"/>
            <a:r>
              <a:rPr lang="en-US" sz="3200" dirty="0"/>
              <a:t>Project Controls </a:t>
            </a:r>
          </a:p>
        </p:txBody>
      </p:sp>
    </p:spTree>
    <p:extLst>
      <p:ext uri="{BB962C8B-B14F-4D97-AF65-F5344CB8AC3E}">
        <p14:creationId xmlns:p14="http://schemas.microsoft.com/office/powerpoint/2010/main" xmlns="" val="1145281091"/>
      </p:ext>
    </p:extLst>
  </p:cSld>
  <p:clrMapOvr>
    <a:masterClrMapping/>
  </p:clrMapOvr>
  <p:transition spd="slow">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Use This Tool </a:t>
            </a:r>
          </a:p>
        </p:txBody>
      </p:sp>
      <p:sp>
        <p:nvSpPr>
          <p:cNvPr id="3" name="Content Placeholder 2"/>
          <p:cNvSpPr>
            <a:spLocks noGrp="1"/>
          </p:cNvSpPr>
          <p:nvPr>
            <p:ph idx="1"/>
          </p:nvPr>
        </p:nvSpPr>
        <p:spPr>
          <a:xfrm>
            <a:off x="628650" y="1825624"/>
            <a:ext cx="7823372" cy="4370223"/>
          </a:xfrm>
        </p:spPr>
        <p:txBody>
          <a:bodyPr>
            <a:normAutofit/>
          </a:bodyPr>
          <a:lstStyle/>
          <a:p>
            <a:r>
              <a:rPr lang="en-US" b="1" dirty="0"/>
              <a:t>STOP WHEN UNSURE!</a:t>
            </a:r>
          </a:p>
          <a:p>
            <a:r>
              <a:rPr lang="en-US" dirty="0"/>
              <a:t>Be aware when things “don’t seem right” an pursue an answer as to why</a:t>
            </a:r>
          </a:p>
          <a:p>
            <a:r>
              <a:rPr lang="en-US" dirty="0"/>
              <a:t>Consider the “what if’s” prior to taking action </a:t>
            </a:r>
          </a:p>
          <a:p>
            <a:r>
              <a:rPr lang="en-US" dirty="0"/>
              <a:t>Offer challenging questions in the spirit of helpfulness and caring </a:t>
            </a:r>
          </a:p>
          <a:p>
            <a:r>
              <a:rPr lang="en-US" dirty="0"/>
              <a:t>Be open and receptive to being questioned by others </a:t>
            </a:r>
          </a:p>
          <a:p>
            <a:r>
              <a:rPr lang="en-US" b="1" dirty="0"/>
              <a:t>NEVER ASSUME ANYTHING!</a:t>
            </a:r>
          </a:p>
        </p:txBody>
      </p:sp>
    </p:spTree>
    <p:extLst>
      <p:ext uri="{BB962C8B-B14F-4D97-AF65-F5344CB8AC3E}">
        <p14:creationId xmlns:p14="http://schemas.microsoft.com/office/powerpoint/2010/main" xmlns="" val="432426474"/>
      </p:ext>
    </p:extLst>
  </p:cSld>
  <p:clrMapOvr>
    <a:masterClrMapping/>
  </p:clrMapOvr>
  <p:transition spd="slow">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2204" y="580342"/>
            <a:ext cx="7797114" cy="936927"/>
          </a:xfrm>
        </p:spPr>
        <p:txBody>
          <a:bodyPr/>
          <a:lstStyle/>
          <a:p>
            <a:r>
              <a:rPr lang="en-US" dirty="0"/>
              <a:t>Review</a:t>
            </a:r>
          </a:p>
        </p:txBody>
      </p:sp>
      <p:sp>
        <p:nvSpPr>
          <p:cNvPr id="3" name="Content Placeholder 2"/>
          <p:cNvSpPr>
            <a:spLocks noGrp="1"/>
          </p:cNvSpPr>
          <p:nvPr>
            <p:ph idx="1"/>
          </p:nvPr>
        </p:nvSpPr>
        <p:spPr>
          <a:xfrm>
            <a:off x="628650" y="1529255"/>
            <a:ext cx="7853198" cy="5029199"/>
          </a:xfrm>
        </p:spPr>
        <p:txBody>
          <a:bodyPr>
            <a:normAutofit/>
          </a:bodyPr>
          <a:lstStyle/>
          <a:p>
            <a:r>
              <a:rPr lang="en-US" dirty="0"/>
              <a:t>One of the many Human Performance tools that workers and work group can utilize to prevent unwanted outcomes</a:t>
            </a:r>
          </a:p>
          <a:p>
            <a:r>
              <a:rPr lang="en-US" dirty="0"/>
              <a:t>When utilized it can eliminate or greatly minimize uncertainty, confusion or doubt</a:t>
            </a:r>
          </a:p>
          <a:p>
            <a:r>
              <a:rPr lang="en-US" dirty="0"/>
              <a:t>Promotes a preference for FACTS over ASSUMPTIONS</a:t>
            </a:r>
          </a:p>
          <a:p>
            <a:r>
              <a:rPr lang="en-US" dirty="0"/>
              <a:t>When coupled with existing Safety and Operational Systems, this tool can significantly reduce the potential for an unwanted outcome.</a:t>
            </a:r>
          </a:p>
        </p:txBody>
      </p:sp>
    </p:spTree>
    <p:extLst>
      <p:ext uri="{BB962C8B-B14F-4D97-AF65-F5344CB8AC3E}">
        <p14:creationId xmlns:p14="http://schemas.microsoft.com/office/powerpoint/2010/main" xmlns="" val="1609248976"/>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a:spLocks noGrp="1"/>
          </p:cNvSpPr>
          <p:nvPr>
            <p:ph idx="1"/>
          </p:nvPr>
        </p:nvSpPr>
        <p:spPr>
          <a:xfrm>
            <a:off x="725214" y="693683"/>
            <a:ext cx="7772400" cy="1907014"/>
          </a:xfrm>
        </p:spPr>
        <p:txBody>
          <a:bodyPr>
            <a:normAutofit fontScale="92500" lnSpcReduction="10000"/>
          </a:bodyPr>
          <a:lstStyle/>
          <a:p>
            <a:pPr marL="0" indent="0" algn="ctr">
              <a:spcBef>
                <a:spcPts val="0"/>
              </a:spcBef>
              <a:buNone/>
            </a:pPr>
            <a:r>
              <a:rPr lang="en-US" sz="8000" dirty="0">
                <a:latin typeface="Berlin Sans FB" panose="020E0602020502020306" pitchFamily="34" charset="0"/>
              </a:rPr>
              <a:t>Injury Free Takes You and Me!</a:t>
            </a:r>
          </a:p>
          <a:p>
            <a:endParaRPr lang="en-US" dirty="0"/>
          </a:p>
        </p:txBody>
      </p:sp>
      <p:sp>
        <p:nvSpPr>
          <p:cNvPr id="6" name="AutoShape 4" descr="Image result for Safety target">
            <a:hlinkClick r:id="rId3"/>
          </p:cNvPr>
          <p:cNvSpPr>
            <a:spLocks noChangeAspect="1" noChangeArrowheads="1"/>
          </p:cNvSpPr>
          <p:nvPr/>
        </p:nvSpPr>
        <p:spPr bwMode="auto">
          <a:xfrm>
            <a:off x="53975" y="-876300"/>
            <a:ext cx="3895725" cy="1828800"/>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AutoShape 6" descr="Image result for Safety target">
            <a:hlinkClick r:id="rId3"/>
          </p:cNvPr>
          <p:cNvSpPr>
            <a:spLocks noChangeAspect="1" noChangeArrowheads="1"/>
          </p:cNvSpPr>
          <p:nvPr/>
        </p:nvSpPr>
        <p:spPr bwMode="auto">
          <a:xfrm>
            <a:off x="206375" y="-723900"/>
            <a:ext cx="3895725" cy="1828800"/>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Donut 8"/>
          <p:cNvSpPr/>
          <p:nvPr/>
        </p:nvSpPr>
        <p:spPr>
          <a:xfrm>
            <a:off x="4713890" y="2916621"/>
            <a:ext cx="3846786" cy="3641833"/>
          </a:xfrm>
          <a:prstGeom prst="donut">
            <a:avLst>
              <a:gd name="adj" fmla="val 12841"/>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Donut 11"/>
          <p:cNvSpPr/>
          <p:nvPr/>
        </p:nvSpPr>
        <p:spPr>
          <a:xfrm>
            <a:off x="5355771" y="3548555"/>
            <a:ext cx="2541319" cy="2377963"/>
          </a:xfrm>
          <a:prstGeom prst="donut">
            <a:avLst>
              <a:gd name="adj" fmla="val 12841"/>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Donut 12"/>
          <p:cNvSpPr/>
          <p:nvPr/>
        </p:nvSpPr>
        <p:spPr>
          <a:xfrm>
            <a:off x="5866409" y="4037610"/>
            <a:ext cx="1543793" cy="1425039"/>
          </a:xfrm>
          <a:prstGeom prst="donut">
            <a:avLst>
              <a:gd name="adj" fmla="val 12841"/>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 name="TextBox 18"/>
          <p:cNvSpPr txBox="1"/>
          <p:nvPr/>
        </p:nvSpPr>
        <p:spPr>
          <a:xfrm>
            <a:off x="807522" y="3548555"/>
            <a:ext cx="3142178" cy="1107996"/>
          </a:xfrm>
          <a:prstGeom prst="rect">
            <a:avLst/>
          </a:prstGeom>
          <a:noFill/>
        </p:spPr>
        <p:txBody>
          <a:bodyPr wrap="square" rtlCol="0">
            <a:spAutoFit/>
          </a:bodyPr>
          <a:lstStyle/>
          <a:p>
            <a:pPr algn="ctr"/>
            <a:r>
              <a:rPr lang="en-US" sz="6600" i="1" dirty="0">
                <a:solidFill>
                  <a:srgbClr val="FF0000"/>
                </a:solidFill>
                <a:latin typeface="Berlin Sans FB" panose="020E0602020502020306" pitchFamily="34" charset="0"/>
              </a:rPr>
              <a:t>Target</a:t>
            </a:r>
          </a:p>
        </p:txBody>
      </p:sp>
      <p:sp>
        <p:nvSpPr>
          <p:cNvPr id="22" name="TextBox 21"/>
          <p:cNvSpPr txBox="1"/>
          <p:nvPr/>
        </p:nvSpPr>
        <p:spPr>
          <a:xfrm>
            <a:off x="807522" y="4826255"/>
            <a:ext cx="3142178" cy="1107996"/>
          </a:xfrm>
          <a:prstGeom prst="rect">
            <a:avLst/>
          </a:prstGeom>
          <a:noFill/>
        </p:spPr>
        <p:txBody>
          <a:bodyPr wrap="square" rtlCol="0">
            <a:spAutoFit/>
          </a:bodyPr>
          <a:lstStyle/>
          <a:p>
            <a:pPr algn="ctr"/>
            <a:r>
              <a:rPr lang="en-US" sz="6600" i="1" dirty="0">
                <a:solidFill>
                  <a:srgbClr val="002060"/>
                </a:solidFill>
                <a:latin typeface="Berlin Sans FB" panose="020E0602020502020306" pitchFamily="34" charset="0"/>
              </a:rPr>
              <a:t>Safety</a:t>
            </a:r>
          </a:p>
        </p:txBody>
      </p:sp>
      <p:grpSp>
        <p:nvGrpSpPr>
          <p:cNvPr id="21" name="Group 20"/>
          <p:cNvGrpSpPr/>
          <p:nvPr/>
        </p:nvGrpSpPr>
        <p:grpSpPr>
          <a:xfrm>
            <a:off x="653141" y="4602145"/>
            <a:ext cx="8039595" cy="286377"/>
            <a:chOff x="653143" y="4656551"/>
            <a:chExt cx="8039595" cy="169704"/>
          </a:xfrm>
        </p:grpSpPr>
        <p:sp>
          <p:nvSpPr>
            <p:cNvPr id="20" name="Rectangle 19"/>
            <p:cNvSpPr/>
            <p:nvPr/>
          </p:nvSpPr>
          <p:spPr>
            <a:xfrm>
              <a:off x="653143" y="4656551"/>
              <a:ext cx="8039595" cy="1697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Connector 23"/>
            <p:cNvCxnSpPr/>
            <p:nvPr/>
          </p:nvCxnSpPr>
          <p:spPr>
            <a:xfrm flipH="1" flipV="1">
              <a:off x="653143" y="4737537"/>
              <a:ext cx="8039595" cy="12592"/>
            </a:xfrm>
            <a:prstGeom prst="line">
              <a:avLst/>
            </a:prstGeom>
            <a:ln w="66675">
              <a:solidFill>
                <a:srgbClr val="002060"/>
              </a:solidFill>
            </a:ln>
          </p:spPr>
          <p:style>
            <a:lnRef idx="1">
              <a:schemeClr val="accent1"/>
            </a:lnRef>
            <a:fillRef idx="0">
              <a:schemeClr val="accent1"/>
            </a:fillRef>
            <a:effectRef idx="0">
              <a:schemeClr val="accent1"/>
            </a:effectRef>
            <a:fontRef idx="minor">
              <a:schemeClr val="tx1"/>
            </a:fontRef>
          </p:style>
        </p:cxnSp>
      </p:grpSp>
      <p:grpSp>
        <p:nvGrpSpPr>
          <p:cNvPr id="26" name="Group 25"/>
          <p:cNvGrpSpPr/>
          <p:nvPr/>
        </p:nvGrpSpPr>
        <p:grpSpPr>
          <a:xfrm rot="16200000">
            <a:off x="4697791" y="4518643"/>
            <a:ext cx="3868242" cy="331596"/>
            <a:chOff x="653143" y="4656551"/>
            <a:chExt cx="8039595" cy="169704"/>
          </a:xfrm>
        </p:grpSpPr>
        <p:sp>
          <p:nvSpPr>
            <p:cNvPr id="27" name="Rectangle 26"/>
            <p:cNvSpPr/>
            <p:nvPr/>
          </p:nvSpPr>
          <p:spPr>
            <a:xfrm>
              <a:off x="653143" y="4656551"/>
              <a:ext cx="8039595" cy="1697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8" name="Straight Connector 27"/>
            <p:cNvCxnSpPr/>
            <p:nvPr/>
          </p:nvCxnSpPr>
          <p:spPr>
            <a:xfrm flipH="1" flipV="1">
              <a:off x="653143" y="4737537"/>
              <a:ext cx="8039595" cy="12592"/>
            </a:xfrm>
            <a:prstGeom prst="line">
              <a:avLst/>
            </a:prstGeom>
            <a:ln w="66675">
              <a:solidFill>
                <a:srgbClr val="002060"/>
              </a:solidFill>
            </a:ln>
          </p:spPr>
          <p:style>
            <a:lnRef idx="1">
              <a:schemeClr val="accent1"/>
            </a:lnRef>
            <a:fillRef idx="0">
              <a:schemeClr val="accent1"/>
            </a:fillRef>
            <a:effectRef idx="0">
              <a:schemeClr val="accent1"/>
            </a:effectRef>
            <a:fontRef idx="minor">
              <a:schemeClr val="tx1"/>
            </a:fontRef>
          </p:style>
        </p:cxnSp>
      </p:grpSp>
      <p:sp>
        <p:nvSpPr>
          <p:cNvPr id="10" name="Oval 9"/>
          <p:cNvSpPr/>
          <p:nvPr/>
        </p:nvSpPr>
        <p:spPr>
          <a:xfrm>
            <a:off x="6285015" y="4399089"/>
            <a:ext cx="706580" cy="676894"/>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ight Arrow 22"/>
          <p:cNvSpPr/>
          <p:nvPr/>
        </p:nvSpPr>
        <p:spPr>
          <a:xfrm>
            <a:off x="653141" y="4521758"/>
            <a:ext cx="4060749" cy="442128"/>
          </a:xfrm>
          <a:prstGeom prst="rightArrow">
            <a:avLst>
              <a:gd name="adj1" fmla="val 50000"/>
              <a:gd name="adj2" fmla="val 153333"/>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435203070"/>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400</TotalTime>
  <Words>1024</Words>
  <Application>Microsoft Office PowerPoint</Application>
  <PresentationFormat>Letter Paper (8.5x11 in)</PresentationFormat>
  <Paragraphs>117</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Time-Out for Safety</vt:lpstr>
      <vt:lpstr>Human Performance </vt:lpstr>
      <vt:lpstr>What is a Questioning Attitude</vt:lpstr>
      <vt:lpstr>Why Use This Tool </vt:lpstr>
      <vt:lpstr>When to Use This Tool </vt:lpstr>
      <vt:lpstr>Who &amp; Where to Use This Tool</vt:lpstr>
      <vt:lpstr>How to Use This Tool </vt:lpstr>
      <vt:lpstr>Review</vt:lpstr>
      <vt:lpstr>Slide 9</vt:lpstr>
    </vt:vector>
  </TitlesOfParts>
  <Company>MDU Resources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Our Commitment to You</dc:title>
  <dc:creator>Richard, Frank</dc:creator>
  <cp:lastModifiedBy>kholmes</cp:lastModifiedBy>
  <cp:revision>41</cp:revision>
  <dcterms:created xsi:type="dcterms:W3CDTF">2016-12-05T22:41:34Z</dcterms:created>
  <dcterms:modified xsi:type="dcterms:W3CDTF">2017-10-20T20:30:17Z</dcterms:modified>
</cp:coreProperties>
</file>