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18"/>
  </p:notesMasterIdLst>
  <p:handoutMasterIdLst>
    <p:handoutMasterId r:id="rId19"/>
  </p:handoutMasterIdLst>
  <p:sldIdLst>
    <p:sldId id="588" r:id="rId5"/>
    <p:sldId id="614" r:id="rId6"/>
    <p:sldId id="589" r:id="rId7"/>
    <p:sldId id="624" r:id="rId8"/>
    <p:sldId id="620" r:id="rId9"/>
    <p:sldId id="595" r:id="rId10"/>
    <p:sldId id="591" r:id="rId11"/>
    <p:sldId id="617" r:id="rId12"/>
    <p:sldId id="621" r:id="rId13"/>
    <p:sldId id="619" r:id="rId14"/>
    <p:sldId id="590" r:id="rId15"/>
    <p:sldId id="602" r:id="rId16"/>
    <p:sldId id="623" r:id="rId17"/>
  </p:sldIdLst>
  <p:sldSz cx="9144000" cy="6858000" type="screen4x3"/>
  <p:notesSz cx="7010400" cy="92964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992201"/>
    <a:srgbClr val="000066"/>
    <a:srgbClr val="E6F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0" autoAdjust="0"/>
    <p:restoredTop sz="95915" autoAdjust="0"/>
  </p:normalViewPr>
  <p:slideViewPr>
    <p:cSldViewPr>
      <p:cViewPr>
        <p:scale>
          <a:sx n="70" d="100"/>
          <a:sy n="70" d="100"/>
        </p:scale>
        <p:origin x="-14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4110" y="-51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370" name="Rectangle 2"/>
          <p:cNvSpPr>
            <a:spLocks noGrp="1" noChangeArrowheads="1"/>
          </p:cNvSpPr>
          <p:nvPr>
            <p:ph type="hdr" sz="quarter"/>
          </p:nvPr>
        </p:nvSpPr>
        <p:spPr bwMode="auto">
          <a:xfrm>
            <a:off x="0"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dirty="0"/>
          </a:p>
        </p:txBody>
      </p:sp>
      <p:sp>
        <p:nvSpPr>
          <p:cNvPr id="698371" name="Rectangle 3"/>
          <p:cNvSpPr>
            <a:spLocks noGrp="1" noChangeArrowheads="1"/>
          </p:cNvSpPr>
          <p:nvPr>
            <p:ph type="dt" sz="quarter" idx="1"/>
          </p:nvPr>
        </p:nvSpPr>
        <p:spPr bwMode="auto">
          <a:xfrm>
            <a:off x="3970938"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dirty="0"/>
          </a:p>
        </p:txBody>
      </p:sp>
      <p:sp>
        <p:nvSpPr>
          <p:cNvPr id="698372" name="Rectangle 4"/>
          <p:cNvSpPr>
            <a:spLocks noGrp="1" noChangeArrowheads="1"/>
          </p:cNvSpPr>
          <p:nvPr>
            <p:ph type="ftr" sz="quarter" idx="2"/>
          </p:nvPr>
        </p:nvSpPr>
        <p:spPr bwMode="auto">
          <a:xfrm>
            <a:off x="0"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dirty="0"/>
          </a:p>
        </p:txBody>
      </p:sp>
      <p:sp>
        <p:nvSpPr>
          <p:cNvPr id="698373" name="Rectangle 5"/>
          <p:cNvSpPr>
            <a:spLocks noGrp="1" noChangeArrowheads="1"/>
          </p:cNvSpPr>
          <p:nvPr>
            <p:ph type="sldNum" sz="quarter" idx="3"/>
          </p:nvPr>
        </p:nvSpPr>
        <p:spPr bwMode="auto">
          <a:xfrm>
            <a:off x="3970938"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24E52DE0-5100-48D2-8C26-CD981A69F010}" type="slidenum">
              <a:rPr lang="en-US"/>
              <a:pPr>
                <a:defRPr/>
              </a:pPr>
              <a:t>‹#›</a:t>
            </a:fld>
            <a:endParaRPr lang="en-US" dirty="0"/>
          </a:p>
        </p:txBody>
      </p:sp>
    </p:spTree>
    <p:extLst>
      <p:ext uri="{BB962C8B-B14F-4D97-AF65-F5344CB8AC3E}">
        <p14:creationId xmlns:p14="http://schemas.microsoft.com/office/powerpoint/2010/main" val="1049871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dirty="0"/>
          </a:p>
        </p:txBody>
      </p:sp>
      <p:sp>
        <p:nvSpPr>
          <p:cNvPr id="4099" name="Rectangle 3"/>
          <p:cNvSpPr>
            <a:spLocks noGrp="1" noChangeArrowheads="1"/>
          </p:cNvSpPr>
          <p:nvPr>
            <p:ph type="dt" idx="1"/>
          </p:nvPr>
        </p:nvSpPr>
        <p:spPr bwMode="auto">
          <a:xfrm>
            <a:off x="3970938"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040" y="4416821"/>
            <a:ext cx="5608320" cy="4182270"/>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0938"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FF0B8719-2130-4E92-A665-4AD06418780A}" type="slidenum">
              <a:rPr lang="en-US"/>
              <a:pPr>
                <a:defRPr/>
              </a:pPr>
              <a:t>‹#›</a:t>
            </a:fld>
            <a:endParaRPr lang="en-US" dirty="0"/>
          </a:p>
        </p:txBody>
      </p:sp>
    </p:spTree>
    <p:extLst>
      <p:ext uri="{BB962C8B-B14F-4D97-AF65-F5344CB8AC3E}">
        <p14:creationId xmlns:p14="http://schemas.microsoft.com/office/powerpoint/2010/main" val="1540290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1DA6F4E-2532-4AD6-9124-BB1DB62D8CEE}" type="slidenum">
              <a:rPr lang="en-US" altLang="en-US" smtClean="0">
                <a:solidFill>
                  <a:prstClr val="black"/>
                </a:solidFill>
              </a:rPr>
              <a:pPr eaLnBrk="1" hangingPunct="1">
                <a:spcBef>
                  <a:spcPct val="0"/>
                </a:spcBef>
                <a:defRPr/>
              </a:pPr>
              <a:t>1</a:t>
            </a:fld>
            <a:endParaRPr lang="en-US" altLang="en-US" dirty="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sz="1100" dirty="0"/>
              <a:t>Explain that the following section will Explain </a:t>
            </a:r>
            <a:r>
              <a:rPr lang="en-US" sz="1100" dirty="0" smtClean="0"/>
              <a:t>“Energy Release</a:t>
            </a:r>
            <a:r>
              <a:rPr lang="en-US" sz="1100" baseline="0" dirty="0" smtClean="0"/>
              <a:t> Hazards”</a:t>
            </a:r>
            <a:endParaRPr lang="en-US" altLang="en-US" dirty="0"/>
          </a:p>
          <a:p>
            <a:pPr eaLnBrk="1" hangingPunct="1"/>
            <a:endParaRPr lang="en-US" altLang="en-US" dirty="0"/>
          </a:p>
        </p:txBody>
      </p:sp>
    </p:spTree>
    <p:extLst>
      <p:ext uri="{BB962C8B-B14F-4D97-AF65-F5344CB8AC3E}">
        <p14:creationId xmlns:p14="http://schemas.microsoft.com/office/powerpoint/2010/main" val="324539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7F563B-58E9-4B47-85C8-872084B63B30}" type="slidenum">
              <a:rPr lang="en-US" altLang="en-US" smtClean="0">
                <a:solidFill>
                  <a:srgbClr val="000000"/>
                </a:solidFill>
              </a:rPr>
              <a:pPr eaLnBrk="1" hangingPunct="1">
                <a:spcBef>
                  <a:spcPct val="0"/>
                </a:spcBef>
                <a:defRPr/>
              </a:pPr>
              <a:t>10</a:t>
            </a:fld>
            <a:endParaRPr lang="en-US" altLang="en-US" dirty="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b="0" dirty="0" smtClean="0"/>
              <a:t>Ask the group if this picture illustrates kinetic or potential energy.  This one can be tricky.  When</a:t>
            </a:r>
            <a:r>
              <a:rPr lang="en-US" altLang="en-US" sz="1100" b="0" baseline="0" dirty="0" smtClean="0"/>
              <a:t> the helicopter and load are moving the energy is kinetic.  The load under the helicopter is part of the total mass.  When the helicopter moves the suspended tower moves.  Once the tower is placed, and the helicopter cuts </a:t>
            </a:r>
            <a:r>
              <a:rPr lang="en-US" altLang="en-US" sz="1100" b="0" baseline="0" smtClean="0"/>
              <a:t>the tower loose</a:t>
            </a:r>
            <a:r>
              <a:rPr lang="en-US" altLang="en-US" sz="1100" b="0" baseline="0" dirty="0" smtClean="0"/>
              <a:t>, the stationary tower now represents a potential energy source.</a:t>
            </a:r>
            <a:endParaRPr lang="en-US" altLang="en-US" sz="1100" b="0" dirty="0"/>
          </a:p>
        </p:txBody>
      </p:sp>
    </p:spTree>
    <p:extLst>
      <p:ext uri="{BB962C8B-B14F-4D97-AF65-F5344CB8AC3E}">
        <p14:creationId xmlns:p14="http://schemas.microsoft.com/office/powerpoint/2010/main" val="399699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7F563B-58E9-4B47-85C8-872084B63B30}" type="slidenum">
              <a:rPr lang="en-US" altLang="en-US" smtClean="0">
                <a:solidFill>
                  <a:srgbClr val="000000"/>
                </a:solidFill>
              </a:rPr>
              <a:pPr eaLnBrk="1" hangingPunct="1">
                <a:spcBef>
                  <a:spcPct val="0"/>
                </a:spcBef>
                <a:defRPr/>
              </a:pPr>
              <a:t>11</a:t>
            </a:fld>
            <a:endParaRPr lang="en-US" altLang="en-US" dirty="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dirty="0" smtClean="0"/>
              <a:t>State that everyone on the jobsite must ask him/herself the question, "what could hit me?" It is crucial for worker and civilian safety that we ask these questions and involve everyone in the process.  This awareness of each person’s position with respect to the line-of-fire must be reassessed regularly, as the line-of-fire can change its position every time the person does, and also every time the work moves.</a:t>
            </a:r>
          </a:p>
          <a:p>
            <a:pPr algn="just" eaLnBrk="1" hangingPunct="1"/>
            <a:endParaRPr lang="en-US" altLang="en-US" sz="1100" baseline="0" dirty="0" smtClean="0"/>
          </a:p>
          <a:p>
            <a:pPr algn="just" eaLnBrk="1" hangingPunct="1"/>
            <a:endParaRPr lang="en-US" altLang="en-US" sz="1100" dirty="0"/>
          </a:p>
        </p:txBody>
      </p:sp>
    </p:spTree>
    <p:extLst>
      <p:ext uri="{BB962C8B-B14F-4D97-AF65-F5344CB8AC3E}">
        <p14:creationId xmlns:p14="http://schemas.microsoft.com/office/powerpoint/2010/main" val="14816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980056F-F506-4EF9-B427-9691D71DDCD3}" type="slidenum">
              <a:rPr lang="en-US" altLang="en-US" smtClean="0">
                <a:solidFill>
                  <a:srgbClr val="000000"/>
                </a:solidFill>
              </a:rPr>
              <a:pPr eaLnBrk="1" hangingPunct="1">
                <a:spcBef>
                  <a:spcPct val="0"/>
                </a:spcBef>
                <a:defRPr/>
              </a:pPr>
              <a:t>12</a:t>
            </a:fld>
            <a:endParaRPr lang="en-US" altLang="en-US" dirty="0">
              <a:solidFill>
                <a:srgbClr val="000000"/>
              </a:solidFill>
            </a:endParaRPr>
          </a:p>
        </p:txBody>
      </p:sp>
      <p:sp>
        <p:nvSpPr>
          <p:cNvPr id="20483"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ts val="600"/>
              </a:spcBef>
              <a:spcAft>
                <a:spcPts val="0"/>
              </a:spcAft>
              <a:buClrTx/>
              <a:buFont typeface="+mj-lt"/>
              <a:buAutoNum type="arabicPeriod"/>
            </a:pPr>
            <a:r>
              <a:rPr lang="en-US" sz="1600" dirty="0" smtClean="0"/>
              <a:t>Energy in motion is kinetic energy.</a:t>
            </a:r>
          </a:p>
          <a:p>
            <a:pPr lvl="1" eaLnBrk="1" hangingPunct="1">
              <a:spcBef>
                <a:spcPts val="600"/>
              </a:spcBef>
              <a:spcAft>
                <a:spcPts val="0"/>
              </a:spcAft>
              <a:buClrTx/>
              <a:buSzPct val="70000"/>
              <a:buFont typeface="+mj-lt"/>
              <a:buAutoNum type="alphaLcPeriod"/>
            </a:pPr>
            <a:r>
              <a:rPr lang="en-US" altLang="en-US" sz="1400" dirty="0" smtClean="0"/>
              <a:t>   </a:t>
            </a:r>
            <a:r>
              <a:rPr lang="en-US" altLang="en-US" sz="1400" b="1" dirty="0" smtClean="0"/>
              <a:t>True</a:t>
            </a:r>
          </a:p>
          <a:p>
            <a:pPr lvl="1" eaLnBrk="1" hangingPunct="1">
              <a:spcBef>
                <a:spcPts val="600"/>
              </a:spcBef>
              <a:spcAft>
                <a:spcPts val="0"/>
              </a:spcAft>
              <a:buClrTx/>
              <a:buSzPct val="70000"/>
              <a:buFont typeface="+mj-lt"/>
              <a:buAutoNum type="alphaLcPeriod"/>
            </a:pPr>
            <a:r>
              <a:rPr lang="en-US" altLang="en-US" sz="1400" dirty="0" smtClean="0"/>
              <a:t>   False</a:t>
            </a:r>
          </a:p>
          <a:p>
            <a:pPr marL="342900" indent="-342900" eaLnBrk="1" hangingPunct="1">
              <a:spcBef>
                <a:spcPts val="600"/>
              </a:spcBef>
              <a:spcAft>
                <a:spcPts val="0"/>
              </a:spcAft>
              <a:buClrTx/>
              <a:buFont typeface="+mj-lt"/>
              <a:buAutoNum type="arabicPeriod"/>
            </a:pPr>
            <a:r>
              <a:rPr lang="en-US" altLang="en-US" sz="1400" dirty="0" smtClean="0"/>
              <a:t>Voltage is an example of pressure.   </a:t>
            </a:r>
          </a:p>
          <a:p>
            <a:pPr marL="685800" lvl="1" indent="-228600" eaLnBrk="1" hangingPunct="1">
              <a:spcBef>
                <a:spcPts val="600"/>
              </a:spcBef>
              <a:spcAft>
                <a:spcPts val="0"/>
              </a:spcAft>
              <a:buClrTx/>
              <a:buSzPct val="70000"/>
              <a:buFont typeface="+mj-lt"/>
              <a:buAutoNum type="alphaLcPeriod"/>
            </a:pPr>
            <a:r>
              <a:rPr lang="en-US" altLang="en-US" sz="1400" b="1" dirty="0" smtClean="0"/>
              <a:t>True</a:t>
            </a:r>
          </a:p>
          <a:p>
            <a:pPr marL="685800" lvl="1" indent="-228600" eaLnBrk="1" hangingPunct="1">
              <a:spcBef>
                <a:spcPts val="600"/>
              </a:spcBef>
              <a:spcAft>
                <a:spcPts val="0"/>
              </a:spcAft>
              <a:buClrTx/>
              <a:buSzPct val="70000"/>
              <a:buFont typeface="+mj-lt"/>
              <a:buAutoNum type="alphaLcPeriod"/>
            </a:pPr>
            <a:r>
              <a:rPr lang="en-US" altLang="en-US" sz="1400" dirty="0" smtClean="0"/>
              <a:t>False</a:t>
            </a:r>
          </a:p>
          <a:p>
            <a:pPr marL="342900" indent="-342900" eaLnBrk="1" hangingPunct="1">
              <a:spcBef>
                <a:spcPts val="600"/>
              </a:spcBef>
              <a:spcAft>
                <a:spcPts val="0"/>
              </a:spcAft>
              <a:buClrTx/>
              <a:buFont typeface="+mj-lt"/>
              <a:buAutoNum type="arabicPeriod"/>
            </a:pPr>
            <a:r>
              <a:rPr lang="en-US" sz="1400" dirty="0" smtClean="0"/>
              <a:t>An important part of job planning is to identify possible sources of stored energy and determining if workers may be injured if there is a release of that energy. </a:t>
            </a:r>
            <a:endParaRPr lang="en-US" altLang="en-US" sz="1400" dirty="0" smtClean="0"/>
          </a:p>
          <a:p>
            <a:pPr lvl="1" eaLnBrk="1" hangingPunct="1">
              <a:spcBef>
                <a:spcPts val="600"/>
              </a:spcBef>
              <a:spcAft>
                <a:spcPts val="0"/>
              </a:spcAft>
              <a:buClrTx/>
              <a:buSzPct val="70000"/>
              <a:buFont typeface="+mj-lt"/>
              <a:buAutoNum type="alphaLcPeriod"/>
            </a:pPr>
            <a:r>
              <a:rPr lang="en-US" altLang="en-US" sz="1400" dirty="0" smtClean="0"/>
              <a:t>   </a:t>
            </a:r>
            <a:r>
              <a:rPr lang="en-US" altLang="en-US" sz="1400" b="1" dirty="0" smtClean="0"/>
              <a:t>True</a:t>
            </a:r>
          </a:p>
          <a:p>
            <a:pPr lvl="1" eaLnBrk="1" hangingPunct="1">
              <a:spcBef>
                <a:spcPts val="600"/>
              </a:spcBef>
              <a:spcAft>
                <a:spcPts val="0"/>
              </a:spcAft>
              <a:buClrTx/>
              <a:buSzPct val="70000"/>
              <a:buFont typeface="+mj-lt"/>
              <a:buAutoNum type="alphaLcPeriod"/>
            </a:pPr>
            <a:r>
              <a:rPr lang="en-US" altLang="en-US" sz="1400" dirty="0" smtClean="0"/>
              <a:t>   False</a:t>
            </a:r>
          </a:p>
          <a:p>
            <a:pPr marL="342900" indent="-342900">
              <a:spcBef>
                <a:spcPts val="600"/>
              </a:spcBef>
              <a:spcAft>
                <a:spcPts val="0"/>
              </a:spcAft>
              <a:buFont typeface="+mj-lt"/>
              <a:buAutoNum type="arabicPeriod"/>
            </a:pPr>
            <a:r>
              <a:rPr lang="en-US" sz="1400" dirty="0" smtClean="0"/>
              <a:t>During the job planning stage it is determined that workers may be exposed to hazardous energy sources, the best protection is to when possible, eliminate the hazard. </a:t>
            </a:r>
          </a:p>
          <a:p>
            <a:pPr lvl="1" eaLnBrk="1" hangingPunct="1">
              <a:spcBef>
                <a:spcPts val="600"/>
              </a:spcBef>
              <a:spcAft>
                <a:spcPts val="0"/>
              </a:spcAft>
              <a:buClrTx/>
              <a:buSzPct val="70000"/>
              <a:buFont typeface="+mj-lt"/>
              <a:buAutoNum type="alphaLcPeriod"/>
            </a:pPr>
            <a:r>
              <a:rPr lang="en-US" altLang="en-US" sz="1400" dirty="0" smtClean="0"/>
              <a:t>   </a:t>
            </a:r>
            <a:r>
              <a:rPr lang="en-US" altLang="en-US" sz="1400" b="1" dirty="0" smtClean="0"/>
              <a:t>True</a:t>
            </a:r>
          </a:p>
          <a:p>
            <a:pPr lvl="1" eaLnBrk="1" hangingPunct="1">
              <a:spcBef>
                <a:spcPts val="600"/>
              </a:spcBef>
              <a:spcAft>
                <a:spcPts val="0"/>
              </a:spcAft>
              <a:buClrTx/>
              <a:buSzPct val="70000"/>
              <a:buFont typeface="+mj-lt"/>
              <a:buAutoNum type="alphaLcPeriod"/>
            </a:pPr>
            <a:r>
              <a:rPr lang="en-US" altLang="en-US" sz="1400" dirty="0" smtClean="0"/>
              <a:t>   False</a:t>
            </a:r>
            <a:endParaRPr lang="en-US" altLang="en-US" sz="1400" dirty="0"/>
          </a:p>
        </p:txBody>
      </p:sp>
    </p:spTree>
    <p:extLst>
      <p:ext uri="{BB962C8B-B14F-4D97-AF65-F5344CB8AC3E}">
        <p14:creationId xmlns:p14="http://schemas.microsoft.com/office/powerpoint/2010/main" val="245912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Ask for questions.</a:t>
            </a:r>
            <a:r>
              <a:rPr lang="en-US" altLang="en-US" baseline="0" dirty="0" smtClean="0"/>
              <a:t>  Once complete thank the attendees and close the session.</a:t>
            </a:r>
            <a:endParaRPr lang="en-US" altLang="en-US" dirty="0" smtClean="0"/>
          </a:p>
        </p:txBody>
      </p:sp>
      <p:sp>
        <p:nvSpPr>
          <p:cNvPr id="79876"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787">
              <a:defRPr>
                <a:solidFill>
                  <a:schemeClr val="tx1"/>
                </a:solidFill>
                <a:latin typeface="Arial" charset="0"/>
              </a:defRPr>
            </a:lvl1pPr>
            <a:lvl2pPr marL="744956" indent="-286522" defTabSz="932787">
              <a:defRPr>
                <a:solidFill>
                  <a:schemeClr val="tx1"/>
                </a:solidFill>
                <a:latin typeface="Arial" charset="0"/>
              </a:defRPr>
            </a:lvl2pPr>
            <a:lvl3pPr marL="1146086" indent="-229217" defTabSz="932787">
              <a:defRPr>
                <a:solidFill>
                  <a:schemeClr val="tx1"/>
                </a:solidFill>
                <a:latin typeface="Arial" charset="0"/>
              </a:defRPr>
            </a:lvl3pPr>
            <a:lvl4pPr marL="1604521" indent="-229217" defTabSz="932787">
              <a:defRPr>
                <a:solidFill>
                  <a:schemeClr val="tx1"/>
                </a:solidFill>
                <a:latin typeface="Arial" charset="0"/>
              </a:defRPr>
            </a:lvl4pPr>
            <a:lvl5pPr marL="2062955" indent="-229217" defTabSz="932787">
              <a:defRPr>
                <a:solidFill>
                  <a:schemeClr val="tx1"/>
                </a:solidFill>
                <a:latin typeface="Arial" charset="0"/>
              </a:defRPr>
            </a:lvl5pPr>
            <a:lvl6pPr marL="2521389" indent="-229217" defTabSz="932787" eaLnBrk="0" fontAlgn="base" hangingPunct="0">
              <a:spcBef>
                <a:spcPct val="0"/>
              </a:spcBef>
              <a:spcAft>
                <a:spcPct val="0"/>
              </a:spcAft>
              <a:defRPr>
                <a:solidFill>
                  <a:schemeClr val="tx1"/>
                </a:solidFill>
                <a:latin typeface="Arial" charset="0"/>
              </a:defRPr>
            </a:lvl6pPr>
            <a:lvl7pPr marL="2979824" indent="-229217" defTabSz="932787" eaLnBrk="0" fontAlgn="base" hangingPunct="0">
              <a:spcBef>
                <a:spcPct val="0"/>
              </a:spcBef>
              <a:spcAft>
                <a:spcPct val="0"/>
              </a:spcAft>
              <a:defRPr>
                <a:solidFill>
                  <a:schemeClr val="tx1"/>
                </a:solidFill>
                <a:latin typeface="Arial" charset="0"/>
              </a:defRPr>
            </a:lvl7pPr>
            <a:lvl8pPr marL="3438258" indent="-229217" defTabSz="932787" eaLnBrk="0" fontAlgn="base" hangingPunct="0">
              <a:spcBef>
                <a:spcPct val="0"/>
              </a:spcBef>
              <a:spcAft>
                <a:spcPct val="0"/>
              </a:spcAft>
              <a:defRPr>
                <a:solidFill>
                  <a:schemeClr val="tx1"/>
                </a:solidFill>
                <a:latin typeface="Arial" charset="0"/>
              </a:defRPr>
            </a:lvl8pPr>
            <a:lvl9pPr marL="3896693" indent="-229217" defTabSz="932787" eaLnBrk="0" fontAlgn="base" hangingPunct="0">
              <a:spcBef>
                <a:spcPct val="0"/>
              </a:spcBef>
              <a:spcAft>
                <a:spcPct val="0"/>
              </a:spcAft>
              <a:defRPr>
                <a:solidFill>
                  <a:schemeClr val="tx1"/>
                </a:solidFill>
                <a:latin typeface="Arial" charset="0"/>
              </a:defRPr>
            </a:lvl9pPr>
          </a:lstStyle>
          <a:p>
            <a:pPr>
              <a:defRPr/>
            </a:pPr>
            <a:r>
              <a:rPr lang="en-US" altLang="en-US" smtClean="0">
                <a:latin typeface="Tahoma" pitchFamily="34" charset="0"/>
              </a:rPr>
              <a:t>INTRODUCTION TO OSHA Lesson</a:t>
            </a:r>
          </a:p>
        </p:txBody>
      </p:sp>
      <p:sp>
        <p:nvSpPr>
          <p:cNvPr id="79878"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787">
              <a:defRPr>
                <a:solidFill>
                  <a:schemeClr val="tx1"/>
                </a:solidFill>
                <a:latin typeface="Arial" charset="0"/>
              </a:defRPr>
            </a:lvl1pPr>
            <a:lvl2pPr marL="744956" indent="-286522" defTabSz="932787">
              <a:defRPr>
                <a:solidFill>
                  <a:schemeClr val="tx1"/>
                </a:solidFill>
                <a:latin typeface="Arial" charset="0"/>
              </a:defRPr>
            </a:lvl2pPr>
            <a:lvl3pPr marL="1146086" indent="-229217" defTabSz="932787">
              <a:defRPr>
                <a:solidFill>
                  <a:schemeClr val="tx1"/>
                </a:solidFill>
                <a:latin typeface="Arial" charset="0"/>
              </a:defRPr>
            </a:lvl3pPr>
            <a:lvl4pPr marL="1604521" indent="-229217" defTabSz="932787">
              <a:defRPr>
                <a:solidFill>
                  <a:schemeClr val="tx1"/>
                </a:solidFill>
                <a:latin typeface="Arial" charset="0"/>
              </a:defRPr>
            </a:lvl4pPr>
            <a:lvl5pPr marL="2062955" indent="-229217" defTabSz="932787">
              <a:defRPr>
                <a:solidFill>
                  <a:schemeClr val="tx1"/>
                </a:solidFill>
                <a:latin typeface="Arial" charset="0"/>
              </a:defRPr>
            </a:lvl5pPr>
            <a:lvl6pPr marL="2521389" indent="-229217" defTabSz="932787" eaLnBrk="0" fontAlgn="base" hangingPunct="0">
              <a:spcBef>
                <a:spcPct val="0"/>
              </a:spcBef>
              <a:spcAft>
                <a:spcPct val="0"/>
              </a:spcAft>
              <a:defRPr>
                <a:solidFill>
                  <a:schemeClr val="tx1"/>
                </a:solidFill>
                <a:latin typeface="Arial" charset="0"/>
              </a:defRPr>
            </a:lvl6pPr>
            <a:lvl7pPr marL="2979824" indent="-229217" defTabSz="932787" eaLnBrk="0" fontAlgn="base" hangingPunct="0">
              <a:spcBef>
                <a:spcPct val="0"/>
              </a:spcBef>
              <a:spcAft>
                <a:spcPct val="0"/>
              </a:spcAft>
              <a:defRPr>
                <a:solidFill>
                  <a:schemeClr val="tx1"/>
                </a:solidFill>
                <a:latin typeface="Arial" charset="0"/>
              </a:defRPr>
            </a:lvl7pPr>
            <a:lvl8pPr marL="3438258" indent="-229217" defTabSz="932787" eaLnBrk="0" fontAlgn="base" hangingPunct="0">
              <a:spcBef>
                <a:spcPct val="0"/>
              </a:spcBef>
              <a:spcAft>
                <a:spcPct val="0"/>
              </a:spcAft>
              <a:defRPr>
                <a:solidFill>
                  <a:schemeClr val="tx1"/>
                </a:solidFill>
                <a:latin typeface="Arial" charset="0"/>
              </a:defRPr>
            </a:lvl8pPr>
            <a:lvl9pPr marL="3896693" indent="-229217" defTabSz="932787" eaLnBrk="0" fontAlgn="base" hangingPunct="0">
              <a:spcBef>
                <a:spcPct val="0"/>
              </a:spcBef>
              <a:spcAft>
                <a:spcPct val="0"/>
              </a:spcAft>
              <a:defRPr>
                <a:solidFill>
                  <a:schemeClr val="tx1"/>
                </a:solidFill>
                <a:latin typeface="Arial" charset="0"/>
              </a:defRPr>
            </a:lvl9pPr>
          </a:lstStyle>
          <a:p>
            <a:pPr>
              <a:defRPr/>
            </a:pPr>
            <a:fld id="{4547E310-6742-4AD9-985F-64D770A39B95}" type="slidenum">
              <a:rPr lang="en-US" altLang="en-US" smtClean="0">
                <a:latin typeface="Tahoma" pitchFamily="34" charset="0"/>
              </a:rPr>
              <a:pPr>
                <a:defRPr/>
              </a:pPr>
              <a:t>13</a:t>
            </a:fld>
            <a:endParaRPr lang="en-US" altLang="en-US"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7F563B-58E9-4B47-85C8-872084B63B30}" type="slidenum">
              <a:rPr lang="en-US" altLang="en-US" smtClean="0">
                <a:solidFill>
                  <a:srgbClr val="000000"/>
                </a:solidFill>
              </a:rPr>
              <a:pPr eaLnBrk="1" hangingPunct="1">
                <a:spcBef>
                  <a:spcPct val="0"/>
                </a:spcBef>
                <a:defRPr/>
              </a:pPr>
              <a:t>2</a:t>
            </a:fld>
            <a:endParaRPr lang="en-US" altLang="en-US" dirty="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dirty="0"/>
              <a:t>Explain that </a:t>
            </a:r>
            <a:r>
              <a:rPr lang="en-US" altLang="en-US" sz="1100" dirty="0" smtClean="0"/>
              <a:t>Objects can have stored, or potential, energy when work has been done (such as raising an object in the air) or by virtue of their position (such as sitting at the top of a hill). Potential energy changes to kinetic energy when the object moves. Kinetic energy is a form of energy that results from an object's motion. An example of kinetic energy is an airplane in flight.  The airplane has a large amount of kinetic energy due to its large mass and fast velocity. When an object moves, it possesses kinetic energy. There are five types of kinetic energy - radiant, thermal, sound, electrical (light) and mechanical (motion).   Potential energy is the energy an object has because of its position, rather than its motion. An object held in a person's hand has potential energy, which turns to kinetic energy, the energy of motion, when the person lets it go, and it drops.  In every scenario, usually both forms of energy are present.  </a:t>
            </a:r>
            <a:endParaRPr lang="en-US" altLang="en-US" sz="1100" dirty="0"/>
          </a:p>
        </p:txBody>
      </p:sp>
    </p:spTree>
    <p:extLst>
      <p:ext uri="{BB962C8B-B14F-4D97-AF65-F5344CB8AC3E}">
        <p14:creationId xmlns:p14="http://schemas.microsoft.com/office/powerpoint/2010/main" val="138136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7F563B-58E9-4B47-85C8-872084B63B30}" type="slidenum">
              <a:rPr lang="en-US" altLang="en-US" smtClean="0">
                <a:solidFill>
                  <a:srgbClr val="000000"/>
                </a:solidFill>
              </a:rPr>
              <a:pPr eaLnBrk="1" hangingPunct="1">
                <a:spcBef>
                  <a:spcPct val="0"/>
                </a:spcBef>
                <a:defRPr/>
              </a:pPr>
              <a:t>3</a:t>
            </a:fld>
            <a:endParaRPr lang="en-US" altLang="en-US" dirty="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dirty="0" smtClean="0"/>
              <a:t>State that hydraulic pressure is the force that liquid is acting on some area. This pressure results due to an existing property in liquid, which is called compressibility. Liquids are incompressible, so they transmit force across their molecules to the surrounding or contacting area.  We</a:t>
            </a:r>
            <a:r>
              <a:rPr lang="en-US" altLang="en-US" sz="1100" baseline="0" dirty="0" smtClean="0"/>
              <a:t> must b</a:t>
            </a:r>
            <a:r>
              <a:rPr lang="en-US" altLang="en-US" sz="1100" dirty="0" smtClean="0"/>
              <a:t>e aware of paths where energy passes from one location to another. This energy may be in the form of something under tension, hydraulic, pneumatic, pressure, flying parts, or whipping air lines</a:t>
            </a:r>
          </a:p>
        </p:txBody>
      </p:sp>
    </p:spTree>
    <p:extLst>
      <p:ext uri="{BB962C8B-B14F-4D97-AF65-F5344CB8AC3E}">
        <p14:creationId xmlns:p14="http://schemas.microsoft.com/office/powerpoint/2010/main" val="116346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7F563B-58E9-4B47-85C8-872084B63B30}" type="slidenum">
              <a:rPr lang="en-US" altLang="en-US" smtClean="0">
                <a:solidFill>
                  <a:srgbClr val="000000"/>
                </a:solidFill>
              </a:rPr>
              <a:pPr eaLnBrk="1" hangingPunct="1">
                <a:spcBef>
                  <a:spcPct val="0"/>
                </a:spcBef>
                <a:defRPr/>
              </a:pPr>
              <a:t>4</a:t>
            </a:fld>
            <a:endParaRPr lang="en-US" altLang="en-US" dirty="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dirty="0" smtClean="0"/>
              <a:t>Explain that when a pressurized air hose becomes accidentally uncoupled or a hose or fitting failure occurs, the rapid expansion of air causes the hose to whip violently creating a potentially lethal situation. Use whip checks to help prevent injuries or accidents resulting from hose or coupling failure. A whip check extends across the hose fittings to give standby safety for hose. Simply pull back the spring and slip the loops on the </a:t>
            </a:r>
            <a:r>
              <a:rPr lang="en-US" altLang="en-US" sz="1100" dirty="0" err="1" smtClean="0"/>
              <a:t>whipcheck</a:t>
            </a:r>
            <a:r>
              <a:rPr lang="en-US" altLang="en-US" sz="1100" dirty="0" smtClean="0"/>
              <a:t> over each hose before connection to provide State that whip checks on air line hoses are easy to use, low cost, safety cables to help prevent injury if a hose connection separates. They can attach hose to hose or hose to equipment. They are highly resistant to rust and corrosion and do not require any tools to install.</a:t>
            </a:r>
          </a:p>
        </p:txBody>
      </p:sp>
    </p:spTree>
    <p:extLst>
      <p:ext uri="{BB962C8B-B14F-4D97-AF65-F5344CB8AC3E}">
        <p14:creationId xmlns:p14="http://schemas.microsoft.com/office/powerpoint/2010/main" val="116346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7F563B-58E9-4B47-85C8-872084B63B30}" type="slidenum">
              <a:rPr lang="en-US" altLang="en-US" smtClean="0">
                <a:solidFill>
                  <a:srgbClr val="000000"/>
                </a:solidFill>
              </a:rPr>
              <a:pPr eaLnBrk="1" hangingPunct="1">
                <a:spcBef>
                  <a:spcPct val="0"/>
                </a:spcBef>
                <a:defRPr/>
              </a:pPr>
              <a:t>5</a:t>
            </a:fld>
            <a:endParaRPr lang="en-US" altLang="en-US" dirty="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dirty="0" smtClean="0"/>
              <a:t>State that a wide variety of mechanical motions and actions may present hazards to the worker. These can include the movement of rotating members, reciprocating arms, moving belts, meshing gears, cutting teeth, and any parts that impact or shear.</a:t>
            </a:r>
          </a:p>
        </p:txBody>
      </p:sp>
    </p:spTree>
    <p:extLst>
      <p:ext uri="{BB962C8B-B14F-4D97-AF65-F5344CB8AC3E}">
        <p14:creationId xmlns:p14="http://schemas.microsoft.com/office/powerpoint/2010/main" val="116346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7F563B-58E9-4B47-85C8-872084B63B30}" type="slidenum">
              <a:rPr lang="en-US" altLang="en-US" smtClean="0">
                <a:solidFill>
                  <a:srgbClr val="000000"/>
                </a:solidFill>
              </a:rPr>
              <a:pPr eaLnBrk="1" hangingPunct="1">
                <a:spcBef>
                  <a:spcPct val="0"/>
                </a:spcBef>
                <a:defRPr/>
              </a:pPr>
              <a:t>6</a:t>
            </a:fld>
            <a:endParaRPr lang="en-US" altLang="en-US" dirty="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dirty="0"/>
              <a:t>Explain </a:t>
            </a:r>
            <a:r>
              <a:rPr lang="en-US" altLang="en-US" sz="1100" dirty="0" smtClean="0"/>
              <a:t>that voltage is the pressure from an electrical circuit's power source that pushes electrons (current) through a conducting loop.  This enables work to occur.  In brief, voltage = pressure, and it is measured in volts (V).  One method of protection from voltage is to maintain the minimum approach distance for that voltage.  Minimum approach only applies to qualified electrical workers.  Non-electrically qualified workers must maintain 10 feet of clearance from</a:t>
            </a:r>
            <a:r>
              <a:rPr lang="en-US" altLang="en-US" sz="1100" baseline="0" dirty="0" smtClean="0"/>
              <a:t> any exposed parts energized at 50,000 volts or less.  This spacing increases if the voltage is or could be higher than 50,000 volts.</a:t>
            </a:r>
          </a:p>
          <a:p>
            <a:pPr algn="just" eaLnBrk="1" hangingPunct="1"/>
            <a:endParaRPr lang="en-US" altLang="en-US" sz="1100" dirty="0"/>
          </a:p>
        </p:txBody>
      </p:sp>
    </p:spTree>
    <p:extLst>
      <p:ext uri="{BB962C8B-B14F-4D97-AF65-F5344CB8AC3E}">
        <p14:creationId xmlns:p14="http://schemas.microsoft.com/office/powerpoint/2010/main" val="274870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7F563B-58E9-4B47-85C8-872084B63B30}" type="slidenum">
              <a:rPr lang="en-US" altLang="en-US" smtClean="0">
                <a:solidFill>
                  <a:srgbClr val="000000"/>
                </a:solidFill>
              </a:rPr>
              <a:pPr eaLnBrk="1" hangingPunct="1">
                <a:spcBef>
                  <a:spcPct val="0"/>
                </a:spcBef>
                <a:defRPr/>
              </a:pPr>
              <a:t>7</a:t>
            </a:fld>
            <a:endParaRPr lang="en-US" altLang="en-US" dirty="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b="0" dirty="0" smtClean="0"/>
              <a:t>Discuss</a:t>
            </a:r>
            <a:r>
              <a:rPr lang="en-US" altLang="en-US" sz="1100" b="0" baseline="0" dirty="0" smtClean="0"/>
              <a:t> the importance of position and distance when conducting a critical tasks.  Explain that we should never work in a position where we are directly below the work area.  If there is an equipment such as a switch or cut-out breaking, we could be struck by the projectiles. Also state that in an arc metal liquefies into molten droplets which can ignite clothing and cause sever burns.  Two or three drops of molten metal are unlikely to cause a clothing fire, and an individual "spot fire" can be easily patted out if it occurs. However, real-world arc flashes create thousands or tens of thousands of molten metal projectiles, meaning a worker is likely to be hit with 2,000 or 3,000 drops, not two or three. That quantity of molten metal can easily cause a large, aggressive clothing fire the victim cannot pat out.  Ask attendees for additional examples.  </a:t>
            </a:r>
            <a:r>
              <a:rPr lang="en-US" sz="1200" b="0" i="0" kern="1200" dirty="0" smtClean="0">
                <a:solidFill>
                  <a:schemeClr val="tx1"/>
                </a:solidFill>
                <a:effectLst/>
                <a:latin typeface="Arial" charset="0"/>
                <a:ea typeface="+mn-ea"/>
                <a:cs typeface="+mn-cs"/>
              </a:rPr>
              <a:t>An electric arc, or arc discharge, is an electrical breakdown of a gas that produces an ongoing electrical discharge. The current through a normally nonconductive medium such as air produces a plasma; the plasma may produce visible light.</a:t>
            </a:r>
            <a:endParaRPr lang="en-US" altLang="en-US" sz="1100" b="0" baseline="0" dirty="0" smtClean="0"/>
          </a:p>
          <a:p>
            <a:pPr algn="just" eaLnBrk="1" hangingPunct="1"/>
            <a:endParaRPr lang="en-US" altLang="en-US" sz="1100" b="0" dirty="0"/>
          </a:p>
        </p:txBody>
      </p:sp>
    </p:spTree>
    <p:extLst>
      <p:ext uri="{BB962C8B-B14F-4D97-AF65-F5344CB8AC3E}">
        <p14:creationId xmlns:p14="http://schemas.microsoft.com/office/powerpoint/2010/main" val="399699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7F563B-58E9-4B47-85C8-872084B63B30}" type="slidenum">
              <a:rPr lang="en-US" altLang="en-US" smtClean="0">
                <a:solidFill>
                  <a:srgbClr val="000000"/>
                </a:solidFill>
              </a:rPr>
              <a:pPr eaLnBrk="1" hangingPunct="1">
                <a:spcBef>
                  <a:spcPct val="0"/>
                </a:spcBef>
                <a:defRPr/>
              </a:pPr>
              <a:t>8</a:t>
            </a:fld>
            <a:endParaRPr lang="en-US" altLang="en-US" dirty="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dirty="0" smtClean="0"/>
              <a:t>Show the two pictures.  Ask</a:t>
            </a:r>
            <a:r>
              <a:rPr lang="en-US" altLang="en-US" sz="1100" baseline="0" dirty="0" smtClean="0"/>
              <a:t> the group if the first picture, if the suspended pole is kinetic or potential energy.  The desired answer is “Potential” energy.  Then ask the group if the energy classification would change if the pole fell?  The answer is “Yes” because the pole is energy in potion.  The moving pole is an example of kinetic energy.   Then show the group the picture of the arc flash explosion.  Ask them to identify the energy classification.  The desired answer is kinetic energy because electricity and light are both examples of kinetic energy.   </a:t>
            </a:r>
            <a:endParaRPr lang="en-US" altLang="en-US" sz="1100" dirty="0"/>
          </a:p>
        </p:txBody>
      </p:sp>
    </p:spTree>
    <p:extLst>
      <p:ext uri="{BB962C8B-B14F-4D97-AF65-F5344CB8AC3E}">
        <p14:creationId xmlns:p14="http://schemas.microsoft.com/office/powerpoint/2010/main" val="1381367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B7F563B-58E9-4B47-85C8-872084B63B30}" type="slidenum">
              <a:rPr lang="en-US" altLang="en-US" smtClean="0">
                <a:solidFill>
                  <a:srgbClr val="000000"/>
                </a:solidFill>
              </a:rPr>
              <a:pPr eaLnBrk="1" hangingPunct="1">
                <a:spcBef>
                  <a:spcPct val="0"/>
                </a:spcBef>
                <a:defRPr/>
              </a:pPr>
              <a:t>9</a:t>
            </a:fld>
            <a:endParaRPr lang="en-US" altLang="en-US" dirty="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dirty="0" smtClean="0"/>
              <a:t>Show the two pictures.  Ask</a:t>
            </a:r>
            <a:r>
              <a:rPr lang="en-US" altLang="en-US" sz="1100" baseline="0" dirty="0" smtClean="0"/>
              <a:t> the group if the first picture, if the suspended pole is kinetic or potential energy.  The desired answer is “Potential” energy.  Then ask the group if the energy classification would change if the pole fell?  The answer is “Yes” because the pole is energy in potion.  The moving pole is an example of kinetic energy.   Then show the group the picture of the arc flash explosion.  Ask them to identify the energy classification.  The desired answer is kinetic energy because electricity and light are both examples of kinetic energy.   </a:t>
            </a:r>
            <a:endParaRPr lang="en-US" altLang="en-US" sz="1100" dirty="0"/>
          </a:p>
        </p:txBody>
      </p:sp>
    </p:spTree>
    <p:extLst>
      <p:ext uri="{BB962C8B-B14F-4D97-AF65-F5344CB8AC3E}">
        <p14:creationId xmlns:p14="http://schemas.microsoft.com/office/powerpoint/2010/main" val="1381367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smtClean="0">
              <a:latin typeface="Times New Roman" pitchFamily="18" charset="0"/>
              <a:cs typeface="+mn-cs"/>
            </a:endParaRPr>
          </a:p>
        </p:txBody>
      </p:sp>
      <p:sp>
        <p:nvSpPr>
          <p:cNvPr id="4"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smtClean="0">
              <a:latin typeface="Times New Roman" pitchFamily="18" charset="0"/>
              <a:cs typeface="+mn-cs"/>
            </a:endParaRPr>
          </a:p>
        </p:txBody>
      </p:sp>
      <p:sp>
        <p:nvSpPr>
          <p:cNvPr id="5" name="AutoShape 4"/>
          <p:cNvSpPr>
            <a:spLocks noChangeArrowheads="1"/>
          </p:cNvSpPr>
          <p:nvPr/>
        </p:nvSpPr>
        <p:spPr bwMode="blackWhite">
          <a:xfrm>
            <a:off x="1447800" y="3352800"/>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dirty="0" smtClean="0">
              <a:cs typeface="+mn-cs"/>
            </a:endParaRPr>
          </a:p>
        </p:txBody>
      </p:sp>
      <p:pic>
        <p:nvPicPr>
          <p:cNvPr id="7"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4038600"/>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8" name="Rectangle 7"/>
          <p:cNvSpPr>
            <a:spLocks noGrp="1" noChangeArrowheads="1"/>
          </p:cNvSpPr>
          <p:nvPr>
            <p:ph type="dt" sz="half" idx="10"/>
          </p:nvPr>
        </p:nvSpPr>
        <p:spPr/>
        <p:txBody>
          <a:bodyPr/>
          <a:lstStyle>
            <a:lvl1pPr>
              <a:defRPr/>
            </a:lvl1pPr>
          </a:lstStyle>
          <a:p>
            <a:pPr>
              <a:defRPr/>
            </a:pPr>
            <a:endParaRPr lang="en-US" dirty="0"/>
          </a:p>
        </p:txBody>
      </p:sp>
      <p:sp>
        <p:nvSpPr>
          <p:cNvPr id="9"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dirty="0"/>
          </a:p>
        </p:txBody>
      </p:sp>
      <p:sp>
        <p:nvSpPr>
          <p:cNvPr id="10"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4BC82CB8-32D3-493F-BA4D-C698C2FBA453}" type="slidenum">
              <a:rPr lang="en-US"/>
              <a:pPr>
                <a:defRPr/>
              </a:pPr>
              <a:t>‹#›</a:t>
            </a:fld>
            <a:endParaRPr lang="en-US" dirty="0"/>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3581400"/>
            <a:ext cx="17907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406609"/>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83B02C4-578E-4A57-9B99-0EE79F1D5CBA}" type="slidenum">
              <a:rPr lang="en-US"/>
              <a:pPr>
                <a:defRPr/>
              </a:pPr>
              <a:t>‹#›</a:t>
            </a:fld>
            <a:endParaRPr lang="en-US" dirty="0"/>
          </a:p>
        </p:txBody>
      </p:sp>
    </p:spTree>
    <p:extLst>
      <p:ext uri="{BB962C8B-B14F-4D97-AF65-F5344CB8AC3E}">
        <p14:creationId xmlns:p14="http://schemas.microsoft.com/office/powerpoint/2010/main" val="1218826585"/>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69B2809-61E3-4FE3-BDB6-F42EB26DDB17}" type="slidenum">
              <a:rPr lang="en-US"/>
              <a:pPr>
                <a:defRPr/>
              </a:pPr>
              <a:t>‹#›</a:t>
            </a:fld>
            <a:endParaRPr lang="en-US" dirty="0"/>
          </a:p>
        </p:txBody>
      </p:sp>
    </p:spTree>
    <p:extLst>
      <p:ext uri="{BB962C8B-B14F-4D97-AF65-F5344CB8AC3E}">
        <p14:creationId xmlns:p14="http://schemas.microsoft.com/office/powerpoint/2010/main" val="202516834"/>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DD52C7D-CF9C-4B33-8411-7096F1AFF836}" type="slidenum">
              <a:rPr lang="en-US"/>
              <a:pPr>
                <a:defRPr/>
              </a:pPr>
              <a:t>‹#›</a:t>
            </a:fld>
            <a:endParaRPr lang="en-US" dirty="0"/>
          </a:p>
        </p:txBody>
      </p:sp>
    </p:spTree>
    <p:extLst>
      <p:ext uri="{BB962C8B-B14F-4D97-AF65-F5344CB8AC3E}">
        <p14:creationId xmlns:p14="http://schemas.microsoft.com/office/powerpoint/2010/main" val="1099169284"/>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05000"/>
            <a:ext cx="3771900" cy="40386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46CB010-865E-43A3-B343-9D274A69DE56}" type="slidenum">
              <a:rPr lang="en-US"/>
              <a:pPr>
                <a:defRPr/>
              </a:pPr>
              <a:t>‹#›</a:t>
            </a:fld>
            <a:endParaRPr lang="en-US" dirty="0"/>
          </a:p>
        </p:txBody>
      </p:sp>
    </p:spTree>
    <p:extLst>
      <p:ext uri="{BB962C8B-B14F-4D97-AF65-F5344CB8AC3E}">
        <p14:creationId xmlns:p14="http://schemas.microsoft.com/office/powerpoint/2010/main" val="4064286247"/>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101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7101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7101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fld id="{7D2308C9-7F51-4B0F-9668-4E9DC7A70FA6}" type="slidenum">
              <a:rPr lang="en-US"/>
              <a:pPr>
                <a:defRPr/>
              </a:pPr>
              <a:t>‹#›</a:t>
            </a:fld>
            <a:endParaRPr lang="en-US" dirty="0"/>
          </a:p>
        </p:txBody>
      </p:sp>
      <p:grpSp>
        <p:nvGrpSpPr>
          <p:cNvPr id="1031" name="Group 7"/>
          <p:cNvGrpSpPr>
            <a:grpSpLocks/>
          </p:cNvGrpSpPr>
          <p:nvPr/>
        </p:nvGrpSpPr>
        <p:grpSpPr bwMode="auto">
          <a:xfrm>
            <a:off x="168275" y="228600"/>
            <a:ext cx="8823325" cy="6096000"/>
            <a:chOff x="106" y="144"/>
            <a:chExt cx="5558" cy="3840"/>
          </a:xfrm>
        </p:grpSpPr>
        <p:sp>
          <p:nvSpPr>
            <p:cNvPr id="103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smtClean="0">
                <a:latin typeface="Times New Roman" pitchFamily="18" charset="0"/>
                <a:cs typeface="+mn-cs"/>
              </a:endParaRPr>
            </a:p>
          </p:txBody>
        </p:sp>
        <p:sp>
          <p:nvSpPr>
            <p:cNvPr id="2"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103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64008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380999"/>
            <a:ext cx="718344" cy="733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9" r:id="rId1"/>
    <p:sldLayoutId id="2147485031" r:id="rId2"/>
    <p:sldLayoutId id="2147485033" r:id="rId3"/>
    <p:sldLayoutId id="2147485036" r:id="rId4"/>
    <p:sldLayoutId id="2147485041" r:id="rId5"/>
  </p:sldLayoutIdLst>
  <p:transition>
    <p:wipe dir="r"/>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i="0" dirty="0" smtClean="0"/>
              <a:t>Hazardous Energy Release</a:t>
            </a:r>
            <a:br>
              <a:rPr lang="en-US" altLang="en-US" i="0" dirty="0" smtClean="0"/>
            </a:br>
            <a:r>
              <a:rPr lang="en-US" altLang="en-US" sz="1600" i="0" dirty="0" smtClean="0"/>
              <a:t>Session Three</a:t>
            </a:r>
            <a:endParaRPr lang="en-US" altLang="en-US" sz="1600" i="0" dirty="0"/>
          </a:p>
        </p:txBody>
      </p:sp>
      <p:sp>
        <p:nvSpPr>
          <p:cNvPr id="4" name="Slide Number Placeholder 5"/>
          <p:cNvSpPr>
            <a:spLocks noGrp="1"/>
          </p:cNvSpPr>
          <p:nvPr>
            <p:ph type="sldNum" sz="quarter" idx="12"/>
          </p:nvPr>
        </p:nvSpPr>
        <p:spPr>
          <a:xfrm>
            <a:off x="6858000" y="6400800"/>
            <a:ext cx="1600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3-1</a:t>
            </a:r>
            <a:endParaRPr lang="en-US" altLang="en-US" sz="1200" dirty="0">
              <a:solidFill>
                <a:srgbClr val="000000"/>
              </a:solidFill>
            </a:endParaRPr>
          </a:p>
        </p:txBody>
      </p:sp>
    </p:spTree>
    <p:extLst>
      <p:ext uri="{BB962C8B-B14F-4D97-AF65-F5344CB8AC3E}">
        <p14:creationId xmlns:p14="http://schemas.microsoft.com/office/powerpoint/2010/main" val="103526093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4-4</a:t>
            </a:r>
            <a:endParaRPr lang="en-US" altLang="en-US" sz="1200" dirty="0">
              <a:solidFill>
                <a:srgbClr val="000000"/>
              </a:solidFill>
            </a:endParaRP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8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29200" y="1828800"/>
            <a:ext cx="3810000" cy="954107"/>
          </a:xfrm>
          <a:prstGeom prst="rect">
            <a:avLst/>
          </a:prstGeom>
          <a:noFill/>
        </p:spPr>
        <p:txBody>
          <a:bodyPr wrap="square" rtlCol="0">
            <a:spAutoFit/>
          </a:bodyPr>
          <a:lstStyle/>
          <a:p>
            <a:pPr algn="ctr"/>
            <a:r>
              <a:rPr lang="en-US" sz="2800" dirty="0" smtClean="0">
                <a:latin typeface="Arial Rounded MT Bold" panose="020F0704030504030204" pitchFamily="34" charset="0"/>
              </a:rPr>
              <a:t>-Suspended Load-</a:t>
            </a:r>
          </a:p>
          <a:p>
            <a:pPr algn="ctr"/>
            <a:r>
              <a:rPr lang="en-US" sz="2800" dirty="0" smtClean="0">
                <a:latin typeface="Arial Rounded MT Bold" panose="020F0704030504030204" pitchFamily="34" charset="0"/>
              </a:rPr>
              <a:t>Potential or Kinetic?</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116908437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Summary</a:t>
            </a:r>
            <a:endParaRPr lang="en-US" altLang="en-US" dirty="0"/>
          </a:p>
        </p:txBody>
      </p:sp>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3-11</a:t>
            </a:r>
            <a:endParaRPr lang="en-US" altLang="en-US" sz="1200" dirty="0">
              <a:solidFill>
                <a:srgbClr val="000000"/>
              </a:solidFill>
            </a:endParaRPr>
          </a:p>
        </p:txBody>
      </p:sp>
      <p:sp>
        <p:nvSpPr>
          <p:cNvPr id="4" name="Rectangle 3"/>
          <p:cNvSpPr/>
          <p:nvPr/>
        </p:nvSpPr>
        <p:spPr>
          <a:xfrm>
            <a:off x="457199" y="1905000"/>
            <a:ext cx="3733801" cy="4339521"/>
          </a:xfrm>
          <a:prstGeom prst="rect">
            <a:avLst/>
          </a:prstGeom>
        </p:spPr>
        <p:txBody>
          <a:bodyPr wrap="square">
            <a:spAutoFit/>
          </a:bodyPr>
          <a:lstStyle/>
          <a:p>
            <a:pPr>
              <a:lnSpc>
                <a:spcPct val="119000"/>
              </a:lnSpc>
              <a:spcBef>
                <a:spcPts val="0"/>
              </a:spcBef>
              <a:spcAft>
                <a:spcPts val="600"/>
              </a:spcAft>
            </a:pPr>
            <a:r>
              <a:rPr lang="en-US" sz="2100" kern="1400" dirty="0" smtClean="0">
                <a:solidFill>
                  <a:srgbClr val="000000"/>
                </a:solidFill>
                <a:latin typeface="Arial" panose="020B0604020202020204" pitchFamily="34" charset="0"/>
              </a:rPr>
              <a:t>Critical Questions:</a:t>
            </a:r>
          </a:p>
          <a:p>
            <a:pPr marL="342900" indent="-342900">
              <a:spcBef>
                <a:spcPts val="0"/>
              </a:spcBef>
              <a:spcAft>
                <a:spcPts val="600"/>
              </a:spcAft>
              <a:buClr>
                <a:srgbClr val="002060"/>
              </a:buClr>
              <a:buSzPct val="70000"/>
              <a:buFont typeface="Wingdings" panose="05000000000000000000" pitchFamily="2" charset="2"/>
              <a:buChar char="ü"/>
            </a:pPr>
            <a:r>
              <a:rPr lang="en-US" sz="2100" kern="1400" dirty="0" smtClean="0">
                <a:solidFill>
                  <a:srgbClr val="000000"/>
                </a:solidFill>
                <a:latin typeface="Arial" panose="020B0604020202020204" pitchFamily="34" charset="0"/>
              </a:rPr>
              <a:t>Are we or will we be placing ourselves in Harm’s Way?</a:t>
            </a:r>
          </a:p>
          <a:p>
            <a:pPr marL="342900" indent="-342900">
              <a:spcBef>
                <a:spcPts val="0"/>
              </a:spcBef>
              <a:spcAft>
                <a:spcPts val="600"/>
              </a:spcAft>
              <a:buClr>
                <a:srgbClr val="002060"/>
              </a:buClr>
              <a:buSzPct val="70000"/>
              <a:buFont typeface="Wingdings" panose="05000000000000000000" pitchFamily="2" charset="2"/>
              <a:buChar char="ü"/>
            </a:pPr>
            <a:r>
              <a:rPr lang="en-US" sz="2100" kern="1400" dirty="0">
                <a:solidFill>
                  <a:srgbClr val="000000"/>
                </a:solidFill>
                <a:latin typeface="Arial" panose="020B0604020202020204" pitchFamily="34" charset="0"/>
              </a:rPr>
              <a:t>Are we or will we be placing </a:t>
            </a:r>
            <a:r>
              <a:rPr lang="en-US" sz="2100" kern="1400" dirty="0" smtClean="0">
                <a:solidFill>
                  <a:srgbClr val="000000"/>
                </a:solidFill>
                <a:latin typeface="Arial" panose="020B0604020202020204" pitchFamily="34" charset="0"/>
              </a:rPr>
              <a:t>someone else in </a:t>
            </a:r>
            <a:r>
              <a:rPr lang="en-US" sz="2100" kern="1400" dirty="0">
                <a:solidFill>
                  <a:srgbClr val="000000"/>
                </a:solidFill>
                <a:latin typeface="Arial" panose="020B0604020202020204" pitchFamily="34" charset="0"/>
              </a:rPr>
              <a:t>Harm’s Way?</a:t>
            </a:r>
          </a:p>
          <a:p>
            <a:pPr marL="342900" indent="-342900">
              <a:spcBef>
                <a:spcPts val="0"/>
              </a:spcBef>
              <a:spcAft>
                <a:spcPts val="600"/>
              </a:spcAft>
              <a:buClr>
                <a:srgbClr val="002060"/>
              </a:buClr>
              <a:buSzPct val="70000"/>
              <a:buFont typeface="Wingdings" panose="05000000000000000000" pitchFamily="2" charset="2"/>
              <a:buChar char="ü"/>
            </a:pPr>
            <a:r>
              <a:rPr lang="en-US" sz="2100" kern="1400" dirty="0" smtClean="0">
                <a:solidFill>
                  <a:srgbClr val="000000"/>
                </a:solidFill>
                <a:latin typeface="Arial" panose="020B0604020202020204" pitchFamily="34" charset="0"/>
              </a:rPr>
              <a:t>What </a:t>
            </a:r>
            <a:r>
              <a:rPr lang="en-US" sz="2100" kern="1400" dirty="0">
                <a:solidFill>
                  <a:srgbClr val="000000"/>
                </a:solidFill>
                <a:latin typeface="Arial" panose="020B0604020202020204" pitchFamily="34" charset="0"/>
              </a:rPr>
              <a:t>could hit </a:t>
            </a:r>
            <a:r>
              <a:rPr lang="en-US" sz="2100" kern="1400" dirty="0" smtClean="0">
                <a:solidFill>
                  <a:srgbClr val="000000"/>
                </a:solidFill>
                <a:latin typeface="Arial" panose="020B0604020202020204" pitchFamily="34" charset="0"/>
              </a:rPr>
              <a:t>me, us, or them?</a:t>
            </a:r>
          </a:p>
          <a:p>
            <a:pPr marL="342900" indent="-342900">
              <a:spcBef>
                <a:spcPts val="0"/>
              </a:spcBef>
              <a:spcAft>
                <a:spcPts val="600"/>
              </a:spcAft>
              <a:buClr>
                <a:srgbClr val="002060"/>
              </a:buClr>
              <a:buSzPct val="70000"/>
              <a:buFont typeface="Wingdings" panose="05000000000000000000" pitchFamily="2" charset="2"/>
              <a:buChar char="ü"/>
            </a:pPr>
            <a:r>
              <a:rPr lang="en-US" sz="2100" kern="1400" dirty="0" smtClean="0">
                <a:solidFill>
                  <a:srgbClr val="000000"/>
                </a:solidFill>
                <a:latin typeface="Arial" panose="020B0604020202020204" pitchFamily="34" charset="0"/>
              </a:rPr>
              <a:t>How are we going to eliminate or control the hazard?</a:t>
            </a:r>
          </a:p>
        </p:txBody>
      </p:sp>
      <p:grpSp>
        <p:nvGrpSpPr>
          <p:cNvPr id="3" name="Group 2"/>
          <p:cNvGrpSpPr/>
          <p:nvPr/>
        </p:nvGrpSpPr>
        <p:grpSpPr>
          <a:xfrm>
            <a:off x="4876800" y="2436812"/>
            <a:ext cx="3255661" cy="3275790"/>
            <a:chOff x="5106211" y="2133600"/>
            <a:chExt cx="3809189" cy="3809190"/>
          </a:xfrm>
        </p:grpSpPr>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211" y="2133600"/>
              <a:ext cx="3809189" cy="38091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429000"/>
              <a:ext cx="1219200" cy="1219200"/>
            </a:xfrm>
            <a:prstGeom prst="rect">
              <a:avLst/>
            </a:prstGeom>
          </p:spPr>
        </p:pic>
      </p:grpSp>
      <p:sp>
        <p:nvSpPr>
          <p:cNvPr id="6" name="Rectangle 5"/>
          <p:cNvSpPr/>
          <p:nvPr/>
        </p:nvSpPr>
        <p:spPr>
          <a:xfrm>
            <a:off x="4065883" y="5486400"/>
            <a:ext cx="4876800" cy="751616"/>
          </a:xfrm>
          <a:prstGeom prst="rect">
            <a:avLst/>
          </a:prstGeom>
        </p:spPr>
        <p:txBody>
          <a:bodyPr wrap="square">
            <a:spAutoFit/>
          </a:bodyPr>
          <a:lstStyle/>
          <a:p>
            <a:pPr algn="ctr">
              <a:lnSpc>
                <a:spcPct val="119000"/>
              </a:lnSpc>
              <a:spcBef>
                <a:spcPts val="0"/>
              </a:spcBef>
              <a:spcAft>
                <a:spcPts val="600"/>
              </a:spcAft>
              <a:buClr>
                <a:srgbClr val="002060"/>
              </a:buClr>
              <a:buSzPct val="70000"/>
            </a:pPr>
            <a:r>
              <a:rPr lang="en-US" kern="1400" dirty="0">
                <a:solidFill>
                  <a:srgbClr val="000000"/>
                </a:solidFill>
                <a:latin typeface="Arial Rounded MT Bold" panose="020F0704030504030204" pitchFamily="34" charset="0"/>
              </a:rPr>
              <a:t>Each person’s position with respect to </a:t>
            </a:r>
            <a:r>
              <a:rPr lang="en-US" kern="1400" dirty="0" smtClean="0">
                <a:solidFill>
                  <a:srgbClr val="000000"/>
                </a:solidFill>
                <a:latin typeface="Arial Rounded MT Bold" panose="020F0704030504030204" pitchFamily="34" charset="0"/>
              </a:rPr>
              <a:t>line-of-fire must constantly be assessed</a:t>
            </a:r>
            <a:endParaRPr lang="en-US" kern="1400" dirty="0">
              <a:solidFill>
                <a:srgbClr val="000000"/>
              </a:solidFill>
              <a:latin typeface="Arial Rounded MT Bold" panose="020F0704030504030204" pitchFamily="34" charset="0"/>
            </a:endParaRPr>
          </a:p>
        </p:txBody>
      </p:sp>
      <p:sp>
        <p:nvSpPr>
          <p:cNvPr id="8" name="Rectangle 7"/>
          <p:cNvSpPr/>
          <p:nvPr/>
        </p:nvSpPr>
        <p:spPr>
          <a:xfrm>
            <a:off x="4371030" y="1752600"/>
            <a:ext cx="4267200" cy="751616"/>
          </a:xfrm>
          <a:prstGeom prst="rect">
            <a:avLst/>
          </a:prstGeom>
        </p:spPr>
        <p:txBody>
          <a:bodyPr wrap="square">
            <a:spAutoFit/>
          </a:bodyPr>
          <a:lstStyle/>
          <a:p>
            <a:pPr algn="ctr">
              <a:lnSpc>
                <a:spcPct val="119000"/>
              </a:lnSpc>
              <a:spcBef>
                <a:spcPts val="0"/>
              </a:spcBef>
              <a:spcAft>
                <a:spcPts val="600"/>
              </a:spcAft>
              <a:buClr>
                <a:srgbClr val="002060"/>
              </a:buClr>
              <a:buSzPct val="70000"/>
            </a:pPr>
            <a:r>
              <a:rPr lang="en-US" kern="1400" dirty="0" smtClean="0">
                <a:solidFill>
                  <a:srgbClr val="000000"/>
                </a:solidFill>
                <a:latin typeface="Arial Rounded MT Bold" panose="020F0704030504030204" pitchFamily="34" charset="0"/>
              </a:rPr>
              <a:t>Because </a:t>
            </a:r>
            <a:r>
              <a:rPr lang="en-US" kern="1400" dirty="0">
                <a:solidFill>
                  <a:srgbClr val="000000"/>
                </a:solidFill>
                <a:latin typeface="Arial Rounded MT Bold" panose="020F0704030504030204" pitchFamily="34" charset="0"/>
              </a:rPr>
              <a:t>our work is dynamic, Line-of-fire hazards are </a:t>
            </a:r>
            <a:r>
              <a:rPr lang="en-US" kern="1400" dirty="0" smtClean="0">
                <a:solidFill>
                  <a:srgbClr val="000000"/>
                </a:solidFill>
                <a:latin typeface="Arial Rounded MT Bold" panose="020F0704030504030204" pitchFamily="34" charset="0"/>
              </a:rPr>
              <a:t>also dynamic</a:t>
            </a:r>
            <a:r>
              <a:rPr lang="en-US" sz="800"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989180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Key Points-Session Three </a:t>
            </a:r>
            <a:endParaRPr lang="en-US" altLang="en-US" dirty="0"/>
          </a:p>
        </p:txBody>
      </p:sp>
      <p:sp>
        <p:nvSpPr>
          <p:cNvPr id="1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3-12</a:t>
            </a:r>
            <a:endParaRPr lang="en-US" altLang="en-US" sz="1200" dirty="0">
              <a:solidFill>
                <a:srgbClr val="000000"/>
              </a:solidFill>
            </a:endParaRPr>
          </a:p>
        </p:txBody>
      </p:sp>
      <p:sp>
        <p:nvSpPr>
          <p:cNvPr id="2" name="Rectangle 1"/>
          <p:cNvSpPr/>
          <p:nvPr/>
        </p:nvSpPr>
        <p:spPr>
          <a:xfrm>
            <a:off x="533400" y="1905000"/>
            <a:ext cx="8077200" cy="3985706"/>
          </a:xfrm>
          <a:prstGeom prst="rect">
            <a:avLst/>
          </a:prstGeom>
        </p:spPr>
        <p:txBody>
          <a:bodyPr wrap="square">
            <a:spAutoFit/>
          </a:bodyPr>
          <a:lstStyle/>
          <a:p>
            <a:pPr marL="342900" indent="-342900" eaLnBrk="1" hangingPunct="1">
              <a:spcBef>
                <a:spcPts val="600"/>
              </a:spcBef>
              <a:spcAft>
                <a:spcPts val="0"/>
              </a:spcAft>
              <a:buClrTx/>
              <a:buFont typeface="+mj-lt"/>
              <a:buAutoNum type="arabicPeriod"/>
            </a:pPr>
            <a:r>
              <a:rPr lang="en-US" sz="1600" dirty="0" smtClean="0"/>
              <a:t>Energy in motion is kinetic energy.</a:t>
            </a:r>
            <a:endParaRPr lang="en-US" sz="1600" dirty="0"/>
          </a:p>
          <a:p>
            <a:pPr lvl="1" eaLnBrk="1" hangingPunct="1">
              <a:spcBef>
                <a:spcPts val="600"/>
              </a:spcBef>
              <a:spcAft>
                <a:spcPts val="0"/>
              </a:spcAft>
              <a:buClrTx/>
              <a:buSzPct val="70000"/>
              <a:buFont typeface="+mj-lt"/>
              <a:buAutoNum type="alphaLcPeriod"/>
            </a:pPr>
            <a:r>
              <a:rPr lang="en-US" altLang="en-US" sz="1400" dirty="0" smtClean="0"/>
              <a:t>   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   False</a:t>
            </a:r>
            <a:endParaRPr lang="en-US" altLang="en-US" sz="1400" dirty="0"/>
          </a:p>
          <a:p>
            <a:pPr marL="342900" indent="-342900" eaLnBrk="1" hangingPunct="1">
              <a:spcBef>
                <a:spcPts val="600"/>
              </a:spcBef>
              <a:spcAft>
                <a:spcPts val="0"/>
              </a:spcAft>
              <a:buClrTx/>
              <a:buFont typeface="+mj-lt"/>
              <a:buAutoNum type="arabicPeriod"/>
            </a:pPr>
            <a:r>
              <a:rPr lang="en-US" altLang="en-US" sz="1400" dirty="0" smtClean="0"/>
              <a:t>Voltage is an example of pressure.   </a:t>
            </a:r>
            <a:endParaRPr lang="en-US" altLang="en-US" sz="1400" dirty="0"/>
          </a:p>
          <a:p>
            <a:pPr marL="685800" lvl="1" indent="-228600" eaLnBrk="1" hangingPunct="1">
              <a:spcBef>
                <a:spcPts val="600"/>
              </a:spcBef>
              <a:spcAft>
                <a:spcPts val="0"/>
              </a:spcAft>
              <a:buClrTx/>
              <a:buSzPct val="70000"/>
              <a:buFont typeface="+mj-lt"/>
              <a:buAutoNum type="alphaLcPeriod"/>
            </a:pPr>
            <a:r>
              <a:rPr lang="en-US" altLang="en-US" sz="1400" dirty="0"/>
              <a:t>True</a:t>
            </a:r>
          </a:p>
          <a:p>
            <a:pPr marL="685800" lvl="1" indent="-228600" eaLnBrk="1" hangingPunct="1">
              <a:spcBef>
                <a:spcPts val="600"/>
              </a:spcBef>
              <a:spcAft>
                <a:spcPts val="0"/>
              </a:spcAft>
              <a:buClrTx/>
              <a:buSzPct val="70000"/>
              <a:buFont typeface="+mj-lt"/>
              <a:buAutoNum type="alphaLcPeriod"/>
            </a:pPr>
            <a:r>
              <a:rPr lang="en-US" altLang="en-US" sz="1400" dirty="0" smtClean="0"/>
              <a:t>False</a:t>
            </a:r>
          </a:p>
          <a:p>
            <a:pPr marL="342900" indent="-342900" eaLnBrk="1" hangingPunct="1">
              <a:spcBef>
                <a:spcPts val="600"/>
              </a:spcBef>
              <a:spcAft>
                <a:spcPts val="0"/>
              </a:spcAft>
              <a:buClrTx/>
              <a:buFont typeface="+mj-lt"/>
              <a:buAutoNum type="arabicPeriod"/>
            </a:pPr>
            <a:r>
              <a:rPr lang="en-US" sz="1400" dirty="0" smtClean="0"/>
              <a:t>An important part of job planning is to identify possible sources of stored energy and determining if workers may be injured if there is a release of that energy. </a:t>
            </a:r>
            <a:endParaRPr lang="en-US" altLang="en-US" sz="1400" dirty="0" smtClean="0"/>
          </a:p>
          <a:p>
            <a:pPr lvl="1" eaLnBrk="1" hangingPunct="1">
              <a:spcBef>
                <a:spcPts val="600"/>
              </a:spcBef>
              <a:spcAft>
                <a:spcPts val="0"/>
              </a:spcAft>
              <a:buClrTx/>
              <a:buSzPct val="70000"/>
              <a:buFont typeface="+mj-lt"/>
              <a:buAutoNum type="alphaLcPeriod"/>
            </a:pPr>
            <a:r>
              <a:rPr lang="en-US" altLang="en-US" sz="1400" dirty="0" smtClean="0"/>
              <a:t>   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   False</a:t>
            </a:r>
          </a:p>
          <a:p>
            <a:pPr marL="342900" indent="-342900">
              <a:spcBef>
                <a:spcPts val="600"/>
              </a:spcBef>
              <a:spcAft>
                <a:spcPts val="0"/>
              </a:spcAft>
              <a:buFont typeface="+mj-lt"/>
              <a:buAutoNum type="arabicPeriod"/>
            </a:pPr>
            <a:r>
              <a:rPr lang="en-US" sz="1400" dirty="0" smtClean="0"/>
              <a:t>During the job planning stage it is determined that workers may be exposed to hazardous energy sources, the best protection is to when possible, eliminate the hazard. </a:t>
            </a:r>
          </a:p>
          <a:p>
            <a:pPr lvl="1" eaLnBrk="1" hangingPunct="1">
              <a:spcBef>
                <a:spcPts val="600"/>
              </a:spcBef>
              <a:spcAft>
                <a:spcPts val="0"/>
              </a:spcAft>
              <a:buClrTx/>
              <a:buSzPct val="70000"/>
              <a:buFont typeface="+mj-lt"/>
              <a:buAutoNum type="alphaLcPeriod"/>
            </a:pPr>
            <a:r>
              <a:rPr lang="en-US" altLang="en-US" sz="1400" dirty="0" smtClean="0"/>
              <a:t>   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   False</a:t>
            </a:r>
            <a:endParaRPr lang="en-US" altLang="en-US" sz="1400" dirty="0"/>
          </a:p>
        </p:txBody>
      </p:sp>
      <p:sp>
        <p:nvSpPr>
          <p:cNvPr id="4" name="Rounded Rectangle 3"/>
          <p:cNvSpPr/>
          <p:nvPr/>
        </p:nvSpPr>
        <p:spPr bwMode="auto">
          <a:xfrm>
            <a:off x="990600" y="2209800"/>
            <a:ext cx="914400" cy="304800"/>
          </a:xfrm>
          <a:prstGeom prst="roundRect">
            <a:avLst/>
          </a:prstGeom>
          <a:noFill/>
          <a:ln w="15875" cap="flat" cmpd="sng" algn="ctr">
            <a:solidFill>
              <a:srgbClr val="99220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990600" y="3124200"/>
            <a:ext cx="914400" cy="304800"/>
          </a:xfrm>
          <a:prstGeom prst="roundRect">
            <a:avLst/>
          </a:prstGeom>
          <a:noFill/>
          <a:ln w="15875" cap="flat" cmpd="sng" algn="ctr">
            <a:solidFill>
              <a:srgbClr val="99220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1014351" y="4191000"/>
            <a:ext cx="914400" cy="304800"/>
          </a:xfrm>
          <a:prstGeom prst="roundRect">
            <a:avLst/>
          </a:prstGeom>
          <a:noFill/>
          <a:ln w="15875" cap="flat" cmpd="sng" algn="ctr">
            <a:solidFill>
              <a:srgbClr val="99220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ounded Rectangle 9"/>
          <p:cNvSpPr/>
          <p:nvPr/>
        </p:nvSpPr>
        <p:spPr bwMode="auto">
          <a:xfrm>
            <a:off x="1014351" y="5292436"/>
            <a:ext cx="914400" cy="304800"/>
          </a:xfrm>
          <a:prstGeom prst="roundRect">
            <a:avLst/>
          </a:prstGeom>
          <a:noFill/>
          <a:ln w="15875" cap="flat" cmpd="sng" algn="ctr">
            <a:solidFill>
              <a:srgbClr val="99220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188821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500"/>
                                        <p:tgtEl>
                                          <p:spTgt spid="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fade">
                                      <p:cBhvr>
                                        <p:cTn id="52" dur="5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fade">
                                      <p:cBhvr>
                                        <p:cTn id="57" dur="500"/>
                                        <p:tgtEl>
                                          <p:spTgt spid="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Effect transition="in" filter="fade">
                                      <p:cBhvr>
                                        <p:cTn id="67" dur="500"/>
                                        <p:tgtEl>
                                          <p:spTgt spid="2">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
                                            <p:txEl>
                                              <p:pRg st="10" end="10"/>
                                            </p:txEl>
                                          </p:spTgt>
                                        </p:tgtEl>
                                        <p:attrNameLst>
                                          <p:attrName>style.visibility</p:attrName>
                                        </p:attrNameLst>
                                      </p:cBhvr>
                                      <p:to>
                                        <p:strVal val="visible"/>
                                      </p:to>
                                    </p:set>
                                    <p:animEffect transition="in" filter="fade">
                                      <p:cBhvr>
                                        <p:cTn id="72" dur="500"/>
                                        <p:tgtEl>
                                          <p:spTgt spid="2">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
                                            <p:txEl>
                                              <p:pRg st="11" end="11"/>
                                            </p:txEl>
                                          </p:spTgt>
                                        </p:tgtEl>
                                        <p:attrNameLst>
                                          <p:attrName>style.visibility</p:attrName>
                                        </p:attrNameLst>
                                      </p:cBhvr>
                                      <p:to>
                                        <p:strVal val="visible"/>
                                      </p:to>
                                    </p:set>
                                    <p:animEffect transition="in" filter="fade">
                                      <p:cBhvr>
                                        <p:cTn id="77" dur="500"/>
                                        <p:tgtEl>
                                          <p:spTgt spid="2">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r>
              <a:rPr lang="en-US" altLang="en-US" smtClean="0"/>
              <a:t>Review</a:t>
            </a:r>
          </a:p>
        </p:txBody>
      </p:sp>
      <p:sp>
        <p:nvSpPr>
          <p:cNvPr id="4" name="Slide Number Placeholder 3"/>
          <p:cNvSpPr>
            <a:spLocks noGrp="1"/>
          </p:cNvSpPr>
          <p:nvPr>
            <p:ph type="sldNum" sz="quarter" idx="12"/>
          </p:nvPr>
        </p:nvSpPr>
        <p:spPr>
          <a:xfrm>
            <a:off x="6858000" y="6391275"/>
            <a:ext cx="1600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fontAlgn="base">
              <a:spcBef>
                <a:spcPct val="20000"/>
              </a:spcBef>
              <a:spcAft>
                <a:spcPct val="0"/>
              </a:spcAft>
              <a:buClr>
                <a:schemeClr val="folHlink"/>
              </a:buClr>
              <a:buSzPct val="150000"/>
              <a:buChar char="•"/>
              <a:defRPr sz="2000">
                <a:solidFill>
                  <a:schemeClr val="tx1"/>
                </a:solidFill>
                <a:latin typeface="Arial" charset="0"/>
              </a:defRPr>
            </a:lvl6pPr>
            <a:lvl7pPr marL="2971800" indent="-228600" fontAlgn="base">
              <a:spcBef>
                <a:spcPct val="20000"/>
              </a:spcBef>
              <a:spcAft>
                <a:spcPct val="0"/>
              </a:spcAft>
              <a:buClr>
                <a:schemeClr val="folHlink"/>
              </a:buClr>
              <a:buSzPct val="150000"/>
              <a:buChar char="•"/>
              <a:defRPr sz="2000">
                <a:solidFill>
                  <a:schemeClr val="tx1"/>
                </a:solidFill>
                <a:latin typeface="Arial" charset="0"/>
              </a:defRPr>
            </a:lvl7pPr>
            <a:lvl8pPr marL="3429000" indent="-228600" fontAlgn="base">
              <a:spcBef>
                <a:spcPct val="20000"/>
              </a:spcBef>
              <a:spcAft>
                <a:spcPct val="0"/>
              </a:spcAft>
              <a:buClr>
                <a:schemeClr val="folHlink"/>
              </a:buClr>
              <a:buSzPct val="150000"/>
              <a:buChar char="•"/>
              <a:defRPr sz="2000">
                <a:solidFill>
                  <a:schemeClr val="tx1"/>
                </a:solidFill>
                <a:latin typeface="Arial" charset="0"/>
              </a:defRPr>
            </a:lvl8pPr>
            <a:lvl9pPr marL="3886200" indent="-228600" fontAlgn="base">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defRPr/>
            </a:pPr>
            <a:r>
              <a:rPr lang="en-US" altLang="en-US" sz="1400" dirty="0" smtClean="0"/>
              <a:t>3-13</a:t>
            </a:r>
          </a:p>
        </p:txBody>
      </p:sp>
      <p:sp>
        <p:nvSpPr>
          <p:cNvPr id="2" name="Rectangle 1"/>
          <p:cNvSpPr/>
          <p:nvPr/>
        </p:nvSpPr>
        <p:spPr bwMode="auto">
          <a:xfrm>
            <a:off x="609600" y="1143000"/>
            <a:ext cx="79248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052" name="Picture 4" descr="Related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781050"/>
            <a:ext cx="7391400" cy="5086351"/>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6" descr="Image result for Thank Y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225677"/>
            <a:ext cx="7905750" cy="46417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Two Basic Types</a:t>
            </a:r>
            <a:endParaRPr lang="en-US" altLang="en-US" dirty="0"/>
          </a:p>
        </p:txBody>
      </p:sp>
      <p:sp>
        <p:nvSpPr>
          <p:cNvPr id="5123" name="Rectangle 3"/>
          <p:cNvSpPr>
            <a:spLocks noGrp="1" noChangeArrowheads="1"/>
          </p:cNvSpPr>
          <p:nvPr>
            <p:ph type="body" sz="half" idx="1"/>
          </p:nvPr>
        </p:nvSpPr>
        <p:spPr>
          <a:xfrm>
            <a:off x="685800" y="1828800"/>
            <a:ext cx="3733800" cy="4114800"/>
          </a:xfrm>
        </p:spPr>
        <p:txBody>
          <a:bodyPr/>
          <a:lstStyle/>
          <a:p>
            <a:pPr marL="0" indent="0" eaLnBrk="1" hangingPunct="1">
              <a:buNone/>
            </a:pPr>
            <a:r>
              <a:rPr lang="en-US" altLang="en-US" sz="2800" dirty="0" smtClean="0"/>
              <a:t>Energy in </a:t>
            </a:r>
            <a:r>
              <a:rPr lang="en-US" altLang="en-US" sz="2800" b="1" dirty="0" smtClean="0">
                <a:solidFill>
                  <a:srgbClr val="002060"/>
                </a:solidFill>
                <a:latin typeface="Arial Rounded MT Bold" panose="020F0704030504030204" pitchFamily="34" charset="0"/>
              </a:rPr>
              <a:t>motion</a:t>
            </a:r>
            <a:r>
              <a:rPr lang="en-US" altLang="en-US" sz="2800" dirty="0" smtClean="0"/>
              <a:t> is </a:t>
            </a:r>
            <a:r>
              <a:rPr lang="en-US" altLang="en-US" sz="2800" b="1" dirty="0" smtClean="0"/>
              <a:t>Kinetic</a:t>
            </a:r>
            <a:r>
              <a:rPr lang="en-US" altLang="en-US" sz="2800" dirty="0" smtClean="0"/>
              <a:t> Energy</a:t>
            </a:r>
          </a:p>
          <a:p>
            <a:pPr eaLnBrk="1" hangingPunct="1">
              <a:buClr>
                <a:srgbClr val="000066"/>
              </a:buClr>
              <a:buFont typeface="Wingdings" panose="05000000000000000000" pitchFamily="2" charset="2"/>
              <a:buChar char="ü"/>
            </a:pPr>
            <a:r>
              <a:rPr lang="en-US" altLang="en-US" sz="2400" dirty="0" smtClean="0"/>
              <a:t>Radiant</a:t>
            </a:r>
          </a:p>
          <a:p>
            <a:pPr eaLnBrk="1" hangingPunct="1">
              <a:buClr>
                <a:srgbClr val="000066"/>
              </a:buClr>
              <a:buFont typeface="Wingdings" panose="05000000000000000000" pitchFamily="2" charset="2"/>
              <a:buChar char="ü"/>
            </a:pPr>
            <a:r>
              <a:rPr lang="en-US" altLang="en-US" sz="2400" dirty="0" smtClean="0"/>
              <a:t>Thermal</a:t>
            </a:r>
          </a:p>
          <a:p>
            <a:pPr eaLnBrk="1" hangingPunct="1">
              <a:buClr>
                <a:srgbClr val="000066"/>
              </a:buClr>
              <a:buFont typeface="Wingdings" panose="05000000000000000000" pitchFamily="2" charset="2"/>
              <a:buChar char="ü"/>
            </a:pPr>
            <a:r>
              <a:rPr lang="en-US" altLang="en-US" sz="2400" dirty="0" smtClean="0"/>
              <a:t>Electrical (Light)</a:t>
            </a:r>
          </a:p>
          <a:p>
            <a:pPr eaLnBrk="1" hangingPunct="1">
              <a:buClr>
                <a:srgbClr val="000066"/>
              </a:buClr>
              <a:buFont typeface="Wingdings" panose="05000000000000000000" pitchFamily="2" charset="2"/>
              <a:buChar char="ü"/>
            </a:pPr>
            <a:r>
              <a:rPr lang="en-US" altLang="en-US" sz="2400" dirty="0" smtClean="0"/>
              <a:t>Mechanical</a:t>
            </a:r>
            <a:endParaRPr lang="en-US" altLang="en-US" sz="2400" dirty="0"/>
          </a:p>
        </p:txBody>
      </p:sp>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3-2</a:t>
            </a:r>
            <a:endParaRPr lang="en-US" altLang="en-US" sz="1200" dirty="0">
              <a:solidFill>
                <a:srgbClr val="000000"/>
              </a:solidFill>
            </a:endParaRPr>
          </a:p>
        </p:txBody>
      </p:sp>
      <p:sp>
        <p:nvSpPr>
          <p:cNvPr id="8" name="Rectangle 3"/>
          <p:cNvSpPr txBox="1">
            <a:spLocks noChangeArrowheads="1"/>
          </p:cNvSpPr>
          <p:nvPr/>
        </p:nvSpPr>
        <p:spPr bwMode="auto">
          <a:xfrm>
            <a:off x="4648200" y="1828800"/>
            <a:ext cx="4114800" cy="425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eaLnBrk="1" hangingPunct="1">
              <a:buFont typeface="Wingdings" pitchFamily="2" charset="2"/>
              <a:buNone/>
            </a:pPr>
            <a:r>
              <a:rPr lang="en-US" altLang="en-US" sz="2800" kern="0" dirty="0" smtClean="0"/>
              <a:t>Energy that is </a:t>
            </a:r>
            <a:r>
              <a:rPr lang="en-US" altLang="en-US" sz="2800" b="1" kern="0" dirty="0" smtClean="0">
                <a:solidFill>
                  <a:srgbClr val="002060"/>
                </a:solidFill>
                <a:latin typeface="Arial Rounded MT Bold" panose="020F0704030504030204" pitchFamily="34" charset="0"/>
              </a:rPr>
              <a:t>stored</a:t>
            </a:r>
            <a:r>
              <a:rPr lang="en-US" altLang="en-US" sz="2800" kern="0" dirty="0" smtClean="0"/>
              <a:t> is </a:t>
            </a:r>
            <a:r>
              <a:rPr lang="en-US" altLang="en-US" sz="2800" b="1" kern="0" dirty="0" smtClean="0"/>
              <a:t>Potential</a:t>
            </a:r>
            <a:r>
              <a:rPr lang="en-US" altLang="en-US" sz="2800" kern="0" dirty="0" smtClean="0"/>
              <a:t> Energy</a:t>
            </a:r>
          </a:p>
          <a:p>
            <a:pPr eaLnBrk="1" hangingPunct="1">
              <a:buClr>
                <a:srgbClr val="000066"/>
              </a:buClr>
              <a:buFont typeface="Wingdings" panose="05000000000000000000" pitchFamily="2" charset="2"/>
              <a:buChar char="ü"/>
            </a:pPr>
            <a:r>
              <a:rPr lang="en-US" altLang="en-US" sz="2400" kern="0" dirty="0" smtClean="0"/>
              <a:t>Coiled spring</a:t>
            </a:r>
            <a:endParaRPr lang="en-US" altLang="en-US" sz="2400" kern="0" dirty="0"/>
          </a:p>
          <a:p>
            <a:pPr eaLnBrk="1" hangingPunct="1">
              <a:buClr>
                <a:srgbClr val="000066"/>
              </a:buClr>
              <a:buFont typeface="Wingdings" panose="05000000000000000000" pitchFamily="2" charset="2"/>
              <a:buChar char="ü"/>
            </a:pPr>
            <a:r>
              <a:rPr lang="en-US" altLang="en-US" sz="2400" kern="0" dirty="0" smtClean="0"/>
              <a:t>Raised weight</a:t>
            </a:r>
            <a:endParaRPr lang="en-US" altLang="en-US" sz="2400" kern="0" dirty="0"/>
          </a:p>
          <a:p>
            <a:pPr eaLnBrk="1" hangingPunct="1">
              <a:buClr>
                <a:srgbClr val="000066"/>
              </a:buClr>
              <a:buFont typeface="Wingdings" panose="05000000000000000000" pitchFamily="2" charset="2"/>
              <a:buChar char="ü"/>
            </a:pPr>
            <a:r>
              <a:rPr lang="en-US" altLang="en-US" sz="2400" kern="0" dirty="0"/>
              <a:t>Water </a:t>
            </a:r>
            <a:r>
              <a:rPr lang="en-US" altLang="en-US" sz="2400" kern="0" dirty="0" smtClean="0"/>
              <a:t>behind </a:t>
            </a:r>
            <a:r>
              <a:rPr lang="en-US" altLang="en-US" sz="2400" kern="0" dirty="0"/>
              <a:t>a </a:t>
            </a:r>
            <a:r>
              <a:rPr lang="en-US" altLang="en-US" sz="2400" kern="0" dirty="0" smtClean="0"/>
              <a:t>dam</a:t>
            </a:r>
            <a:endParaRPr lang="en-US" altLang="en-US" sz="2400" kern="0" dirty="0"/>
          </a:p>
          <a:p>
            <a:pPr eaLnBrk="1" hangingPunct="1">
              <a:buClr>
                <a:srgbClr val="000066"/>
              </a:buClr>
              <a:buFont typeface="Wingdings" panose="05000000000000000000" pitchFamily="2" charset="2"/>
              <a:buChar char="ü"/>
            </a:pPr>
            <a:r>
              <a:rPr lang="en-US" altLang="en-US" sz="2400" kern="0" dirty="0" smtClean="0"/>
              <a:t>Snow </a:t>
            </a:r>
            <a:r>
              <a:rPr lang="en-US" altLang="en-US" sz="2400" kern="0" dirty="0"/>
              <a:t>pack </a:t>
            </a:r>
            <a:endParaRPr lang="en-US" altLang="en-US" sz="2400" kern="0" dirty="0" smtClean="0"/>
          </a:p>
          <a:p>
            <a:pPr eaLnBrk="1" hangingPunct="1">
              <a:buClr>
                <a:srgbClr val="000066"/>
              </a:buClr>
              <a:buFont typeface="Wingdings" panose="05000000000000000000" pitchFamily="2" charset="2"/>
              <a:buChar char="ü"/>
            </a:pPr>
            <a:r>
              <a:rPr lang="en-US" altLang="en-US" sz="2400" kern="0" dirty="0" smtClean="0"/>
              <a:t>Stretched </a:t>
            </a:r>
            <a:r>
              <a:rPr lang="en-US" altLang="en-US" sz="2400" kern="0" dirty="0"/>
              <a:t>rubber </a:t>
            </a:r>
            <a:r>
              <a:rPr lang="en-US" altLang="en-US" sz="2400" kern="0" dirty="0" smtClean="0"/>
              <a:t>band</a:t>
            </a:r>
          </a:p>
        </p:txBody>
      </p:sp>
    </p:spTree>
    <p:extLst>
      <p:ext uri="{BB962C8B-B14F-4D97-AF65-F5344CB8AC3E}">
        <p14:creationId xmlns:p14="http://schemas.microsoft.com/office/powerpoint/2010/main" val="27337751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fade">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fade">
                                      <p:cBhvr>
                                        <p:cTn id="52" dur="500"/>
                                        <p:tgtEl>
                                          <p:spTgt spid="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Effect transition="in" filter="fade">
                                      <p:cBhvr>
                                        <p:cTn id="5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Hydraulic</a:t>
            </a:r>
            <a:endParaRPr lang="en-US" altLang="en-US" dirty="0"/>
          </a:p>
        </p:txBody>
      </p:sp>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3-3</a:t>
            </a:r>
            <a:endParaRPr lang="en-US" altLang="en-US" sz="1200" dirty="0">
              <a:solidFill>
                <a:srgbClr val="000000"/>
              </a:solidFill>
            </a:endParaRPr>
          </a:p>
        </p:txBody>
      </p:sp>
      <p:sp>
        <p:nvSpPr>
          <p:cNvPr id="2" name="Text Placeholder 1"/>
          <p:cNvSpPr>
            <a:spLocks noGrp="1"/>
          </p:cNvSpPr>
          <p:nvPr>
            <p:ph type="body" sz="half" idx="1"/>
          </p:nvPr>
        </p:nvSpPr>
        <p:spPr>
          <a:xfrm>
            <a:off x="762000" y="1994491"/>
            <a:ext cx="4000500" cy="4038600"/>
          </a:xfrm>
        </p:spPr>
        <p:txBody>
          <a:bodyPr/>
          <a:lstStyle/>
          <a:p>
            <a:pPr marL="0" indent="0">
              <a:buNone/>
            </a:pPr>
            <a:r>
              <a:rPr lang="en-US" sz="2800" dirty="0" smtClean="0"/>
              <a:t>Force created by liquid under pressure</a:t>
            </a:r>
          </a:p>
          <a:p>
            <a:pPr>
              <a:buClr>
                <a:srgbClr val="002060"/>
              </a:buClr>
              <a:buFont typeface="Wingdings" panose="05000000000000000000" pitchFamily="2" charset="2"/>
              <a:buChar char="ü"/>
            </a:pPr>
            <a:r>
              <a:rPr lang="en-US" sz="2400" dirty="0" smtClean="0"/>
              <a:t>Liquids cannot be compressed</a:t>
            </a:r>
          </a:p>
          <a:p>
            <a:pPr>
              <a:buClr>
                <a:srgbClr val="002060"/>
              </a:buClr>
              <a:buFont typeface="Wingdings" panose="05000000000000000000" pitchFamily="2" charset="2"/>
              <a:buChar char="ü"/>
            </a:pPr>
            <a:r>
              <a:rPr lang="en-US" sz="2400" dirty="0" smtClean="0"/>
              <a:t>They transmit force to surrounding areas</a:t>
            </a:r>
            <a:endParaRPr lang="en-US" sz="2400" dirty="0"/>
          </a:p>
          <a:p>
            <a:endParaRPr lang="en-US" dirty="0"/>
          </a:p>
        </p:txBody>
      </p:sp>
      <p:pic>
        <p:nvPicPr>
          <p:cNvPr id="3" name="Picture 2"/>
          <p:cNvPicPr>
            <a:picLocks noChangeAspect="1"/>
          </p:cNvPicPr>
          <p:nvPr/>
        </p:nvPicPr>
        <p:blipFill>
          <a:blip r:embed="rId3"/>
          <a:stretch>
            <a:fillRect/>
          </a:stretch>
        </p:blipFill>
        <p:spPr>
          <a:xfrm>
            <a:off x="5020235" y="1828799"/>
            <a:ext cx="3675529" cy="4204291"/>
          </a:xfrm>
          <a:prstGeom prst="rect">
            <a:avLst/>
          </a:prstGeom>
          <a:ln>
            <a:noFill/>
          </a:ln>
          <a:effectLst>
            <a:softEdge rad="112500"/>
          </a:effectLst>
        </p:spPr>
      </p:pic>
    </p:spTree>
    <p:extLst>
      <p:ext uri="{BB962C8B-B14F-4D97-AF65-F5344CB8AC3E}">
        <p14:creationId xmlns:p14="http://schemas.microsoft.com/office/powerpoint/2010/main" val="2331288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Pneumatic</a:t>
            </a:r>
            <a:endParaRPr lang="en-US" altLang="en-US" dirty="0"/>
          </a:p>
        </p:txBody>
      </p:sp>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3-4</a:t>
            </a:r>
            <a:endParaRPr lang="en-US" altLang="en-US" sz="1200" dirty="0">
              <a:solidFill>
                <a:srgbClr val="000000"/>
              </a:solidFill>
            </a:endParaRPr>
          </a:p>
        </p:txBody>
      </p:sp>
      <p:sp>
        <p:nvSpPr>
          <p:cNvPr id="2" name="Text Placeholder 1"/>
          <p:cNvSpPr>
            <a:spLocks noGrp="1"/>
          </p:cNvSpPr>
          <p:nvPr>
            <p:ph type="body" sz="half" idx="1"/>
          </p:nvPr>
        </p:nvSpPr>
        <p:spPr>
          <a:xfrm>
            <a:off x="762000" y="1994491"/>
            <a:ext cx="3657600" cy="4038600"/>
          </a:xfrm>
        </p:spPr>
        <p:txBody>
          <a:bodyPr/>
          <a:lstStyle/>
          <a:p>
            <a:pPr marL="0" indent="0">
              <a:buNone/>
            </a:pPr>
            <a:r>
              <a:rPr lang="en-US" sz="2800" dirty="0" smtClean="0"/>
              <a:t>Air </a:t>
            </a:r>
            <a:r>
              <a:rPr lang="en-US" sz="2800" dirty="0"/>
              <a:t>hose </a:t>
            </a:r>
            <a:r>
              <a:rPr lang="en-US" sz="2800" dirty="0" smtClean="0"/>
              <a:t>may uncouple </a:t>
            </a:r>
            <a:r>
              <a:rPr lang="en-US" sz="2800" dirty="0"/>
              <a:t>or a </a:t>
            </a:r>
            <a:r>
              <a:rPr lang="en-US" sz="2800" dirty="0" smtClean="0"/>
              <a:t>fitting may fail</a:t>
            </a:r>
          </a:p>
          <a:p>
            <a:pPr>
              <a:buClr>
                <a:srgbClr val="002060"/>
              </a:buClr>
              <a:buFont typeface="Wingdings" panose="05000000000000000000" pitchFamily="2" charset="2"/>
              <a:buChar char="ü"/>
            </a:pPr>
            <a:r>
              <a:rPr lang="en-US" sz="2400" dirty="0" smtClean="0"/>
              <a:t>Rapid </a:t>
            </a:r>
            <a:r>
              <a:rPr lang="en-US" sz="2400" dirty="0"/>
              <a:t>expansion of air causes the hose to whip violently </a:t>
            </a:r>
            <a:endParaRPr lang="en-US" sz="2400" dirty="0" smtClean="0"/>
          </a:p>
          <a:p>
            <a:pPr>
              <a:buClr>
                <a:srgbClr val="002060"/>
              </a:buClr>
              <a:buFont typeface="Wingdings" panose="05000000000000000000" pitchFamily="2" charset="2"/>
              <a:buChar char="ü"/>
            </a:pPr>
            <a:r>
              <a:rPr lang="en-US" sz="2400" dirty="0" smtClean="0"/>
              <a:t>Can cause a hazardous situation</a:t>
            </a:r>
            <a:endParaRPr lang="en-US" dirty="0"/>
          </a:p>
        </p:txBody>
      </p:sp>
      <p:pic>
        <p:nvPicPr>
          <p:cNvPr id="1026" name="Picture 2" descr="Image result for Whip check on air compr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05000"/>
            <a:ext cx="4343400" cy="38115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24600" y="5105400"/>
            <a:ext cx="2209800" cy="461665"/>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Whip Check</a:t>
            </a:r>
            <a:endParaRPr lang="en-US" sz="24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7648998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Rotating Machinery</a:t>
            </a:r>
            <a:endParaRPr lang="en-US" altLang="en-US" dirty="0"/>
          </a:p>
        </p:txBody>
      </p:sp>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3-5</a:t>
            </a:r>
            <a:endParaRPr lang="en-US" altLang="en-US" sz="1200" dirty="0">
              <a:solidFill>
                <a:srgbClr val="000000"/>
              </a:solidFill>
            </a:endParaRPr>
          </a:p>
        </p:txBody>
      </p:sp>
      <p:sp>
        <p:nvSpPr>
          <p:cNvPr id="2" name="Text Placeholder 1"/>
          <p:cNvSpPr>
            <a:spLocks noGrp="1"/>
          </p:cNvSpPr>
          <p:nvPr>
            <p:ph type="body" sz="half" idx="1"/>
          </p:nvPr>
        </p:nvSpPr>
        <p:spPr>
          <a:xfrm>
            <a:off x="762000" y="1994491"/>
            <a:ext cx="4000500" cy="4038600"/>
          </a:xfrm>
        </p:spPr>
        <p:txBody>
          <a:bodyPr/>
          <a:lstStyle/>
          <a:p>
            <a:pPr marL="0" indent="0">
              <a:buNone/>
            </a:pPr>
            <a:r>
              <a:rPr lang="en-US" sz="2800" dirty="0" smtClean="0"/>
              <a:t>Hazards created by rotating parts &amp; high pressure hydraulics</a:t>
            </a:r>
          </a:p>
          <a:p>
            <a:pPr>
              <a:buClr>
                <a:srgbClr val="002060"/>
              </a:buClr>
              <a:buFont typeface="Wingdings" panose="05000000000000000000" pitchFamily="2" charset="2"/>
              <a:buChar char="ü"/>
            </a:pPr>
            <a:r>
              <a:rPr lang="en-US" sz="2400" dirty="0" smtClean="0"/>
              <a:t>Stay away</a:t>
            </a:r>
          </a:p>
          <a:p>
            <a:pPr>
              <a:buClr>
                <a:srgbClr val="002060"/>
              </a:buClr>
              <a:buFont typeface="Wingdings" panose="05000000000000000000" pitchFamily="2" charset="2"/>
              <a:buChar char="ü"/>
            </a:pPr>
            <a:r>
              <a:rPr lang="en-US" sz="2400" dirty="0" smtClean="0"/>
              <a:t>Rotating parts can snag lose clothing</a:t>
            </a:r>
          </a:p>
          <a:p>
            <a:pPr>
              <a:buClr>
                <a:srgbClr val="002060"/>
              </a:buClr>
              <a:buFont typeface="Wingdings" panose="05000000000000000000" pitchFamily="2" charset="2"/>
              <a:buChar char="ü"/>
            </a:pPr>
            <a:r>
              <a:rPr lang="en-US" sz="2400" dirty="0" smtClean="0"/>
              <a:t>Failure of hydraulic hoses can cause injury</a:t>
            </a:r>
            <a:endParaRPr lang="en-US" sz="2400" dirty="0"/>
          </a:p>
          <a:p>
            <a:endParaRPr lang="en-US" dirty="0"/>
          </a:p>
        </p:txBody>
      </p:sp>
      <p:pic>
        <p:nvPicPr>
          <p:cNvPr id="307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6797" y="1905000"/>
            <a:ext cx="49720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0" y="0"/>
            <a:ext cx="9144000" cy="6858000"/>
            <a:chOff x="0" y="0"/>
            <a:chExt cx="9144000" cy="685800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70598" y="228600"/>
              <a:ext cx="3886199" cy="954107"/>
            </a:xfrm>
            <a:prstGeom prst="rect">
              <a:avLst/>
            </a:prstGeom>
            <a:solidFill>
              <a:schemeClr val="bg1">
                <a:alpha val="81000"/>
              </a:schemeClr>
            </a:solidFill>
            <a:effectLst>
              <a:softEdge rad="63500"/>
            </a:effectLst>
          </p:spPr>
          <p:txBody>
            <a:bodyPr wrap="square" rtlCol="0">
              <a:spAutoFit/>
            </a:bodyPr>
            <a:lstStyle/>
            <a:p>
              <a:pPr algn="ctr"/>
              <a:r>
                <a:rPr lang="en-US" sz="2800" dirty="0" smtClean="0">
                  <a:latin typeface="Arial Rounded MT Bold" panose="020F0704030504030204" pitchFamily="34" charset="0"/>
                </a:rPr>
                <a:t>-Auger Spinoff-</a:t>
              </a:r>
              <a:endParaRPr lang="en-US" sz="2800" dirty="0" smtClean="0">
                <a:latin typeface="Arial Rounded MT Bold" panose="020F0704030504030204" pitchFamily="34" charset="0"/>
              </a:endParaRPr>
            </a:p>
            <a:p>
              <a:pPr algn="ctr"/>
              <a:r>
                <a:rPr lang="en-US" sz="2800" dirty="0" smtClean="0">
                  <a:latin typeface="Arial Rounded MT Bold" panose="020F0704030504030204" pitchFamily="34" charset="0"/>
                </a:rPr>
                <a:t>Potential or Kinetic?</a:t>
              </a:r>
              <a:endParaRPr lang="en-US" sz="2800" dirty="0">
                <a:latin typeface="Arial Rounded MT Bold" panose="020F0704030504030204" pitchFamily="34" charset="0"/>
              </a:endParaRPr>
            </a:p>
          </p:txBody>
        </p:sp>
      </p:grpSp>
    </p:spTree>
    <p:extLst>
      <p:ext uri="{BB962C8B-B14F-4D97-AF65-F5344CB8AC3E}">
        <p14:creationId xmlns:p14="http://schemas.microsoft.com/office/powerpoint/2010/main" val="3454213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Electrical</a:t>
            </a:r>
            <a:endParaRPr lang="en-US" altLang="en-US" dirty="0"/>
          </a:p>
        </p:txBody>
      </p:sp>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3-6</a:t>
            </a:r>
            <a:endParaRPr lang="en-US" altLang="en-US" sz="1200" dirty="0">
              <a:solidFill>
                <a:srgbClr val="000000"/>
              </a:solidFill>
            </a:endParaRPr>
          </a:p>
        </p:txBody>
      </p:sp>
      <p:sp>
        <p:nvSpPr>
          <p:cNvPr id="2" name="Text Placeholder 1"/>
          <p:cNvSpPr>
            <a:spLocks noGrp="1"/>
          </p:cNvSpPr>
          <p:nvPr>
            <p:ph type="body" sz="half" idx="1"/>
          </p:nvPr>
        </p:nvSpPr>
        <p:spPr>
          <a:xfrm>
            <a:off x="685800" y="1994491"/>
            <a:ext cx="4419600" cy="4038600"/>
          </a:xfrm>
        </p:spPr>
        <p:txBody>
          <a:bodyPr/>
          <a:lstStyle/>
          <a:p>
            <a:pPr marL="0" indent="0">
              <a:buNone/>
            </a:pPr>
            <a:r>
              <a:rPr lang="en-US" sz="2800" dirty="0" smtClean="0"/>
              <a:t>Voltage is form of pressure</a:t>
            </a:r>
          </a:p>
          <a:p>
            <a:pPr>
              <a:buClr>
                <a:srgbClr val="002060"/>
              </a:buClr>
              <a:buFont typeface="Wingdings" panose="05000000000000000000" pitchFamily="2" charset="2"/>
              <a:buChar char="ü"/>
            </a:pPr>
            <a:r>
              <a:rPr lang="en-US" sz="2400" dirty="0" smtClean="0"/>
              <a:t>Electromagnetic pressure</a:t>
            </a:r>
          </a:p>
          <a:p>
            <a:pPr>
              <a:buClr>
                <a:srgbClr val="002060"/>
              </a:buClr>
              <a:buFont typeface="Wingdings" panose="05000000000000000000" pitchFamily="2" charset="2"/>
              <a:buChar char="ü"/>
            </a:pPr>
            <a:r>
              <a:rPr lang="en-US" sz="2400" dirty="0" smtClean="0"/>
              <a:t>Qualified Electrical workers use </a:t>
            </a:r>
            <a:r>
              <a:rPr lang="en-US" sz="2400" b="1" dirty="0" smtClean="0">
                <a:solidFill>
                  <a:srgbClr val="002060"/>
                </a:solidFill>
              </a:rPr>
              <a:t>M</a:t>
            </a:r>
            <a:r>
              <a:rPr lang="en-US" sz="2400" dirty="0" smtClean="0"/>
              <a:t>inimum </a:t>
            </a:r>
            <a:r>
              <a:rPr lang="en-US" sz="2400" b="1" dirty="0">
                <a:solidFill>
                  <a:srgbClr val="002060"/>
                </a:solidFill>
              </a:rPr>
              <a:t>A</a:t>
            </a:r>
            <a:r>
              <a:rPr lang="en-US" sz="2400" dirty="0" smtClean="0"/>
              <a:t>pproach </a:t>
            </a:r>
            <a:r>
              <a:rPr lang="en-US" sz="2400" b="1" dirty="0" smtClean="0">
                <a:solidFill>
                  <a:srgbClr val="002060"/>
                </a:solidFill>
              </a:rPr>
              <a:t>D</a:t>
            </a:r>
            <a:r>
              <a:rPr lang="en-US" sz="2400" dirty="0" smtClean="0"/>
              <a:t>istances for protection</a:t>
            </a:r>
          </a:p>
          <a:p>
            <a:pPr>
              <a:buClr>
                <a:srgbClr val="002060"/>
              </a:buClr>
              <a:buFont typeface="Wingdings" panose="05000000000000000000" pitchFamily="2" charset="2"/>
              <a:buChar char="ü"/>
            </a:pPr>
            <a:r>
              <a:rPr lang="en-US" sz="2400" dirty="0" smtClean="0"/>
              <a:t>Wear protective clothing and personal protective equipment</a:t>
            </a:r>
            <a:endParaRPr lang="en-US" sz="2400" dirty="0"/>
          </a:p>
        </p:txBody>
      </p:sp>
      <p:pic>
        <p:nvPicPr>
          <p:cNvPr id="3" name="Picture 2"/>
          <p:cNvPicPr>
            <a:picLocks noChangeAspect="1"/>
          </p:cNvPicPr>
          <p:nvPr/>
        </p:nvPicPr>
        <p:blipFill>
          <a:blip r:embed="rId3"/>
          <a:stretch>
            <a:fillRect/>
          </a:stretch>
        </p:blipFill>
        <p:spPr>
          <a:xfrm>
            <a:off x="5334000" y="1994491"/>
            <a:ext cx="3172447" cy="3921211"/>
          </a:xfrm>
          <a:prstGeom prst="rect">
            <a:avLst/>
          </a:prstGeom>
          <a:ln>
            <a:noFill/>
          </a:ln>
          <a:effectLst>
            <a:softEdge rad="112500"/>
          </a:effectLst>
        </p:spPr>
      </p:pic>
    </p:spTree>
    <p:extLst>
      <p:ext uri="{BB962C8B-B14F-4D97-AF65-F5344CB8AC3E}">
        <p14:creationId xmlns:p14="http://schemas.microsoft.com/office/powerpoint/2010/main" val="41442443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Electrical Arc</a:t>
            </a:r>
            <a:endParaRPr lang="en-US" altLang="en-US" dirty="0"/>
          </a:p>
        </p:txBody>
      </p:sp>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3-7</a:t>
            </a:r>
            <a:endParaRPr lang="en-US" altLang="en-US" sz="1200" dirty="0">
              <a:solidFill>
                <a:srgbClr val="000000"/>
              </a:solidFill>
            </a:endParaRPr>
          </a:p>
        </p:txBody>
      </p:sp>
      <p:sp>
        <p:nvSpPr>
          <p:cNvPr id="2" name="Text Placeholder 1"/>
          <p:cNvSpPr>
            <a:spLocks noGrp="1"/>
          </p:cNvSpPr>
          <p:nvPr>
            <p:ph type="body" sz="half" idx="1"/>
          </p:nvPr>
        </p:nvSpPr>
        <p:spPr>
          <a:xfrm>
            <a:off x="685800" y="1994491"/>
            <a:ext cx="4076700" cy="4038600"/>
          </a:xfrm>
        </p:spPr>
        <p:txBody>
          <a:bodyPr/>
          <a:lstStyle/>
          <a:p>
            <a:pPr marL="0" indent="0">
              <a:buNone/>
            </a:pPr>
            <a:r>
              <a:rPr lang="en-US" sz="2800" dirty="0" smtClean="0"/>
              <a:t>Release of stored energy</a:t>
            </a:r>
          </a:p>
          <a:p>
            <a:pPr>
              <a:buClr>
                <a:srgbClr val="002060"/>
              </a:buClr>
              <a:buFont typeface="Wingdings" panose="05000000000000000000" pitchFamily="2" charset="2"/>
              <a:buChar char="ü"/>
            </a:pPr>
            <a:r>
              <a:rPr lang="en-US" sz="2400" dirty="0" smtClean="0"/>
              <a:t>Always identify Line of Fire before starting the task</a:t>
            </a:r>
            <a:endParaRPr lang="en-US" sz="2400" dirty="0"/>
          </a:p>
          <a:p>
            <a:pPr>
              <a:buClr>
                <a:srgbClr val="002060"/>
              </a:buClr>
              <a:buFont typeface="Wingdings" panose="05000000000000000000" pitchFamily="2" charset="2"/>
              <a:buChar char="ü"/>
            </a:pPr>
            <a:r>
              <a:rPr lang="en-US" sz="2400" dirty="0" smtClean="0"/>
              <a:t>In an arc flash metal is liquefied and vaporized</a:t>
            </a:r>
          </a:p>
          <a:p>
            <a:pPr>
              <a:buClr>
                <a:srgbClr val="002060"/>
              </a:buClr>
              <a:buFont typeface="Wingdings" panose="05000000000000000000" pitchFamily="2" charset="2"/>
              <a:buChar char="ü"/>
            </a:pPr>
            <a:r>
              <a:rPr lang="en-US" sz="2400" dirty="0" smtClean="0"/>
              <a:t>Projected with large amounts of force</a:t>
            </a:r>
          </a:p>
          <a:p>
            <a:pPr>
              <a:buClr>
                <a:srgbClr val="002060"/>
              </a:buClr>
              <a:buFont typeface="Wingdings" panose="05000000000000000000" pitchFamily="2" charset="2"/>
              <a:buChar char="ü"/>
            </a:pPr>
            <a:r>
              <a:rPr lang="en-US" sz="2400" dirty="0" smtClean="0"/>
              <a:t>At very high speeds</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9751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540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2-4</a:t>
            </a:r>
            <a:endParaRPr lang="en-US" altLang="en-US" sz="1200" dirty="0">
              <a:solidFill>
                <a:srgbClr val="000000"/>
              </a:solidFill>
            </a:endParaRPr>
          </a:p>
        </p:txBody>
      </p:sp>
      <p:pic>
        <p:nvPicPr>
          <p:cNvPr id="1028" name="Picture 4" descr="C:\Users\jmcgowan\Pictures\Mastec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52400"/>
            <a:ext cx="3352800" cy="1384995"/>
          </a:xfrm>
          <a:prstGeom prst="rect">
            <a:avLst/>
          </a:prstGeom>
          <a:noFill/>
        </p:spPr>
        <p:txBody>
          <a:bodyPr wrap="square" rtlCol="0">
            <a:spAutoFit/>
          </a:bodyPr>
          <a:lstStyle/>
          <a:p>
            <a:pPr algn="ctr"/>
            <a:r>
              <a:rPr lang="en-US" sz="2800" dirty="0" smtClean="0">
                <a:latin typeface="Arial Rounded MT Bold" panose="020F0704030504030204" pitchFamily="34" charset="0"/>
              </a:rPr>
              <a:t>-Suspended Pole-</a:t>
            </a:r>
          </a:p>
          <a:p>
            <a:pPr algn="ctr"/>
            <a:r>
              <a:rPr lang="en-US" sz="2800" dirty="0" smtClean="0">
                <a:latin typeface="Arial Rounded MT Bold" panose="020F0704030504030204" pitchFamily="34" charset="0"/>
              </a:rPr>
              <a:t>Potential or Kinetic?</a:t>
            </a:r>
            <a:endParaRPr lang="en-US" sz="2800" dirty="0">
              <a:latin typeface="Arial Rounded MT Bold" panose="020F0704030504030204" pitchFamily="34" charset="0"/>
            </a:endParaRPr>
          </a:p>
        </p:txBody>
      </p:sp>
      <p:sp>
        <p:nvSpPr>
          <p:cNvPr id="5" name="TextBox 4"/>
          <p:cNvSpPr txBox="1"/>
          <p:nvPr/>
        </p:nvSpPr>
        <p:spPr>
          <a:xfrm>
            <a:off x="228600" y="158718"/>
            <a:ext cx="3177654" cy="1384995"/>
          </a:xfrm>
          <a:prstGeom prst="rect">
            <a:avLst/>
          </a:prstGeom>
          <a:noFill/>
        </p:spPr>
        <p:txBody>
          <a:bodyPr wrap="square" rtlCol="0">
            <a:spAutoFit/>
          </a:bodyPr>
          <a:lstStyle/>
          <a:p>
            <a:pPr algn="ctr"/>
            <a:r>
              <a:rPr lang="en-US" sz="2800" dirty="0" smtClean="0">
                <a:latin typeface="Arial Rounded MT Bold" panose="020F0704030504030204" pitchFamily="34" charset="0"/>
              </a:rPr>
              <a:t>-Stowed Auger-</a:t>
            </a:r>
          </a:p>
          <a:p>
            <a:pPr algn="ctr"/>
            <a:r>
              <a:rPr lang="en-US" sz="2800" dirty="0" smtClean="0">
                <a:latin typeface="Arial Rounded MT Bold" panose="020F0704030504030204" pitchFamily="34" charset="0"/>
              </a:rPr>
              <a:t>Potential or Kinetic?</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273592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2-4</a:t>
            </a:r>
            <a:endParaRPr lang="en-US" altLang="en-US" sz="1200" dirty="0">
              <a:solidFill>
                <a:srgbClr val="000000"/>
              </a:solidFill>
            </a:endParaRPr>
          </a:p>
        </p:txBody>
      </p:sp>
      <p:grpSp>
        <p:nvGrpSpPr>
          <p:cNvPr id="5" name="Group 4"/>
          <p:cNvGrpSpPr/>
          <p:nvPr/>
        </p:nvGrpSpPr>
        <p:grpSpPr>
          <a:xfrm>
            <a:off x="-28433" y="-27375"/>
            <a:ext cx="9172433" cy="6885375"/>
            <a:chOff x="-28433" y="0"/>
            <a:chExt cx="9172433" cy="6885375"/>
          </a:xfrm>
        </p:grpSpPr>
        <p:pic>
          <p:nvPicPr>
            <p:cNvPr id="1032" name="Picture 8" descr="Image result for high voltage arc flash explo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3" y="0"/>
              <a:ext cx="9172433" cy="68853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000" y="304800"/>
              <a:ext cx="3810000" cy="954107"/>
            </a:xfrm>
            <a:prstGeom prst="rect">
              <a:avLst/>
            </a:prstGeom>
            <a:noFill/>
          </p:spPr>
          <p:txBody>
            <a:bodyPr wrap="square" rtlCol="0">
              <a:spAutoFit/>
            </a:bodyPr>
            <a:lstStyle/>
            <a:p>
              <a:pPr algn="ctr"/>
              <a:r>
                <a:rPr lang="en-US" sz="2800" dirty="0" smtClean="0">
                  <a:latin typeface="Arial Rounded MT Bold" panose="020F0704030504030204" pitchFamily="34" charset="0"/>
                </a:rPr>
                <a:t>-Electrical Arc Flash-</a:t>
              </a:r>
            </a:p>
            <a:p>
              <a:pPr algn="ctr"/>
              <a:r>
                <a:rPr lang="en-US" sz="2800" dirty="0" smtClean="0">
                  <a:latin typeface="Arial Rounded MT Bold" panose="020F0704030504030204" pitchFamily="34" charset="0"/>
                </a:rPr>
                <a:t>Potential or Kinetic?</a:t>
              </a:r>
              <a:endParaRPr lang="en-US" sz="2800" dirty="0">
                <a:latin typeface="Arial Rounded MT Bold" panose="020F0704030504030204" pitchFamily="34" charset="0"/>
              </a:endParaRPr>
            </a:p>
          </p:txBody>
        </p:sp>
      </p:grpSp>
    </p:spTree>
    <p:extLst>
      <p:ext uri="{BB962C8B-B14F-4D97-AF65-F5344CB8AC3E}">
        <p14:creationId xmlns:p14="http://schemas.microsoft.com/office/powerpoint/2010/main" val="743260310"/>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4"/>
  <p:tag name="TPOS" val="2"/>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513E8F33C0D347977E2039FEDACF07" ma:contentTypeVersion="0" ma:contentTypeDescription="Create a new document." ma:contentTypeScope="" ma:versionID="6923f2610445009421940a204ca8ad6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438E15-E688-44EE-BF34-29F2BD866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59D3723-36D0-4D82-8947-713598315097}">
  <ds:schemaRefs>
    <ds:schemaRef ds:uri="http://schemas.microsoft.com/sharepoint/v3/contenttype/forms"/>
  </ds:schemaRefs>
</ds:datastoreItem>
</file>

<file path=customXml/itemProps3.xml><?xml version="1.0" encoding="utf-8"?>
<ds:datastoreItem xmlns:ds="http://schemas.openxmlformats.org/officeDocument/2006/customXml" ds:itemID="{69EF3664-67F6-4AB2-8E53-732C666A3698}">
  <ds:schemaRefs>
    <ds:schemaRef ds:uri="http://purl.org/dc/terms/"/>
    <ds:schemaRef ds:uri="http://purl.org/dc/elements/1.1/"/>
    <ds:schemaRef ds:uri="http://schemas.microsoft.com/office/2006/documentManagement/types"/>
    <ds:schemaRef ds:uri="http://www.w3.org/XML/1998/namespace"/>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10047</TotalTime>
  <Words>1617</Words>
  <Application>Microsoft Office PowerPoint</Application>
  <PresentationFormat>On-screen Show (4:3)</PresentationFormat>
  <Paragraphs>121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Studio</vt:lpstr>
      <vt:lpstr>Hazardous Energy Release Session Three</vt:lpstr>
      <vt:lpstr>Two Basic Types</vt:lpstr>
      <vt:lpstr>Hydraulic</vt:lpstr>
      <vt:lpstr>Pneumatic</vt:lpstr>
      <vt:lpstr>Rotating Machinery</vt:lpstr>
      <vt:lpstr>Electrical</vt:lpstr>
      <vt:lpstr>Electrical Arc</vt:lpstr>
      <vt:lpstr>PowerPoint Presentation</vt:lpstr>
      <vt:lpstr>PowerPoint Presentation</vt:lpstr>
      <vt:lpstr>PowerPoint Presentation</vt:lpstr>
      <vt:lpstr>Summary</vt:lpstr>
      <vt:lpstr>Key Points-Session Three </vt:lpstr>
      <vt:lpstr>Review</vt:lpstr>
    </vt:vector>
  </TitlesOfParts>
  <Company>OSP Task Team 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dc:title>
  <dc:subject>T&amp;D 10 Hour</dc:subject>
  <dc:creator>OSP Task Team 2</dc:creator>
  <dc:description>v2.03.06</dc:description>
  <cp:lastModifiedBy>McGowan, James</cp:lastModifiedBy>
  <cp:revision>515</cp:revision>
  <cp:lastPrinted>2018-08-20T13:03:33Z</cp:lastPrinted>
  <dcterms:created xsi:type="dcterms:W3CDTF">2005-10-26T17:28:23Z</dcterms:created>
  <dcterms:modified xsi:type="dcterms:W3CDTF">2018-10-10T14:25:45Z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0x01010094513E8F33C0D347977E2039FEDACF07</vt:lpwstr>
  </property>
</Properties>
</file>