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43"/>
  </p:notesMasterIdLst>
  <p:handoutMasterIdLst>
    <p:handoutMasterId r:id="rId44"/>
  </p:handoutMasterIdLst>
  <p:sldIdLst>
    <p:sldId id="577" r:id="rId5"/>
    <p:sldId id="364" r:id="rId6"/>
    <p:sldId id="604" r:id="rId7"/>
    <p:sldId id="363" r:id="rId8"/>
    <p:sldId id="574" r:id="rId9"/>
    <p:sldId id="486" r:id="rId10"/>
    <p:sldId id="600" r:id="rId11"/>
    <p:sldId id="568" r:id="rId12"/>
    <p:sldId id="576" r:id="rId13"/>
    <p:sldId id="565" r:id="rId14"/>
    <p:sldId id="605" r:id="rId15"/>
    <p:sldId id="607" r:id="rId16"/>
    <p:sldId id="608" r:id="rId17"/>
    <p:sldId id="609" r:id="rId18"/>
    <p:sldId id="601" r:id="rId19"/>
    <p:sldId id="578" r:id="rId20"/>
    <p:sldId id="579" r:id="rId21"/>
    <p:sldId id="580" r:id="rId22"/>
    <p:sldId id="606" r:id="rId23"/>
    <p:sldId id="610" r:id="rId24"/>
    <p:sldId id="581" r:id="rId25"/>
    <p:sldId id="613" r:id="rId26"/>
    <p:sldId id="582" r:id="rId27"/>
    <p:sldId id="584" r:id="rId28"/>
    <p:sldId id="585" r:id="rId29"/>
    <p:sldId id="588" r:id="rId30"/>
    <p:sldId id="614" r:id="rId31"/>
    <p:sldId id="589" r:id="rId32"/>
    <p:sldId id="624" r:id="rId33"/>
    <p:sldId id="620" r:id="rId34"/>
    <p:sldId id="595" r:id="rId35"/>
    <p:sldId id="591" r:id="rId36"/>
    <p:sldId id="617" r:id="rId37"/>
    <p:sldId id="621" r:id="rId38"/>
    <p:sldId id="619" r:id="rId39"/>
    <p:sldId id="590" r:id="rId40"/>
    <p:sldId id="602" r:id="rId41"/>
    <p:sldId id="623" r:id="rId42"/>
  </p:sldIdLst>
  <p:sldSz cx="9144000" cy="6858000" type="screen4x3"/>
  <p:notesSz cx="7010400" cy="9296400"/>
  <p:custDataLst>
    <p:tags r:id="rId45"/>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00"/>
    <a:srgbClr val="992201"/>
    <a:srgbClr val="000066"/>
    <a:srgbClr val="E6FC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30" autoAdjust="0"/>
    <p:restoredTop sz="63550" autoAdjust="0"/>
  </p:normalViewPr>
  <p:slideViewPr>
    <p:cSldViewPr>
      <p:cViewPr>
        <p:scale>
          <a:sx n="70" d="100"/>
          <a:sy n="70" d="100"/>
        </p:scale>
        <p:origin x="-780" y="7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208"/>
    </p:cViewPr>
  </p:sorterViewPr>
  <p:notesViewPr>
    <p:cSldViewPr>
      <p:cViewPr>
        <p:scale>
          <a:sx n="70" d="100"/>
          <a:sy n="70" d="100"/>
        </p:scale>
        <p:origin x="-4110" y="-51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B7A93A-861A-47F8-A5D8-0CB11821E74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8941DD6-8959-43D2-9CD1-A96ACD231728}">
      <dgm:prSet phldrT="[Text]"/>
      <dgm:spPr>
        <a:solidFill>
          <a:srgbClr val="002060"/>
        </a:solidFill>
        <a:ln>
          <a:noFill/>
        </a:ln>
      </dgm:spPr>
      <dgm:t>
        <a:bodyPr/>
        <a:lstStyle/>
        <a:p>
          <a:pPr algn="ctr"/>
          <a:r>
            <a:rPr lang="en-US" b="1" dirty="0" smtClean="0"/>
            <a:t>Steps</a:t>
          </a:r>
          <a:endParaRPr lang="en-US" b="1" dirty="0"/>
        </a:p>
      </dgm:t>
    </dgm:pt>
    <dgm:pt modelId="{4DC7ACD2-0B34-4EFF-BE87-F39C662DF7E6}" type="parTrans" cxnId="{E8C6B359-D110-4A6F-BD0A-7C29AA7A5DB3}">
      <dgm:prSet/>
      <dgm:spPr/>
      <dgm:t>
        <a:bodyPr/>
        <a:lstStyle/>
        <a:p>
          <a:endParaRPr lang="en-US"/>
        </a:p>
      </dgm:t>
    </dgm:pt>
    <dgm:pt modelId="{D4CD7E72-F0C7-423F-B9DE-3C800BDC8D94}" type="sibTrans" cxnId="{E8C6B359-D110-4A6F-BD0A-7C29AA7A5DB3}">
      <dgm:prSet/>
      <dgm:spPr/>
      <dgm:t>
        <a:bodyPr/>
        <a:lstStyle/>
        <a:p>
          <a:endParaRPr lang="en-US"/>
        </a:p>
      </dgm:t>
    </dgm:pt>
    <dgm:pt modelId="{7C76D752-18CF-45B7-8561-10CC28D5C75C}">
      <dgm:prSet phldrT="[Text]" custT="1"/>
      <dgm:spPr>
        <a:ln>
          <a:noFill/>
        </a:ln>
      </dgm:spPr>
      <dgm:t>
        <a:bodyPr/>
        <a:lstStyle/>
        <a:p>
          <a:r>
            <a:rPr lang="en-US" sz="2400" dirty="0" smtClean="0"/>
            <a:t>What are we going to do?</a:t>
          </a:r>
          <a:endParaRPr lang="en-US" sz="2400" dirty="0"/>
        </a:p>
      </dgm:t>
    </dgm:pt>
    <dgm:pt modelId="{1E5537B7-91AD-40CD-9F21-9A44971942FD}" type="parTrans" cxnId="{E0E04B19-A6D0-4FBD-892D-7039B000CC48}">
      <dgm:prSet/>
      <dgm:spPr/>
      <dgm:t>
        <a:bodyPr/>
        <a:lstStyle/>
        <a:p>
          <a:endParaRPr lang="en-US"/>
        </a:p>
      </dgm:t>
    </dgm:pt>
    <dgm:pt modelId="{6D2263C2-B587-4EC8-85AB-73B2626AA965}" type="sibTrans" cxnId="{E0E04B19-A6D0-4FBD-892D-7039B000CC48}">
      <dgm:prSet/>
      <dgm:spPr/>
      <dgm:t>
        <a:bodyPr/>
        <a:lstStyle/>
        <a:p>
          <a:endParaRPr lang="en-US"/>
        </a:p>
      </dgm:t>
    </dgm:pt>
    <dgm:pt modelId="{C11D4E96-5071-4119-8465-1DF13C4A573F}">
      <dgm:prSet phldrT="[Text]"/>
      <dgm:spPr>
        <a:solidFill>
          <a:srgbClr val="992201"/>
        </a:solidFill>
        <a:ln>
          <a:noFill/>
        </a:ln>
      </dgm:spPr>
      <dgm:t>
        <a:bodyPr/>
        <a:lstStyle/>
        <a:p>
          <a:pPr algn="ctr"/>
          <a:r>
            <a:rPr lang="en-US" b="1" dirty="0" smtClean="0"/>
            <a:t>Hazards</a:t>
          </a:r>
          <a:endParaRPr lang="en-US" b="1" dirty="0"/>
        </a:p>
      </dgm:t>
    </dgm:pt>
    <dgm:pt modelId="{A5F00B52-768E-42D6-B060-6313D518F8BD}" type="parTrans" cxnId="{D95A2D57-0530-4048-AA2B-489100418FB2}">
      <dgm:prSet/>
      <dgm:spPr/>
      <dgm:t>
        <a:bodyPr/>
        <a:lstStyle/>
        <a:p>
          <a:endParaRPr lang="en-US"/>
        </a:p>
      </dgm:t>
    </dgm:pt>
    <dgm:pt modelId="{440E5D0A-6F1F-45BD-9D54-63DA0598A80D}" type="sibTrans" cxnId="{D95A2D57-0530-4048-AA2B-489100418FB2}">
      <dgm:prSet/>
      <dgm:spPr/>
      <dgm:t>
        <a:bodyPr/>
        <a:lstStyle/>
        <a:p>
          <a:endParaRPr lang="en-US"/>
        </a:p>
      </dgm:t>
    </dgm:pt>
    <dgm:pt modelId="{C5B1CC9F-8D09-4E9D-80B5-78124F9A99B3}">
      <dgm:prSet phldrT="[Text]" custT="1"/>
      <dgm:spPr>
        <a:ln>
          <a:noFill/>
        </a:ln>
      </dgm:spPr>
      <dgm:t>
        <a:bodyPr/>
        <a:lstStyle/>
        <a:p>
          <a:r>
            <a:rPr lang="en-US" sz="2400" dirty="0" smtClean="0"/>
            <a:t>What is the worst thing that can happen?</a:t>
          </a:r>
          <a:endParaRPr lang="en-US" sz="2400" dirty="0"/>
        </a:p>
      </dgm:t>
    </dgm:pt>
    <dgm:pt modelId="{B4BA450A-BADC-4857-8B9F-2F0DB9426518}" type="parTrans" cxnId="{4DD0688F-63EB-47A8-9FE2-6E83FEB7701F}">
      <dgm:prSet/>
      <dgm:spPr/>
      <dgm:t>
        <a:bodyPr/>
        <a:lstStyle/>
        <a:p>
          <a:endParaRPr lang="en-US"/>
        </a:p>
      </dgm:t>
    </dgm:pt>
    <dgm:pt modelId="{F6CAB441-6B1E-47C8-B322-BDED21592529}" type="sibTrans" cxnId="{4DD0688F-63EB-47A8-9FE2-6E83FEB7701F}">
      <dgm:prSet/>
      <dgm:spPr/>
      <dgm:t>
        <a:bodyPr/>
        <a:lstStyle/>
        <a:p>
          <a:endParaRPr lang="en-US"/>
        </a:p>
      </dgm:t>
    </dgm:pt>
    <dgm:pt modelId="{F927310A-6DF7-4A20-8AD2-656AB1B881F3}">
      <dgm:prSet phldrT="[Text]"/>
      <dgm:spPr>
        <a:solidFill>
          <a:srgbClr val="00B050"/>
        </a:solidFill>
        <a:ln>
          <a:noFill/>
        </a:ln>
      </dgm:spPr>
      <dgm:t>
        <a:bodyPr/>
        <a:lstStyle/>
        <a:p>
          <a:pPr algn="ctr"/>
          <a:r>
            <a:rPr lang="en-US" b="1" dirty="0" smtClean="0"/>
            <a:t>Safe Guards</a:t>
          </a:r>
          <a:endParaRPr lang="en-US" b="1" dirty="0"/>
        </a:p>
      </dgm:t>
    </dgm:pt>
    <dgm:pt modelId="{E00F488B-3456-47E1-91B9-97363E0E7E57}" type="parTrans" cxnId="{FDA69646-0411-436E-AAE4-90E064F72C57}">
      <dgm:prSet/>
      <dgm:spPr/>
      <dgm:t>
        <a:bodyPr/>
        <a:lstStyle/>
        <a:p>
          <a:endParaRPr lang="en-US"/>
        </a:p>
      </dgm:t>
    </dgm:pt>
    <dgm:pt modelId="{DF61648D-A251-414F-809B-08F5745B467E}" type="sibTrans" cxnId="{FDA69646-0411-436E-AAE4-90E064F72C57}">
      <dgm:prSet/>
      <dgm:spPr/>
      <dgm:t>
        <a:bodyPr/>
        <a:lstStyle/>
        <a:p>
          <a:endParaRPr lang="en-US"/>
        </a:p>
      </dgm:t>
    </dgm:pt>
    <dgm:pt modelId="{DE3F3CE4-EAFF-4BFD-88C8-9093342D97E7}">
      <dgm:prSet phldrT="[Text]" custT="1"/>
      <dgm:spPr>
        <a:ln>
          <a:noFill/>
        </a:ln>
      </dgm:spPr>
      <dgm:t>
        <a:bodyPr/>
        <a:lstStyle/>
        <a:p>
          <a:r>
            <a:rPr lang="en-US" sz="2400" dirty="0" smtClean="0"/>
            <a:t>If it all goes South, are we protected?</a:t>
          </a:r>
          <a:endParaRPr lang="en-US" sz="2400" dirty="0"/>
        </a:p>
      </dgm:t>
    </dgm:pt>
    <dgm:pt modelId="{A3860F4A-B7AF-4DC2-8958-4DC0E8106D4F}" type="parTrans" cxnId="{437326D0-BA96-4446-8CA4-0B0CD5E214DF}">
      <dgm:prSet/>
      <dgm:spPr/>
      <dgm:t>
        <a:bodyPr/>
        <a:lstStyle/>
        <a:p>
          <a:endParaRPr lang="en-US"/>
        </a:p>
      </dgm:t>
    </dgm:pt>
    <dgm:pt modelId="{6BDB52F2-EE96-4859-B7EC-582DF1B0A3AF}" type="sibTrans" cxnId="{437326D0-BA96-4446-8CA4-0B0CD5E214DF}">
      <dgm:prSet/>
      <dgm:spPr/>
      <dgm:t>
        <a:bodyPr/>
        <a:lstStyle/>
        <a:p>
          <a:endParaRPr lang="en-US"/>
        </a:p>
      </dgm:t>
    </dgm:pt>
    <dgm:pt modelId="{FA83119F-611F-4C3F-8629-4FF31ADA0CF6}" type="pres">
      <dgm:prSet presAssocID="{96B7A93A-861A-47F8-A5D8-0CB11821E74A}" presName="Name0" presStyleCnt="0">
        <dgm:presLayoutVars>
          <dgm:dir/>
          <dgm:animLvl val="lvl"/>
          <dgm:resizeHandles val="exact"/>
        </dgm:presLayoutVars>
      </dgm:prSet>
      <dgm:spPr/>
      <dgm:t>
        <a:bodyPr/>
        <a:lstStyle/>
        <a:p>
          <a:endParaRPr lang="en-US"/>
        </a:p>
      </dgm:t>
    </dgm:pt>
    <dgm:pt modelId="{7683F7BB-DA18-4A10-9BEC-D34B2977C231}" type="pres">
      <dgm:prSet presAssocID="{88941DD6-8959-43D2-9CD1-A96ACD231728}" presName="composite" presStyleCnt="0"/>
      <dgm:spPr/>
    </dgm:pt>
    <dgm:pt modelId="{9089B165-FB92-4F94-9AC3-3C9FE7C2EC84}" type="pres">
      <dgm:prSet presAssocID="{88941DD6-8959-43D2-9CD1-A96ACD231728}" presName="parTx" presStyleLbl="alignNode1" presStyleIdx="0" presStyleCnt="3">
        <dgm:presLayoutVars>
          <dgm:chMax val="0"/>
          <dgm:chPref val="0"/>
          <dgm:bulletEnabled val="1"/>
        </dgm:presLayoutVars>
      </dgm:prSet>
      <dgm:spPr/>
      <dgm:t>
        <a:bodyPr/>
        <a:lstStyle/>
        <a:p>
          <a:endParaRPr lang="en-US"/>
        </a:p>
      </dgm:t>
    </dgm:pt>
    <dgm:pt modelId="{C697D6FE-5730-4525-8E2D-F156F140419D}" type="pres">
      <dgm:prSet presAssocID="{88941DD6-8959-43D2-9CD1-A96ACD231728}" presName="desTx" presStyleLbl="alignAccFollowNode1" presStyleIdx="0" presStyleCnt="3">
        <dgm:presLayoutVars>
          <dgm:bulletEnabled val="1"/>
        </dgm:presLayoutVars>
      </dgm:prSet>
      <dgm:spPr/>
      <dgm:t>
        <a:bodyPr/>
        <a:lstStyle/>
        <a:p>
          <a:endParaRPr lang="en-US"/>
        </a:p>
      </dgm:t>
    </dgm:pt>
    <dgm:pt modelId="{93358EEA-A8FD-4F22-BF7A-B01C9A84D537}" type="pres">
      <dgm:prSet presAssocID="{D4CD7E72-F0C7-423F-B9DE-3C800BDC8D94}" presName="space" presStyleCnt="0"/>
      <dgm:spPr/>
    </dgm:pt>
    <dgm:pt modelId="{A2BA5498-19CA-4972-9105-41258D9E12A3}" type="pres">
      <dgm:prSet presAssocID="{C11D4E96-5071-4119-8465-1DF13C4A573F}" presName="composite" presStyleCnt="0"/>
      <dgm:spPr/>
    </dgm:pt>
    <dgm:pt modelId="{854DD6D9-8403-4B31-AE19-73EB3467A3AB}" type="pres">
      <dgm:prSet presAssocID="{C11D4E96-5071-4119-8465-1DF13C4A573F}" presName="parTx" presStyleLbl="alignNode1" presStyleIdx="1" presStyleCnt="3">
        <dgm:presLayoutVars>
          <dgm:chMax val="0"/>
          <dgm:chPref val="0"/>
          <dgm:bulletEnabled val="1"/>
        </dgm:presLayoutVars>
      </dgm:prSet>
      <dgm:spPr/>
      <dgm:t>
        <a:bodyPr/>
        <a:lstStyle/>
        <a:p>
          <a:endParaRPr lang="en-US"/>
        </a:p>
      </dgm:t>
    </dgm:pt>
    <dgm:pt modelId="{B56D49BA-B1BD-4636-B2AA-14FE46F9A69B}" type="pres">
      <dgm:prSet presAssocID="{C11D4E96-5071-4119-8465-1DF13C4A573F}" presName="desTx" presStyleLbl="alignAccFollowNode1" presStyleIdx="1" presStyleCnt="3">
        <dgm:presLayoutVars>
          <dgm:bulletEnabled val="1"/>
        </dgm:presLayoutVars>
      </dgm:prSet>
      <dgm:spPr/>
      <dgm:t>
        <a:bodyPr/>
        <a:lstStyle/>
        <a:p>
          <a:endParaRPr lang="en-US"/>
        </a:p>
      </dgm:t>
    </dgm:pt>
    <dgm:pt modelId="{6DA9E977-E58C-4616-A414-EE5CE6FBDAFF}" type="pres">
      <dgm:prSet presAssocID="{440E5D0A-6F1F-45BD-9D54-63DA0598A80D}" presName="space" presStyleCnt="0"/>
      <dgm:spPr/>
    </dgm:pt>
    <dgm:pt modelId="{AF0A488A-A3D8-488C-87F5-E5B7A4F0F525}" type="pres">
      <dgm:prSet presAssocID="{F927310A-6DF7-4A20-8AD2-656AB1B881F3}" presName="composite" presStyleCnt="0"/>
      <dgm:spPr/>
    </dgm:pt>
    <dgm:pt modelId="{9B21A41E-E0D8-4DAB-89EA-1F3A3777C345}" type="pres">
      <dgm:prSet presAssocID="{F927310A-6DF7-4A20-8AD2-656AB1B881F3}" presName="parTx" presStyleLbl="alignNode1" presStyleIdx="2" presStyleCnt="3">
        <dgm:presLayoutVars>
          <dgm:chMax val="0"/>
          <dgm:chPref val="0"/>
          <dgm:bulletEnabled val="1"/>
        </dgm:presLayoutVars>
      </dgm:prSet>
      <dgm:spPr/>
      <dgm:t>
        <a:bodyPr/>
        <a:lstStyle/>
        <a:p>
          <a:endParaRPr lang="en-US"/>
        </a:p>
      </dgm:t>
    </dgm:pt>
    <dgm:pt modelId="{53706FD4-329B-4DD5-B6B8-D6C93E13F072}" type="pres">
      <dgm:prSet presAssocID="{F927310A-6DF7-4A20-8AD2-656AB1B881F3}" presName="desTx" presStyleLbl="alignAccFollowNode1" presStyleIdx="2" presStyleCnt="3">
        <dgm:presLayoutVars>
          <dgm:bulletEnabled val="1"/>
        </dgm:presLayoutVars>
      </dgm:prSet>
      <dgm:spPr/>
      <dgm:t>
        <a:bodyPr/>
        <a:lstStyle/>
        <a:p>
          <a:endParaRPr lang="en-US"/>
        </a:p>
      </dgm:t>
    </dgm:pt>
  </dgm:ptLst>
  <dgm:cxnLst>
    <dgm:cxn modelId="{E0E04B19-A6D0-4FBD-892D-7039B000CC48}" srcId="{88941DD6-8959-43D2-9CD1-A96ACD231728}" destId="{7C76D752-18CF-45B7-8561-10CC28D5C75C}" srcOrd="0" destOrd="0" parTransId="{1E5537B7-91AD-40CD-9F21-9A44971942FD}" sibTransId="{6D2263C2-B587-4EC8-85AB-73B2626AA965}"/>
    <dgm:cxn modelId="{BD0327D2-2ACB-45D9-BEC9-B12DD04DD292}" type="presOf" srcId="{F927310A-6DF7-4A20-8AD2-656AB1B881F3}" destId="{9B21A41E-E0D8-4DAB-89EA-1F3A3777C345}" srcOrd="0" destOrd="0" presId="urn:microsoft.com/office/officeart/2005/8/layout/hList1"/>
    <dgm:cxn modelId="{DE420D43-4992-47C1-B916-D7AF48EE65E9}" type="presOf" srcId="{88941DD6-8959-43D2-9CD1-A96ACD231728}" destId="{9089B165-FB92-4F94-9AC3-3C9FE7C2EC84}" srcOrd="0" destOrd="0" presId="urn:microsoft.com/office/officeart/2005/8/layout/hList1"/>
    <dgm:cxn modelId="{D35D3271-B932-420D-8205-6BED06E7832E}" type="presOf" srcId="{C11D4E96-5071-4119-8465-1DF13C4A573F}" destId="{854DD6D9-8403-4B31-AE19-73EB3467A3AB}" srcOrd="0" destOrd="0" presId="urn:microsoft.com/office/officeart/2005/8/layout/hList1"/>
    <dgm:cxn modelId="{FDA69646-0411-436E-AAE4-90E064F72C57}" srcId="{96B7A93A-861A-47F8-A5D8-0CB11821E74A}" destId="{F927310A-6DF7-4A20-8AD2-656AB1B881F3}" srcOrd="2" destOrd="0" parTransId="{E00F488B-3456-47E1-91B9-97363E0E7E57}" sibTransId="{DF61648D-A251-414F-809B-08F5745B467E}"/>
    <dgm:cxn modelId="{437326D0-BA96-4446-8CA4-0B0CD5E214DF}" srcId="{F927310A-6DF7-4A20-8AD2-656AB1B881F3}" destId="{DE3F3CE4-EAFF-4BFD-88C8-9093342D97E7}" srcOrd="0" destOrd="0" parTransId="{A3860F4A-B7AF-4DC2-8958-4DC0E8106D4F}" sibTransId="{6BDB52F2-EE96-4859-B7EC-582DF1B0A3AF}"/>
    <dgm:cxn modelId="{4962C90A-71EF-410D-AD09-9D19E3707F62}" type="presOf" srcId="{C5B1CC9F-8D09-4E9D-80B5-78124F9A99B3}" destId="{B56D49BA-B1BD-4636-B2AA-14FE46F9A69B}" srcOrd="0" destOrd="0" presId="urn:microsoft.com/office/officeart/2005/8/layout/hList1"/>
    <dgm:cxn modelId="{D95A2D57-0530-4048-AA2B-489100418FB2}" srcId="{96B7A93A-861A-47F8-A5D8-0CB11821E74A}" destId="{C11D4E96-5071-4119-8465-1DF13C4A573F}" srcOrd="1" destOrd="0" parTransId="{A5F00B52-768E-42D6-B060-6313D518F8BD}" sibTransId="{440E5D0A-6F1F-45BD-9D54-63DA0598A80D}"/>
    <dgm:cxn modelId="{E8C6B359-D110-4A6F-BD0A-7C29AA7A5DB3}" srcId="{96B7A93A-861A-47F8-A5D8-0CB11821E74A}" destId="{88941DD6-8959-43D2-9CD1-A96ACD231728}" srcOrd="0" destOrd="0" parTransId="{4DC7ACD2-0B34-4EFF-BE87-F39C662DF7E6}" sibTransId="{D4CD7E72-F0C7-423F-B9DE-3C800BDC8D94}"/>
    <dgm:cxn modelId="{4DD0688F-63EB-47A8-9FE2-6E83FEB7701F}" srcId="{C11D4E96-5071-4119-8465-1DF13C4A573F}" destId="{C5B1CC9F-8D09-4E9D-80B5-78124F9A99B3}" srcOrd="0" destOrd="0" parTransId="{B4BA450A-BADC-4857-8B9F-2F0DB9426518}" sibTransId="{F6CAB441-6B1E-47C8-B322-BDED21592529}"/>
    <dgm:cxn modelId="{4AEAB69D-A194-4C79-8FE0-BF4C03DC1B68}" type="presOf" srcId="{7C76D752-18CF-45B7-8561-10CC28D5C75C}" destId="{C697D6FE-5730-4525-8E2D-F156F140419D}" srcOrd="0" destOrd="0" presId="urn:microsoft.com/office/officeart/2005/8/layout/hList1"/>
    <dgm:cxn modelId="{8DE87AB5-7F48-4941-91FC-E632D5597E00}" type="presOf" srcId="{96B7A93A-861A-47F8-A5D8-0CB11821E74A}" destId="{FA83119F-611F-4C3F-8629-4FF31ADA0CF6}" srcOrd="0" destOrd="0" presId="urn:microsoft.com/office/officeart/2005/8/layout/hList1"/>
    <dgm:cxn modelId="{DAAB5D9B-4A4D-45E2-B589-079AFCF449E6}" type="presOf" srcId="{DE3F3CE4-EAFF-4BFD-88C8-9093342D97E7}" destId="{53706FD4-329B-4DD5-B6B8-D6C93E13F072}" srcOrd="0" destOrd="0" presId="urn:microsoft.com/office/officeart/2005/8/layout/hList1"/>
    <dgm:cxn modelId="{1239DF6F-6C2C-44AB-8BBC-D714A419F81E}" type="presParOf" srcId="{FA83119F-611F-4C3F-8629-4FF31ADA0CF6}" destId="{7683F7BB-DA18-4A10-9BEC-D34B2977C231}" srcOrd="0" destOrd="0" presId="urn:microsoft.com/office/officeart/2005/8/layout/hList1"/>
    <dgm:cxn modelId="{D2DE1CB8-F9DE-4F0B-91BC-3DA9E507E257}" type="presParOf" srcId="{7683F7BB-DA18-4A10-9BEC-D34B2977C231}" destId="{9089B165-FB92-4F94-9AC3-3C9FE7C2EC84}" srcOrd="0" destOrd="0" presId="urn:microsoft.com/office/officeart/2005/8/layout/hList1"/>
    <dgm:cxn modelId="{4F9B85EF-DC1C-44C0-880C-465572A5C6F7}" type="presParOf" srcId="{7683F7BB-DA18-4A10-9BEC-D34B2977C231}" destId="{C697D6FE-5730-4525-8E2D-F156F140419D}" srcOrd="1" destOrd="0" presId="urn:microsoft.com/office/officeart/2005/8/layout/hList1"/>
    <dgm:cxn modelId="{CE5431E4-C49E-49A1-9D33-2286FFC7801D}" type="presParOf" srcId="{FA83119F-611F-4C3F-8629-4FF31ADA0CF6}" destId="{93358EEA-A8FD-4F22-BF7A-B01C9A84D537}" srcOrd="1" destOrd="0" presId="urn:microsoft.com/office/officeart/2005/8/layout/hList1"/>
    <dgm:cxn modelId="{1E4FDD2D-0E5E-481B-AB77-D724754F6091}" type="presParOf" srcId="{FA83119F-611F-4C3F-8629-4FF31ADA0CF6}" destId="{A2BA5498-19CA-4972-9105-41258D9E12A3}" srcOrd="2" destOrd="0" presId="urn:microsoft.com/office/officeart/2005/8/layout/hList1"/>
    <dgm:cxn modelId="{7A95F5F9-8746-4574-BE06-647E91C77324}" type="presParOf" srcId="{A2BA5498-19CA-4972-9105-41258D9E12A3}" destId="{854DD6D9-8403-4B31-AE19-73EB3467A3AB}" srcOrd="0" destOrd="0" presId="urn:microsoft.com/office/officeart/2005/8/layout/hList1"/>
    <dgm:cxn modelId="{A7E95723-4511-46DB-B4AD-13FBC2832AB7}" type="presParOf" srcId="{A2BA5498-19CA-4972-9105-41258D9E12A3}" destId="{B56D49BA-B1BD-4636-B2AA-14FE46F9A69B}" srcOrd="1" destOrd="0" presId="urn:microsoft.com/office/officeart/2005/8/layout/hList1"/>
    <dgm:cxn modelId="{5379CEFE-A54D-4379-B49E-C8F72B17DC25}" type="presParOf" srcId="{FA83119F-611F-4C3F-8629-4FF31ADA0CF6}" destId="{6DA9E977-E58C-4616-A414-EE5CE6FBDAFF}" srcOrd="3" destOrd="0" presId="urn:microsoft.com/office/officeart/2005/8/layout/hList1"/>
    <dgm:cxn modelId="{81F32B35-6FCA-4D7B-8E36-839987FF4D0E}" type="presParOf" srcId="{FA83119F-611F-4C3F-8629-4FF31ADA0CF6}" destId="{AF0A488A-A3D8-488C-87F5-E5B7A4F0F525}" srcOrd="4" destOrd="0" presId="urn:microsoft.com/office/officeart/2005/8/layout/hList1"/>
    <dgm:cxn modelId="{684466F5-0E11-4FD3-BCEC-53CF77A4298E}" type="presParOf" srcId="{AF0A488A-A3D8-488C-87F5-E5B7A4F0F525}" destId="{9B21A41E-E0D8-4DAB-89EA-1F3A3777C345}" srcOrd="0" destOrd="0" presId="urn:microsoft.com/office/officeart/2005/8/layout/hList1"/>
    <dgm:cxn modelId="{71DFAC1A-D378-4AE9-A92E-DA23C26432FA}" type="presParOf" srcId="{AF0A488A-A3D8-488C-87F5-E5B7A4F0F525}" destId="{53706FD4-329B-4DD5-B6B8-D6C93E13F07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9B165-FB92-4F94-9AC3-3C9FE7C2EC84}">
      <dsp:nvSpPr>
        <dsp:cNvPr id="0" name=""/>
        <dsp:cNvSpPr/>
      </dsp:nvSpPr>
      <dsp:spPr>
        <a:xfrm>
          <a:off x="2690" y="231985"/>
          <a:ext cx="2623542" cy="1037828"/>
        </a:xfrm>
        <a:prstGeom prst="rect">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en-US" sz="3000" b="1" kern="1200" dirty="0" smtClean="0"/>
            <a:t>Steps</a:t>
          </a:r>
          <a:endParaRPr lang="en-US" sz="3000" b="1" kern="1200" dirty="0"/>
        </a:p>
      </dsp:txBody>
      <dsp:txXfrm>
        <a:off x="2690" y="231985"/>
        <a:ext cx="2623542" cy="1037828"/>
      </dsp:txXfrm>
    </dsp:sp>
    <dsp:sp modelId="{C697D6FE-5730-4525-8E2D-F156F140419D}">
      <dsp:nvSpPr>
        <dsp:cNvPr id="0" name=""/>
        <dsp:cNvSpPr/>
      </dsp:nvSpPr>
      <dsp:spPr>
        <a:xfrm>
          <a:off x="2690" y="1269814"/>
          <a:ext cx="2623542" cy="1317600"/>
        </a:xfrm>
        <a:prstGeom prst="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What are we going to do?</a:t>
          </a:r>
          <a:endParaRPr lang="en-US" sz="2400" kern="1200" dirty="0"/>
        </a:p>
      </dsp:txBody>
      <dsp:txXfrm>
        <a:off x="2690" y="1269814"/>
        <a:ext cx="2623542" cy="1317600"/>
      </dsp:txXfrm>
    </dsp:sp>
    <dsp:sp modelId="{854DD6D9-8403-4B31-AE19-73EB3467A3AB}">
      <dsp:nvSpPr>
        <dsp:cNvPr id="0" name=""/>
        <dsp:cNvSpPr/>
      </dsp:nvSpPr>
      <dsp:spPr>
        <a:xfrm>
          <a:off x="2993528" y="231985"/>
          <a:ext cx="2623542" cy="1037828"/>
        </a:xfrm>
        <a:prstGeom prst="rect">
          <a:avLst/>
        </a:prstGeom>
        <a:solidFill>
          <a:srgbClr val="99220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en-US" sz="3000" b="1" kern="1200" dirty="0" smtClean="0"/>
            <a:t>Hazards</a:t>
          </a:r>
          <a:endParaRPr lang="en-US" sz="3000" b="1" kern="1200" dirty="0"/>
        </a:p>
      </dsp:txBody>
      <dsp:txXfrm>
        <a:off x="2993528" y="231985"/>
        <a:ext cx="2623542" cy="1037828"/>
      </dsp:txXfrm>
    </dsp:sp>
    <dsp:sp modelId="{B56D49BA-B1BD-4636-B2AA-14FE46F9A69B}">
      <dsp:nvSpPr>
        <dsp:cNvPr id="0" name=""/>
        <dsp:cNvSpPr/>
      </dsp:nvSpPr>
      <dsp:spPr>
        <a:xfrm>
          <a:off x="2993528" y="1269814"/>
          <a:ext cx="2623542" cy="1317600"/>
        </a:xfrm>
        <a:prstGeom prst="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What is the worst thing that can happen?</a:t>
          </a:r>
          <a:endParaRPr lang="en-US" sz="2400" kern="1200" dirty="0"/>
        </a:p>
      </dsp:txBody>
      <dsp:txXfrm>
        <a:off x="2993528" y="1269814"/>
        <a:ext cx="2623542" cy="1317600"/>
      </dsp:txXfrm>
    </dsp:sp>
    <dsp:sp modelId="{9B21A41E-E0D8-4DAB-89EA-1F3A3777C345}">
      <dsp:nvSpPr>
        <dsp:cNvPr id="0" name=""/>
        <dsp:cNvSpPr/>
      </dsp:nvSpPr>
      <dsp:spPr>
        <a:xfrm>
          <a:off x="5984367" y="231985"/>
          <a:ext cx="2623542" cy="1037828"/>
        </a:xfrm>
        <a:prstGeom prst="rect">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en-US" sz="3000" b="1" kern="1200" dirty="0" smtClean="0"/>
            <a:t>Safe Guards</a:t>
          </a:r>
          <a:endParaRPr lang="en-US" sz="3000" b="1" kern="1200" dirty="0"/>
        </a:p>
      </dsp:txBody>
      <dsp:txXfrm>
        <a:off x="5984367" y="231985"/>
        <a:ext cx="2623542" cy="1037828"/>
      </dsp:txXfrm>
    </dsp:sp>
    <dsp:sp modelId="{53706FD4-329B-4DD5-B6B8-D6C93E13F072}">
      <dsp:nvSpPr>
        <dsp:cNvPr id="0" name=""/>
        <dsp:cNvSpPr/>
      </dsp:nvSpPr>
      <dsp:spPr>
        <a:xfrm>
          <a:off x="5984367" y="1269814"/>
          <a:ext cx="2623542" cy="1317600"/>
        </a:xfrm>
        <a:prstGeom prst="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If it all goes South, are we protected?</a:t>
          </a:r>
          <a:endParaRPr lang="en-US" sz="2400" kern="1200" dirty="0"/>
        </a:p>
      </dsp:txBody>
      <dsp:txXfrm>
        <a:off x="5984367" y="1269814"/>
        <a:ext cx="2623542" cy="13176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hdr" sz="quarter"/>
          </p:nvPr>
        </p:nvSpPr>
        <p:spPr bwMode="auto">
          <a:xfrm>
            <a:off x="0" y="1"/>
            <a:ext cx="3037840" cy="465929"/>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lvl1pPr defTabSz="927091">
              <a:defRPr sz="1200">
                <a:cs typeface="+mn-cs"/>
              </a:defRPr>
            </a:lvl1pPr>
          </a:lstStyle>
          <a:p>
            <a:pPr>
              <a:defRPr/>
            </a:pPr>
            <a:endParaRPr lang="en-US" dirty="0"/>
          </a:p>
        </p:txBody>
      </p:sp>
      <p:sp>
        <p:nvSpPr>
          <p:cNvPr id="698371" name="Rectangle 3"/>
          <p:cNvSpPr>
            <a:spLocks noGrp="1" noChangeArrowheads="1"/>
          </p:cNvSpPr>
          <p:nvPr>
            <p:ph type="dt" sz="quarter" idx="1"/>
          </p:nvPr>
        </p:nvSpPr>
        <p:spPr bwMode="auto">
          <a:xfrm>
            <a:off x="3970938" y="1"/>
            <a:ext cx="3037840" cy="465929"/>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lvl1pPr algn="r" defTabSz="927091">
              <a:defRPr sz="1200">
                <a:cs typeface="+mn-cs"/>
              </a:defRPr>
            </a:lvl1pPr>
          </a:lstStyle>
          <a:p>
            <a:pPr>
              <a:defRPr/>
            </a:pPr>
            <a:endParaRPr lang="en-US" dirty="0"/>
          </a:p>
        </p:txBody>
      </p:sp>
      <p:sp>
        <p:nvSpPr>
          <p:cNvPr id="698372" name="Rectangle 4"/>
          <p:cNvSpPr>
            <a:spLocks noGrp="1" noChangeArrowheads="1"/>
          </p:cNvSpPr>
          <p:nvPr>
            <p:ph type="ftr" sz="quarter" idx="2"/>
          </p:nvPr>
        </p:nvSpPr>
        <p:spPr bwMode="auto">
          <a:xfrm>
            <a:off x="0" y="8828887"/>
            <a:ext cx="3037840" cy="465929"/>
          </a:xfrm>
          <a:prstGeom prst="rect">
            <a:avLst/>
          </a:prstGeom>
          <a:noFill/>
          <a:ln w="9525">
            <a:noFill/>
            <a:miter lim="800000"/>
            <a:headEnd/>
            <a:tailEnd/>
          </a:ln>
          <a:effectLst/>
        </p:spPr>
        <p:txBody>
          <a:bodyPr vert="horz" wrap="square" lIns="92774" tIns="46387" rIns="92774" bIns="46387" numCol="1" anchor="b" anchorCtr="0" compatLnSpc="1">
            <a:prstTxWarp prst="textNoShape">
              <a:avLst/>
            </a:prstTxWarp>
          </a:bodyPr>
          <a:lstStyle>
            <a:lvl1pPr defTabSz="927091">
              <a:defRPr sz="1200">
                <a:cs typeface="+mn-cs"/>
              </a:defRPr>
            </a:lvl1pPr>
          </a:lstStyle>
          <a:p>
            <a:pPr>
              <a:defRPr/>
            </a:pPr>
            <a:endParaRPr lang="en-US" dirty="0"/>
          </a:p>
        </p:txBody>
      </p:sp>
      <p:sp>
        <p:nvSpPr>
          <p:cNvPr id="698373" name="Rectangle 5"/>
          <p:cNvSpPr>
            <a:spLocks noGrp="1" noChangeArrowheads="1"/>
          </p:cNvSpPr>
          <p:nvPr>
            <p:ph type="sldNum" sz="quarter" idx="3"/>
          </p:nvPr>
        </p:nvSpPr>
        <p:spPr bwMode="auto">
          <a:xfrm>
            <a:off x="3970938" y="8828887"/>
            <a:ext cx="3037840" cy="465929"/>
          </a:xfrm>
          <a:prstGeom prst="rect">
            <a:avLst/>
          </a:prstGeom>
          <a:noFill/>
          <a:ln w="9525">
            <a:noFill/>
            <a:miter lim="800000"/>
            <a:headEnd/>
            <a:tailEnd/>
          </a:ln>
          <a:effectLst/>
        </p:spPr>
        <p:txBody>
          <a:bodyPr vert="horz" wrap="square" lIns="92774" tIns="46387" rIns="92774" bIns="46387" numCol="1" anchor="b" anchorCtr="0" compatLnSpc="1">
            <a:prstTxWarp prst="textNoShape">
              <a:avLst/>
            </a:prstTxWarp>
          </a:bodyPr>
          <a:lstStyle>
            <a:lvl1pPr algn="r" defTabSz="927091">
              <a:defRPr sz="1200">
                <a:cs typeface="+mn-cs"/>
              </a:defRPr>
            </a:lvl1pPr>
          </a:lstStyle>
          <a:p>
            <a:pPr>
              <a:defRPr/>
            </a:pPr>
            <a:fld id="{24E52DE0-5100-48D2-8C26-CD981A69F010}" type="slidenum">
              <a:rPr lang="en-US"/>
              <a:pPr>
                <a:defRPr/>
              </a:pPr>
              <a:t>‹#›</a:t>
            </a:fld>
            <a:endParaRPr lang="en-US" dirty="0"/>
          </a:p>
        </p:txBody>
      </p:sp>
    </p:spTree>
    <p:extLst>
      <p:ext uri="{BB962C8B-B14F-4D97-AF65-F5344CB8AC3E}">
        <p14:creationId xmlns:p14="http://schemas.microsoft.com/office/powerpoint/2010/main" val="1049871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
            <a:ext cx="3037840" cy="465929"/>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lvl1pPr defTabSz="927091">
              <a:defRPr sz="1200">
                <a:cs typeface="+mn-cs"/>
              </a:defRPr>
            </a:lvl1pPr>
          </a:lstStyle>
          <a:p>
            <a:pPr>
              <a:defRPr/>
            </a:pPr>
            <a:endParaRPr lang="en-US" dirty="0"/>
          </a:p>
        </p:txBody>
      </p:sp>
      <p:sp>
        <p:nvSpPr>
          <p:cNvPr id="4099" name="Rectangle 3"/>
          <p:cNvSpPr>
            <a:spLocks noGrp="1" noChangeArrowheads="1"/>
          </p:cNvSpPr>
          <p:nvPr>
            <p:ph type="dt" idx="1"/>
          </p:nvPr>
        </p:nvSpPr>
        <p:spPr bwMode="auto">
          <a:xfrm>
            <a:off x="3970938" y="1"/>
            <a:ext cx="3037840" cy="465929"/>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lvl1pPr algn="r" defTabSz="927091">
              <a:defRPr sz="120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01040" y="4416821"/>
            <a:ext cx="5608320" cy="4182270"/>
          </a:xfrm>
          <a:prstGeom prst="rect">
            <a:avLst/>
          </a:prstGeom>
          <a:noFill/>
          <a:ln w="9525">
            <a:noFill/>
            <a:miter lim="800000"/>
            <a:headEnd/>
            <a:tailEnd/>
          </a:ln>
          <a:effectLst/>
        </p:spPr>
        <p:txBody>
          <a:bodyPr vert="horz" wrap="square" lIns="92774" tIns="46387" rIns="92774" bIns="4638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28887"/>
            <a:ext cx="3037840" cy="465929"/>
          </a:xfrm>
          <a:prstGeom prst="rect">
            <a:avLst/>
          </a:prstGeom>
          <a:noFill/>
          <a:ln w="9525">
            <a:noFill/>
            <a:miter lim="800000"/>
            <a:headEnd/>
            <a:tailEnd/>
          </a:ln>
          <a:effectLst/>
        </p:spPr>
        <p:txBody>
          <a:bodyPr vert="horz" wrap="square" lIns="92774" tIns="46387" rIns="92774" bIns="46387" numCol="1" anchor="b" anchorCtr="0" compatLnSpc="1">
            <a:prstTxWarp prst="textNoShape">
              <a:avLst/>
            </a:prstTxWarp>
          </a:bodyPr>
          <a:lstStyle>
            <a:lvl1pPr defTabSz="927091">
              <a:defRPr sz="1200">
                <a:cs typeface="+mn-cs"/>
              </a:defRPr>
            </a:lvl1pPr>
          </a:lstStyle>
          <a:p>
            <a:pPr>
              <a:defRPr/>
            </a:pPr>
            <a:endParaRPr lang="en-US" dirty="0"/>
          </a:p>
        </p:txBody>
      </p:sp>
      <p:sp>
        <p:nvSpPr>
          <p:cNvPr id="4103" name="Rectangle 7"/>
          <p:cNvSpPr>
            <a:spLocks noGrp="1" noChangeArrowheads="1"/>
          </p:cNvSpPr>
          <p:nvPr>
            <p:ph type="sldNum" sz="quarter" idx="5"/>
          </p:nvPr>
        </p:nvSpPr>
        <p:spPr bwMode="auto">
          <a:xfrm>
            <a:off x="3970938" y="8828887"/>
            <a:ext cx="3037840" cy="465929"/>
          </a:xfrm>
          <a:prstGeom prst="rect">
            <a:avLst/>
          </a:prstGeom>
          <a:noFill/>
          <a:ln w="9525">
            <a:noFill/>
            <a:miter lim="800000"/>
            <a:headEnd/>
            <a:tailEnd/>
          </a:ln>
          <a:effectLst/>
        </p:spPr>
        <p:txBody>
          <a:bodyPr vert="horz" wrap="square" lIns="92774" tIns="46387" rIns="92774" bIns="46387" numCol="1" anchor="b" anchorCtr="0" compatLnSpc="1">
            <a:prstTxWarp prst="textNoShape">
              <a:avLst/>
            </a:prstTxWarp>
          </a:bodyPr>
          <a:lstStyle>
            <a:lvl1pPr algn="r" defTabSz="927091">
              <a:defRPr sz="1200">
                <a:cs typeface="+mn-cs"/>
              </a:defRPr>
            </a:lvl1pPr>
          </a:lstStyle>
          <a:p>
            <a:pPr>
              <a:defRPr/>
            </a:pPr>
            <a:fld id="{FF0B8719-2130-4E92-A665-4AD06418780A}" type="slidenum">
              <a:rPr lang="en-US"/>
              <a:pPr>
                <a:defRPr/>
              </a:pPr>
              <a:t>‹#›</a:t>
            </a:fld>
            <a:endParaRPr lang="en-US" dirty="0"/>
          </a:p>
        </p:txBody>
      </p:sp>
    </p:spTree>
    <p:extLst>
      <p:ext uri="{BB962C8B-B14F-4D97-AF65-F5344CB8AC3E}">
        <p14:creationId xmlns:p14="http://schemas.microsoft.com/office/powerpoint/2010/main" val="1540290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0CDC8BF-9115-4202-A33E-3A36439CC267}" type="slidenum">
              <a:rPr lang="en-US" altLang="en-US" sz="1100" smtClean="0">
                <a:solidFill>
                  <a:srgbClr val="000000"/>
                </a:solidFill>
              </a:rPr>
              <a:pPr eaLnBrk="1" hangingPunct="1">
                <a:spcBef>
                  <a:spcPct val="0"/>
                </a:spcBef>
                <a:defRPr/>
              </a:pPr>
              <a:t>1</a:t>
            </a:fld>
            <a:endParaRPr lang="en-US" altLang="en-US" sz="1100" dirty="0">
              <a:solidFill>
                <a:srgbClr val="000000"/>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Introduce the module. Explain that the intent of this presentation is as a continuing education training topic related to certain aspects from the ET&amp;D 10-Hour OSHA training class, the OSHA Partnership Best Practices, and/or incident trending </a:t>
            </a:r>
            <a:r>
              <a:rPr lang="en-US" sz="1100" dirty="0" smtClean="0"/>
              <a:t>analysis. </a:t>
            </a:r>
            <a:r>
              <a:rPr lang="en-US" sz="1200" b="0" i="0" kern="1200" dirty="0" smtClean="0">
                <a:solidFill>
                  <a:schemeClr val="tx1"/>
                </a:solidFill>
                <a:effectLst/>
                <a:latin typeface="Arial" charset="0"/>
                <a:ea typeface="+mn-ea"/>
                <a:cs typeface="+mn-cs"/>
              </a:rPr>
              <a:t>OSHA has determined that there are four main safety hazards, excluding transportation incidents, that account for a majority of all construction worker deaths each year on the jobsite. Dubbed the “Fatal Four” by OSHA, they include falls, electrocutions, struck-by, and caught-in or between</a:t>
            </a:r>
            <a:r>
              <a:rPr lang="en-US" sz="1200" b="0" i="0" kern="1200" baseline="0" dirty="0" smtClean="0">
                <a:solidFill>
                  <a:schemeClr val="tx1"/>
                </a:solidFill>
                <a:effectLst/>
                <a:latin typeface="Arial" charset="0"/>
                <a:ea typeface="+mn-ea"/>
                <a:cs typeface="+mn-cs"/>
              </a:rPr>
              <a:t> </a:t>
            </a:r>
            <a:r>
              <a:rPr lang="en-US" sz="1200" b="0" i="0" kern="1200" dirty="0" smtClean="0">
                <a:solidFill>
                  <a:schemeClr val="tx1"/>
                </a:solidFill>
                <a:effectLst/>
                <a:latin typeface="Arial" charset="0"/>
                <a:ea typeface="+mn-ea"/>
                <a:cs typeface="+mn-cs"/>
              </a:rPr>
              <a:t>hazards. In 2016, 63.7% of all fatalities at construction sites were from one of OSHA’s Fatal Four.  This training focuses on struck-by and caught-in/between hazards and how to prevent and protect against them. Caught-in/between hazards are caused when a worker is compressed between or gets caught in equipment or objects. It also includes when a worker is killed by getting caught, struck or crushed from materials, equipment or a collapsing structure.  According to OSHA, accidents caused by getting caught in or between objects accounted for 72 construction worker deaths in 2016, which is 7.3% of the 991 fatalities that occurred on construction sites.</a:t>
            </a:r>
          </a:p>
          <a:p>
            <a:pPr eaLnBrk="1" hangingPunct="1"/>
            <a:endParaRPr lang="en-US" altLang="en-US" sz="1100" dirty="0"/>
          </a:p>
        </p:txBody>
      </p:sp>
    </p:spTree>
    <p:extLst>
      <p:ext uri="{BB962C8B-B14F-4D97-AF65-F5344CB8AC3E}">
        <p14:creationId xmlns:p14="http://schemas.microsoft.com/office/powerpoint/2010/main" val="1034519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45C2F37-A20A-4FD1-AD81-1A2A8FD788DD}" type="slidenum">
              <a:rPr lang="en-US" altLang="en-US" smtClean="0"/>
              <a:pPr eaLnBrk="1" hangingPunct="1">
                <a:spcBef>
                  <a:spcPct val="0"/>
                </a:spcBef>
                <a:defRPr/>
              </a:pPr>
              <a:t>10</a:t>
            </a:fld>
            <a:endParaRPr lang="en-US" altLang="en-US" dirty="0" smtClean="0"/>
          </a:p>
        </p:txBody>
      </p:sp>
      <p:sp>
        <p:nvSpPr>
          <p:cNvPr id="21507" name="Rectangle 2"/>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08" name="Rectangle 3"/>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1509" name="Rectangle 4"/>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0" name="Rectangle 5"/>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1" name="Rectangle 6"/>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2" name="Rectangle 7"/>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1513" name="Rectangle 8"/>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4" name="Rectangle 9"/>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5" name="Rectangle 10"/>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6" name="Rectangle 11"/>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1517" name="Rectangle 12"/>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8" name="Rectangle 13"/>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19" name="Rectangle 14"/>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20" name="Rectangle 15"/>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1521" name="Rectangle 16"/>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22" name="Rectangle 17"/>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23" name="Rectangle 18"/>
          <p:cNvSpPr>
            <a:spLocks noChangeArrowheads="1"/>
          </p:cNvSpPr>
          <p:nvPr/>
        </p:nvSpPr>
        <p:spPr bwMode="auto">
          <a:xfrm>
            <a:off x="3970938" y="0"/>
            <a:ext cx="3039462"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24" name="Rectangle 19"/>
          <p:cNvSpPr>
            <a:spLocks noChangeArrowheads="1"/>
          </p:cNvSpPr>
          <p:nvPr/>
        </p:nvSpPr>
        <p:spPr bwMode="auto">
          <a:xfrm>
            <a:off x="3970938" y="8830471"/>
            <a:ext cx="3039462"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1525" name="Rectangle 20"/>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26" name="Rectangle 21"/>
          <p:cNvSpPr>
            <a:spLocks noChangeArrowheads="1"/>
          </p:cNvSpPr>
          <p:nvPr/>
        </p:nvSpPr>
        <p:spPr bwMode="auto">
          <a:xfrm>
            <a:off x="0" y="0"/>
            <a:ext cx="3037840"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1527" name="Rectangle 22"/>
          <p:cNvSpPr>
            <a:spLocks noGrp="1" noRot="1" noChangeAspect="1" noChangeArrowheads="1" noTextEdit="1"/>
          </p:cNvSpPr>
          <p:nvPr>
            <p:ph type="sldImg"/>
          </p:nvPr>
        </p:nvSpPr>
        <p:spPr>
          <a:xfrm>
            <a:off x="1189038" y="703263"/>
            <a:ext cx="4632325" cy="3473450"/>
          </a:xfrm>
          <a:ln w="12700" cap="flat">
            <a:solidFill>
              <a:schemeClr val="tx1"/>
            </a:solidFill>
          </a:ln>
        </p:spPr>
      </p:sp>
      <p:sp>
        <p:nvSpPr>
          <p:cNvPr id="21528" name="Rectangle 23"/>
          <p:cNvSpPr>
            <a:spLocks noGrp="1" noChangeArrowheads="1"/>
          </p:cNvSpPr>
          <p:nvPr>
            <p:ph type="body" idx="1"/>
          </p:nvPr>
        </p:nvSpPr>
        <p:spPr>
          <a:xfrm>
            <a:off x="933098" y="4416821"/>
            <a:ext cx="5142582" cy="41806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9" tIns="46709" rIns="95029" bIns="46709"/>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100" baseline="0" dirty="0" smtClean="0"/>
              <a:t>Ask the question:  “Can all hazards </a:t>
            </a:r>
            <a:r>
              <a:rPr lang="en-US" sz="1100" baseline="0" dirty="0" smtClean="0"/>
              <a:t>be eliminated?”  </a:t>
            </a:r>
            <a:r>
              <a:rPr lang="en-US" sz="1100" baseline="0" dirty="0" smtClean="0"/>
              <a:t>Most of the group will answer “No”.  Explain that almost all hazards can be eliminated if we choose to do absolutely nothing.  Then state that if we choose to live and function in this world we must accept the fact that we will be exposed to hazards.  </a:t>
            </a:r>
            <a:r>
              <a:rPr lang="en-US" sz="1100" b="0" i="0" kern="1200" dirty="0" smtClean="0">
                <a:solidFill>
                  <a:schemeClr val="tx1"/>
                </a:solidFill>
                <a:effectLst/>
                <a:latin typeface="Arial" charset="0"/>
                <a:ea typeface="+mn-ea"/>
                <a:cs typeface="+mn-cs"/>
              </a:rPr>
              <a:t>Because of this reality, it is important to decrease your chance of being a victim of line of fire injuries by not putting yourself in harm’s way in the first place. Understand the work tasks that are going on around you and the associated hazards. Ask yourself what is the worst that can happen or what will happen if a certain safeguard fails. Recognize line of fire hazards and act accordingly.  </a:t>
            </a:r>
            <a:r>
              <a:rPr lang="en-US" sz="1100" baseline="0" dirty="0" smtClean="0"/>
              <a:t>Explain the importance of body position when line of fire hazards exist. </a:t>
            </a:r>
            <a:r>
              <a:rPr lang="en-US" altLang="en-US" sz="1100" dirty="0" smtClean="0"/>
              <a:t>Explain that o</a:t>
            </a:r>
            <a:r>
              <a:rPr lang="en-US" sz="1100" dirty="0" smtClean="0"/>
              <a:t>rganizing the jobsite and</a:t>
            </a:r>
            <a:r>
              <a:rPr lang="en-US" sz="1100" baseline="0" dirty="0" smtClean="0"/>
              <a:t> </a:t>
            </a:r>
            <a:r>
              <a:rPr lang="en-US" sz="1100" dirty="0" smtClean="0"/>
              <a:t>providing unobstructed and easy access to equipment</a:t>
            </a:r>
            <a:r>
              <a:rPr lang="en-US" sz="1100" baseline="0" dirty="0" smtClean="0"/>
              <a:t> can prevent Line of Fire hazards. </a:t>
            </a:r>
            <a:endParaRPr lang="en-US" sz="1100" dirty="0" smtClean="0"/>
          </a:p>
          <a:p>
            <a:pPr marL="342900" indent="-342900">
              <a:buFont typeface="Arial" panose="020B0604020202020204" pitchFamily="34" charset="0"/>
              <a:buChar char="•"/>
            </a:pPr>
            <a:endParaRPr lang="en-US" sz="1100" dirty="0" smtClean="0"/>
          </a:p>
          <a:p>
            <a:pPr eaLnBrk="1" hangingPunct="1"/>
            <a:endParaRPr lang="en-US" altLang="en-US" sz="1100" dirty="0" smtClean="0"/>
          </a:p>
        </p:txBody>
      </p:sp>
    </p:spTree>
    <p:extLst>
      <p:ext uri="{BB962C8B-B14F-4D97-AF65-F5344CB8AC3E}">
        <p14:creationId xmlns:p14="http://schemas.microsoft.com/office/powerpoint/2010/main" val="4053316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1DA6F4E-2532-4AD6-9124-BB1DB62D8CEE}" type="slidenum">
              <a:rPr lang="en-US" altLang="en-US" smtClean="0">
                <a:solidFill>
                  <a:prstClr val="black"/>
                </a:solidFill>
              </a:rPr>
              <a:pPr eaLnBrk="1" hangingPunct="1">
                <a:spcBef>
                  <a:spcPct val="0"/>
                </a:spcBef>
                <a:defRPr/>
              </a:pPr>
              <a:t>11</a:t>
            </a:fld>
            <a:endParaRPr lang="en-US" altLang="en-US" dirty="0">
              <a:solidFill>
                <a:prstClr val="black"/>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z="1100" dirty="0"/>
              <a:t>Explain that the following section will </a:t>
            </a:r>
            <a:r>
              <a:rPr lang="en-US" sz="1100" dirty="0" smtClean="0"/>
              <a:t>review “Struck-by Hazards”</a:t>
            </a:r>
            <a:endParaRPr lang="en-US" altLang="en-US" dirty="0"/>
          </a:p>
          <a:p>
            <a:pPr eaLnBrk="1" hangingPunct="1"/>
            <a:endParaRPr lang="en-US" altLang="en-US" dirty="0"/>
          </a:p>
        </p:txBody>
      </p:sp>
    </p:spTree>
    <p:extLst>
      <p:ext uri="{BB962C8B-B14F-4D97-AF65-F5344CB8AC3E}">
        <p14:creationId xmlns:p14="http://schemas.microsoft.com/office/powerpoint/2010/main" val="2861575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12</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1100" dirty="0" smtClean="0"/>
              <a:t>Explain</a:t>
            </a:r>
            <a:r>
              <a:rPr lang="en-US" altLang="en-US" sz="1100" baseline="0" dirty="0" smtClean="0"/>
              <a:t> </a:t>
            </a:r>
            <a:r>
              <a:rPr lang="en-US" altLang="en-US" sz="1100" dirty="0" smtClean="0"/>
              <a:t>that </a:t>
            </a:r>
            <a:r>
              <a:rPr lang="en-US" altLang="en-US" sz="1100" dirty="0"/>
              <a:t>anyone around moving </a:t>
            </a:r>
            <a:r>
              <a:rPr lang="en-US" altLang="en-US" sz="1100" dirty="0" smtClean="0"/>
              <a:t>vehicles </a:t>
            </a:r>
            <a:r>
              <a:rPr lang="en-US" altLang="en-US" sz="1100" dirty="0"/>
              <a:t>has the potential of becoming </a:t>
            </a:r>
            <a:r>
              <a:rPr lang="en-US" altLang="en-US" sz="1100" dirty="0" smtClean="0"/>
              <a:t>struck-by. Be sure spotters stay off to the side of trucks and never put themselves directly behind a reversing vehicle.  If</a:t>
            </a:r>
            <a:r>
              <a:rPr lang="en-US" altLang="en-US" sz="1100" baseline="0" dirty="0" smtClean="0"/>
              <a:t> you do not have a spotter, the driver must perform a 360 walk-around prior to first move from park.  Anytime a blind spot appears during moving a vehicle, the driver must stop and walk around or ask for assistance.</a:t>
            </a:r>
          </a:p>
          <a:p>
            <a:pPr algn="just" eaLnBrk="1" hangingPunct="1"/>
            <a:endParaRPr lang="en-US" altLang="en-US" sz="1100" baseline="0" dirty="0" smtClean="0"/>
          </a:p>
          <a:p>
            <a:pPr algn="just" eaLnBrk="1" hangingPunct="1"/>
            <a:endParaRPr lang="en-US" altLang="en-US" sz="1100" dirty="0"/>
          </a:p>
        </p:txBody>
      </p:sp>
    </p:spTree>
    <p:extLst>
      <p:ext uri="{BB962C8B-B14F-4D97-AF65-F5344CB8AC3E}">
        <p14:creationId xmlns:p14="http://schemas.microsoft.com/office/powerpoint/2010/main" val="1819918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13</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1" fontAlgn="base" latinLnBrk="0" hangingPunct="1">
              <a:lnSpc>
                <a:spcPct val="100000"/>
              </a:lnSpc>
              <a:spcBef>
                <a:spcPct val="30000"/>
              </a:spcBef>
              <a:spcAft>
                <a:spcPct val="0"/>
              </a:spcAft>
              <a:buClrTx/>
              <a:buSzTx/>
              <a:buFontTx/>
              <a:buNone/>
              <a:tabLst/>
              <a:defRPr/>
            </a:pPr>
            <a:r>
              <a:rPr lang="en-US" sz="1100" dirty="0" smtClean="0"/>
              <a:t>STOP, THINK, ACT, REVIEW  (STAR Principle):  Ensure that you and others do the right thing BEFORE taking action. Consider “what can happen”.  Place yourself in a safe working position when conducting your task.  Always ask yourself, "Am I or is someone else in harms way"? Have a questioning attitude: consider the “what if’s” prior to taking any action or making any decision.  </a:t>
            </a:r>
            <a:r>
              <a:rPr lang="en-US" altLang="en-US" sz="1100" dirty="0" smtClean="0"/>
              <a:t>During job briefing, discuss proper distances and</a:t>
            </a:r>
            <a:r>
              <a:rPr lang="en-US" altLang="en-US" sz="1100" baseline="0" dirty="0" smtClean="0"/>
              <a:t> identify all pinch points and line of fire.  Understand and know when to use Stop Work Authority.</a:t>
            </a:r>
            <a:endParaRPr lang="en-US" altLang="en-US" sz="1100" dirty="0"/>
          </a:p>
        </p:txBody>
      </p:sp>
    </p:spTree>
    <p:extLst>
      <p:ext uri="{BB962C8B-B14F-4D97-AF65-F5344CB8AC3E}">
        <p14:creationId xmlns:p14="http://schemas.microsoft.com/office/powerpoint/2010/main" val="3803883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14</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kern="1200" dirty="0" smtClean="0">
                <a:solidFill>
                  <a:schemeClr val="tx1"/>
                </a:solidFill>
                <a:effectLst/>
                <a:latin typeface="Arial" charset="0"/>
                <a:ea typeface="+mn-ea"/>
                <a:cs typeface="+mn-cs"/>
              </a:rPr>
              <a:t>State the necessity of being aware of hand placement, especially the non-dominant hand.  Identify possible pinch points and other “Line of Fire” hazards. Ask yourself, what will happen when or if this moves? Will I be in the path of movement.</a:t>
            </a:r>
          </a:p>
          <a:p>
            <a:endParaRPr lang="en-US" sz="1100" kern="1200" dirty="0" smtClean="0">
              <a:solidFill>
                <a:schemeClr val="tx1"/>
              </a:solidFill>
              <a:effectLst/>
              <a:latin typeface="Arial" charset="0"/>
              <a:ea typeface="+mn-ea"/>
              <a:cs typeface="+mn-cs"/>
            </a:endParaRPr>
          </a:p>
          <a:p>
            <a:r>
              <a:rPr lang="en-US" sz="1100" kern="1200" dirty="0" smtClean="0">
                <a:solidFill>
                  <a:schemeClr val="tx1"/>
                </a:solidFill>
                <a:effectLst/>
                <a:latin typeface="Arial" charset="0"/>
                <a:ea typeface="+mn-ea"/>
                <a:cs typeface="+mn-cs"/>
              </a:rPr>
              <a:t>Think about the consequences of where you place all or part of your body at all times. </a:t>
            </a:r>
          </a:p>
          <a:p>
            <a:r>
              <a:rPr lang="en-US" sz="1100" kern="1200" dirty="0" smtClean="0">
                <a:solidFill>
                  <a:schemeClr val="tx1"/>
                </a:solidFill>
                <a:effectLst/>
                <a:latin typeface="Arial" charset="0"/>
                <a:ea typeface="+mn-ea"/>
                <a:cs typeface="+mn-cs"/>
              </a:rPr>
              <a:t>• Fingers/Hands in Pinch Points</a:t>
            </a:r>
          </a:p>
          <a:p>
            <a:r>
              <a:rPr lang="en-US" sz="1100" kern="1200" dirty="0" smtClean="0">
                <a:solidFill>
                  <a:schemeClr val="tx1"/>
                </a:solidFill>
                <a:effectLst/>
                <a:latin typeface="Arial" charset="0"/>
                <a:ea typeface="+mn-ea"/>
                <a:cs typeface="+mn-cs"/>
              </a:rPr>
              <a:t>• Under suspended loads</a:t>
            </a:r>
          </a:p>
          <a:p>
            <a:r>
              <a:rPr lang="en-US" sz="1100" kern="1200" dirty="0" smtClean="0">
                <a:solidFill>
                  <a:schemeClr val="tx1"/>
                </a:solidFill>
                <a:effectLst/>
                <a:latin typeface="Arial" charset="0"/>
                <a:ea typeface="+mn-ea"/>
                <a:cs typeface="+mn-cs"/>
              </a:rPr>
              <a:t>• Struck by hand tools</a:t>
            </a:r>
          </a:p>
          <a:p>
            <a:r>
              <a:rPr lang="en-US" sz="1100" kern="1200" dirty="0" smtClean="0">
                <a:solidFill>
                  <a:schemeClr val="tx1"/>
                </a:solidFill>
                <a:effectLst/>
                <a:latin typeface="Arial" charset="0"/>
                <a:ea typeface="+mn-ea"/>
                <a:cs typeface="+mn-cs"/>
              </a:rPr>
              <a:t>• Electrical contact</a:t>
            </a:r>
          </a:p>
          <a:p>
            <a:r>
              <a:rPr lang="en-US" sz="1100" kern="1200" dirty="0" smtClean="0">
                <a:solidFill>
                  <a:schemeClr val="tx1"/>
                </a:solidFill>
                <a:effectLst/>
                <a:latin typeface="Arial" charset="0"/>
                <a:ea typeface="+mn-ea"/>
                <a:cs typeface="+mn-cs"/>
              </a:rPr>
              <a:t> </a:t>
            </a:r>
          </a:p>
          <a:p>
            <a:pPr algn="just" eaLnBrk="1" hangingPunct="1"/>
            <a:endParaRPr lang="en-US" altLang="en-US" sz="1100" dirty="0"/>
          </a:p>
        </p:txBody>
      </p:sp>
    </p:spTree>
    <p:extLst>
      <p:ext uri="{BB962C8B-B14F-4D97-AF65-F5344CB8AC3E}">
        <p14:creationId xmlns:p14="http://schemas.microsoft.com/office/powerpoint/2010/main" val="4142146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0980056F-F506-4EF9-B427-9691D71DDCD3}" type="slidenum">
              <a:rPr lang="en-US" altLang="en-US" smtClean="0">
                <a:solidFill>
                  <a:srgbClr val="000000"/>
                </a:solidFill>
              </a:rPr>
              <a:pPr eaLnBrk="1" hangingPunct="1">
                <a:spcBef>
                  <a:spcPct val="0"/>
                </a:spcBef>
                <a:defRPr/>
              </a:pPr>
              <a:t>15</a:t>
            </a:fld>
            <a:endParaRPr lang="en-US" altLang="en-US" dirty="0">
              <a:solidFill>
                <a:srgbClr val="000000"/>
              </a:solidFill>
            </a:endParaRPr>
          </a:p>
        </p:txBody>
      </p:sp>
      <p:sp>
        <p:nvSpPr>
          <p:cNvPr id="20483"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600"/>
              </a:spcBef>
              <a:spcAft>
                <a:spcPts val="0"/>
              </a:spcAft>
              <a:buClrTx/>
              <a:buFont typeface="+mj-lt"/>
              <a:buAutoNum type="arabicPeriod"/>
            </a:pPr>
            <a:r>
              <a:rPr lang="en-US" sz="1600" dirty="0" smtClean="0"/>
              <a:t>Body position is a key component when identifying struck–by type line of fire hazards.</a:t>
            </a:r>
          </a:p>
          <a:p>
            <a:pPr lvl="1" eaLnBrk="1" hangingPunct="1">
              <a:spcBef>
                <a:spcPts val="600"/>
              </a:spcBef>
              <a:spcAft>
                <a:spcPts val="0"/>
              </a:spcAft>
              <a:buClrTx/>
              <a:buSzPct val="70000"/>
              <a:buFont typeface="+mj-lt"/>
              <a:buAutoNum type="alphaLcPeriod"/>
            </a:pPr>
            <a:r>
              <a:rPr lang="en-US" altLang="en-US" sz="1400" b="1" dirty="0" smtClean="0"/>
              <a:t>   True</a:t>
            </a:r>
          </a:p>
          <a:p>
            <a:pPr lvl="1" eaLnBrk="1" hangingPunct="1">
              <a:spcBef>
                <a:spcPts val="600"/>
              </a:spcBef>
              <a:spcAft>
                <a:spcPts val="0"/>
              </a:spcAft>
              <a:buClrTx/>
              <a:buSzPct val="70000"/>
              <a:buFont typeface="+mj-lt"/>
              <a:buAutoNum type="alphaLcPeriod"/>
            </a:pPr>
            <a:r>
              <a:rPr lang="en-US" altLang="en-US" sz="1400" dirty="0" smtClean="0"/>
              <a:t>   False</a:t>
            </a:r>
          </a:p>
          <a:p>
            <a:pPr lvl="1" eaLnBrk="1" hangingPunct="1">
              <a:spcBef>
                <a:spcPts val="600"/>
              </a:spcBef>
              <a:spcAft>
                <a:spcPts val="0"/>
              </a:spcAft>
              <a:buClrTx/>
              <a:buSzPct val="70000"/>
              <a:buFont typeface="+mj-lt"/>
              <a:buAutoNum type="alphaLcPeriod"/>
            </a:pPr>
            <a:endParaRPr lang="en-US" altLang="en-US" sz="1400" dirty="0" smtClean="0"/>
          </a:p>
          <a:p>
            <a:pPr marL="342900" indent="-342900" eaLnBrk="1" hangingPunct="1">
              <a:spcBef>
                <a:spcPts val="600"/>
              </a:spcBef>
              <a:spcAft>
                <a:spcPts val="0"/>
              </a:spcAft>
              <a:buClrTx/>
              <a:buFont typeface="+mj-lt"/>
              <a:buAutoNum type="arabicPeriod"/>
            </a:pPr>
            <a:r>
              <a:rPr lang="en-US" altLang="en-US" sz="1600" dirty="0" smtClean="0"/>
              <a:t>A good example of when to use Stop Work Authority (SWA) is if you lose sight of your spotter when backing a vehicle or piece of equipment.</a:t>
            </a:r>
          </a:p>
          <a:p>
            <a:pPr marL="685800" lvl="1" indent="-228600" eaLnBrk="1" hangingPunct="1">
              <a:spcBef>
                <a:spcPts val="600"/>
              </a:spcBef>
              <a:spcAft>
                <a:spcPts val="0"/>
              </a:spcAft>
              <a:buClrTx/>
              <a:buSzPct val="70000"/>
              <a:buFont typeface="+mj-lt"/>
              <a:buAutoNum type="alphaLcPeriod"/>
            </a:pPr>
            <a:r>
              <a:rPr lang="en-US" altLang="en-US" sz="1400" b="1" dirty="0" smtClean="0"/>
              <a:t>True</a:t>
            </a:r>
          </a:p>
          <a:p>
            <a:pPr marL="685800" lvl="1" indent="-228600" eaLnBrk="1" hangingPunct="1">
              <a:spcBef>
                <a:spcPts val="600"/>
              </a:spcBef>
              <a:spcAft>
                <a:spcPts val="0"/>
              </a:spcAft>
              <a:buClrTx/>
              <a:buSzPct val="70000"/>
              <a:buFont typeface="+mj-lt"/>
              <a:buAutoNum type="alphaLcPeriod"/>
            </a:pPr>
            <a:r>
              <a:rPr lang="en-US" altLang="en-US" sz="1400" dirty="0" smtClean="0"/>
              <a:t>False</a:t>
            </a:r>
          </a:p>
          <a:p>
            <a:pPr marL="685800" lvl="1" indent="-228600" eaLnBrk="1" hangingPunct="1">
              <a:spcBef>
                <a:spcPts val="600"/>
              </a:spcBef>
              <a:spcAft>
                <a:spcPts val="0"/>
              </a:spcAft>
              <a:buClrTx/>
              <a:buSzPct val="70000"/>
              <a:buFont typeface="+mj-lt"/>
              <a:buAutoNum type="alphaLcPeriod"/>
            </a:pPr>
            <a:endParaRPr lang="en-US" altLang="en-US" sz="1400" dirty="0" smtClean="0"/>
          </a:p>
          <a:p>
            <a:pPr marL="342900" indent="-342900" eaLnBrk="1" hangingPunct="1">
              <a:spcBef>
                <a:spcPts val="600"/>
              </a:spcBef>
              <a:spcAft>
                <a:spcPts val="0"/>
              </a:spcAft>
              <a:buClrTx/>
              <a:buFont typeface="+mj-lt"/>
              <a:buAutoNum type="arabicPeriod"/>
            </a:pPr>
            <a:r>
              <a:rPr lang="en-US" sz="1600" dirty="0" smtClean="0"/>
              <a:t>If a spotter is not available, it is OK to back up as long as you sound the horn first. </a:t>
            </a:r>
            <a:endParaRPr lang="en-US" altLang="en-US" sz="1400" dirty="0" smtClean="0"/>
          </a:p>
          <a:p>
            <a:pPr lvl="1" eaLnBrk="1" hangingPunct="1">
              <a:spcBef>
                <a:spcPts val="600"/>
              </a:spcBef>
              <a:spcAft>
                <a:spcPts val="0"/>
              </a:spcAft>
              <a:buClrTx/>
              <a:buSzPct val="70000"/>
              <a:buFont typeface="+mj-lt"/>
              <a:buAutoNum type="alphaLcPeriod"/>
            </a:pPr>
            <a:r>
              <a:rPr lang="en-US" altLang="en-US" sz="1400" dirty="0" smtClean="0"/>
              <a:t>   True</a:t>
            </a:r>
          </a:p>
          <a:p>
            <a:pPr lvl="1" eaLnBrk="1" hangingPunct="1">
              <a:spcBef>
                <a:spcPts val="600"/>
              </a:spcBef>
              <a:spcAft>
                <a:spcPts val="0"/>
              </a:spcAft>
              <a:buClrTx/>
              <a:buSzPct val="70000"/>
              <a:buFont typeface="+mj-lt"/>
              <a:buAutoNum type="alphaLcPeriod"/>
            </a:pPr>
            <a:r>
              <a:rPr lang="en-US" altLang="en-US" sz="1400" b="1" dirty="0" smtClean="0"/>
              <a:t>   False</a:t>
            </a:r>
          </a:p>
          <a:p>
            <a:pPr lvl="1" eaLnBrk="1" hangingPunct="1">
              <a:spcBef>
                <a:spcPts val="600"/>
              </a:spcBef>
              <a:spcAft>
                <a:spcPts val="0"/>
              </a:spcAft>
              <a:buClrTx/>
              <a:buSzPct val="70000"/>
              <a:buFont typeface="+mj-lt"/>
              <a:buAutoNum type="alphaLcPeriod"/>
            </a:pPr>
            <a:endParaRPr lang="en-US" altLang="en-US" sz="1400" b="1" dirty="0" smtClean="0"/>
          </a:p>
          <a:p>
            <a:pPr marL="342900" indent="-342900">
              <a:spcBef>
                <a:spcPts val="600"/>
              </a:spcBef>
              <a:spcAft>
                <a:spcPts val="0"/>
              </a:spcAft>
              <a:buFont typeface="+mj-lt"/>
              <a:buAutoNum type="arabicPeriod"/>
            </a:pPr>
            <a:r>
              <a:rPr lang="en-US" sz="1600" dirty="0" smtClean="0"/>
              <a:t>A person that is in a position that allows them to be struck and injured if there is a movement of an object is exposed to a ___________ injury.</a:t>
            </a:r>
          </a:p>
          <a:p>
            <a:pPr lvl="1" eaLnBrk="1" hangingPunct="1">
              <a:spcBef>
                <a:spcPts val="600"/>
              </a:spcBef>
              <a:spcAft>
                <a:spcPts val="0"/>
              </a:spcAft>
              <a:buClrTx/>
              <a:buSzPct val="70000"/>
              <a:buFont typeface="+mj-lt"/>
              <a:buAutoNum type="alphaLcPeriod"/>
            </a:pPr>
            <a:r>
              <a:rPr lang="en-US" altLang="en-US" sz="1400" dirty="0" smtClean="0"/>
              <a:t>   </a:t>
            </a:r>
            <a:r>
              <a:rPr lang="en-US" altLang="en-US" sz="1400" b="1" dirty="0" smtClean="0"/>
              <a:t>Struck-By</a:t>
            </a:r>
          </a:p>
          <a:p>
            <a:pPr lvl="1" eaLnBrk="1" hangingPunct="1">
              <a:spcBef>
                <a:spcPts val="600"/>
              </a:spcBef>
              <a:spcAft>
                <a:spcPts val="0"/>
              </a:spcAft>
              <a:buClrTx/>
              <a:buSzPct val="70000"/>
              <a:buFont typeface="+mj-lt"/>
              <a:buAutoNum type="alphaLcPeriod"/>
            </a:pPr>
            <a:r>
              <a:rPr lang="en-US" altLang="en-US" sz="1400" dirty="0" smtClean="0"/>
              <a:t>   Caught Between</a:t>
            </a:r>
            <a:endParaRPr lang="en-US" altLang="en-US" sz="1400" dirty="0"/>
          </a:p>
        </p:txBody>
      </p:sp>
    </p:spTree>
    <p:extLst>
      <p:ext uri="{BB962C8B-B14F-4D97-AF65-F5344CB8AC3E}">
        <p14:creationId xmlns:p14="http://schemas.microsoft.com/office/powerpoint/2010/main" val="2459128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1DA6F4E-2532-4AD6-9124-BB1DB62D8CEE}" type="slidenum">
              <a:rPr lang="en-US" altLang="en-US" smtClean="0">
                <a:solidFill>
                  <a:prstClr val="black"/>
                </a:solidFill>
              </a:rPr>
              <a:pPr eaLnBrk="1" hangingPunct="1">
                <a:spcBef>
                  <a:spcPct val="0"/>
                </a:spcBef>
                <a:defRPr/>
              </a:pPr>
              <a:t>16</a:t>
            </a:fld>
            <a:endParaRPr lang="en-US" altLang="en-US" dirty="0">
              <a:solidFill>
                <a:prstClr val="black"/>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z="1100" dirty="0"/>
              <a:t>Explain that the following section will Explain “Caught Between Injuries”</a:t>
            </a:r>
            <a:endParaRPr lang="en-US" altLang="en-US" dirty="0"/>
          </a:p>
          <a:p>
            <a:pPr eaLnBrk="1" hangingPunct="1"/>
            <a:endParaRPr lang="en-US" altLang="en-US" dirty="0"/>
          </a:p>
        </p:txBody>
      </p:sp>
    </p:spTree>
    <p:extLst>
      <p:ext uri="{BB962C8B-B14F-4D97-AF65-F5344CB8AC3E}">
        <p14:creationId xmlns:p14="http://schemas.microsoft.com/office/powerpoint/2010/main" val="1640957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EF2BA814-81DE-4A61-8B19-4DDC9264F686}" type="slidenum">
              <a:rPr lang="en-US" altLang="en-US" smtClean="0">
                <a:solidFill>
                  <a:srgbClr val="000000"/>
                </a:solidFill>
              </a:rPr>
              <a:pPr eaLnBrk="1" hangingPunct="1">
                <a:spcBef>
                  <a:spcPct val="0"/>
                </a:spcBef>
                <a:defRPr/>
              </a:pPr>
              <a:t>17</a:t>
            </a:fld>
            <a:endParaRPr lang="en-US" altLang="en-US" dirty="0">
              <a:solidFill>
                <a:srgbClr val="000000"/>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a:t>The key factor in making a determination between a </a:t>
            </a:r>
            <a:r>
              <a:rPr lang="en-US" dirty="0" smtClean="0"/>
              <a:t>Caught-in or between </a:t>
            </a:r>
            <a:r>
              <a:rPr lang="en-US" dirty="0"/>
              <a:t>event and a </a:t>
            </a:r>
            <a:r>
              <a:rPr lang="en-US" dirty="0" smtClean="0"/>
              <a:t>Struck-by </a:t>
            </a:r>
            <a:r>
              <a:rPr lang="en-US" dirty="0"/>
              <a:t>event is whether the impact of the object alone caused the injury. When the impact alone creates the injury, the event should be considered a </a:t>
            </a:r>
            <a:r>
              <a:rPr lang="en-US" dirty="0" smtClean="0"/>
              <a:t>Struck-by </a:t>
            </a:r>
            <a:r>
              <a:rPr lang="en-US" dirty="0"/>
              <a:t>event. When the injury is created more as a result of crushing injuries between objects, the event should be considered as a </a:t>
            </a:r>
            <a:r>
              <a:rPr lang="en-US" dirty="0" smtClean="0"/>
              <a:t>Caught-in or between </a:t>
            </a:r>
            <a:r>
              <a:rPr lang="en-US" dirty="0"/>
              <a:t>event.</a:t>
            </a:r>
          </a:p>
        </p:txBody>
      </p:sp>
    </p:spTree>
    <p:extLst>
      <p:ext uri="{BB962C8B-B14F-4D97-AF65-F5344CB8AC3E}">
        <p14:creationId xmlns:p14="http://schemas.microsoft.com/office/powerpoint/2010/main" val="2014092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of the 644 ET&amp;D Partner OSHA recordable injuries in 2017, 69 were reported as </a:t>
            </a:r>
            <a:r>
              <a:rPr lang="en-US" dirty="0" smtClean="0"/>
              <a:t>caught-in or between incidents.</a:t>
            </a:r>
            <a:endParaRPr lang="en-US" dirty="0"/>
          </a:p>
        </p:txBody>
      </p:sp>
      <p:sp>
        <p:nvSpPr>
          <p:cNvPr id="4" name="Slide Number Placeholder 3"/>
          <p:cNvSpPr>
            <a:spLocks noGrp="1"/>
          </p:cNvSpPr>
          <p:nvPr>
            <p:ph type="sldNum" sz="quarter" idx="10"/>
          </p:nvPr>
        </p:nvSpPr>
        <p:spPr/>
        <p:txBody>
          <a:bodyPr/>
          <a:lstStyle/>
          <a:p>
            <a:pPr>
              <a:defRPr/>
            </a:pPr>
            <a:fld id="{FF0B8719-2130-4E92-A665-4AD06418780A}" type="slidenum">
              <a:rPr lang="en-US" smtClean="0">
                <a:solidFill>
                  <a:srgbClr val="000000"/>
                </a:solidFill>
              </a:rPr>
              <a:pPr>
                <a:defRPr/>
              </a:pPr>
              <a:t>18</a:t>
            </a:fld>
            <a:endParaRPr lang="en-US" dirty="0">
              <a:solidFill>
                <a:srgbClr val="000000"/>
              </a:solidFill>
            </a:endParaRPr>
          </a:p>
        </p:txBody>
      </p:sp>
    </p:spTree>
    <p:extLst>
      <p:ext uri="{BB962C8B-B14F-4D97-AF65-F5344CB8AC3E}">
        <p14:creationId xmlns:p14="http://schemas.microsoft.com/office/powerpoint/2010/main" val="3169566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19</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Explain that </a:t>
            </a:r>
            <a:r>
              <a:rPr lang="en-US" altLang="en-US" sz="1100" dirty="0" smtClean="0"/>
              <a:t>communication is key to prevent struck by injuries</a:t>
            </a:r>
            <a:r>
              <a:rPr lang="en-US" altLang="en-US" sz="1100" baseline="0" dirty="0" smtClean="0"/>
              <a:t> when deploying outriggers.  Assign spotter to ensure outrigger area is clear.  Use outrigger pads.  That way a person is more aware that they may be placing their foot in the danger zone.  Explain that the second picture illustrates a totally unnecessary risk.</a:t>
            </a:r>
          </a:p>
          <a:p>
            <a:pPr algn="just" eaLnBrk="1" hangingPunct="1"/>
            <a:endParaRPr lang="en-US" altLang="en-US" sz="1100" baseline="0" dirty="0" smtClean="0"/>
          </a:p>
          <a:p>
            <a:pPr algn="just" eaLnBrk="1" hangingPunct="1"/>
            <a:endParaRPr lang="en-US" altLang="en-US" sz="1100" baseline="0" dirty="0" smtClean="0"/>
          </a:p>
          <a:p>
            <a:pPr algn="just" eaLnBrk="1" hangingPunct="1"/>
            <a:endParaRPr lang="en-US" altLang="en-US" sz="1100" baseline="0" dirty="0" smtClean="0"/>
          </a:p>
          <a:p>
            <a:pPr algn="just" eaLnBrk="1" hangingPunct="1"/>
            <a:endParaRPr lang="en-US" altLang="en-US" sz="1100" dirty="0" smtClean="0"/>
          </a:p>
          <a:p>
            <a:pPr algn="just" eaLnBrk="1" hangingPunct="1"/>
            <a:endParaRPr lang="en-US" altLang="en-US" sz="1100" dirty="0" smtClean="0"/>
          </a:p>
          <a:p>
            <a:pPr algn="just" eaLnBrk="1" hangingPunct="1"/>
            <a:endParaRPr lang="en-US" altLang="en-US" sz="1100" dirty="0"/>
          </a:p>
        </p:txBody>
      </p:sp>
    </p:spTree>
    <p:extLst>
      <p:ext uri="{BB962C8B-B14F-4D97-AF65-F5344CB8AC3E}">
        <p14:creationId xmlns:p14="http://schemas.microsoft.com/office/powerpoint/2010/main" val="8636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E030AE39-7C1E-4918-B5CD-1E1DD69BD637}" type="slidenum">
              <a:rPr lang="en-US" altLang="en-US" smtClean="0"/>
              <a:pPr eaLnBrk="1" hangingPunct="1">
                <a:spcBef>
                  <a:spcPct val="0"/>
                </a:spcBef>
                <a:defRPr/>
              </a:pPr>
              <a:t>2</a:t>
            </a:fld>
            <a:endParaRPr lang="en-US" altLang="en-US" dirty="0" smtClean="0"/>
          </a:p>
        </p:txBody>
      </p:sp>
      <p:sp>
        <p:nvSpPr>
          <p:cNvPr id="16387" name="Rectangle 2"/>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88" name="Rectangle 3"/>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16389" name="Rectangle 4"/>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0" name="Rectangle 5"/>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1" name="Rectangle 6"/>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2" name="Rectangle 7"/>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16393" name="Rectangle 8"/>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4" name="Rectangle 9"/>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5" name="Rectangle 10"/>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6" name="Rectangle 11"/>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16397" name="Rectangle 12"/>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8" name="Rectangle 13"/>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399" name="Rectangle 14"/>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400" name="Rectangle 15"/>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16401" name="Rectangle 16"/>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402" name="Rectangle 17"/>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403" name="Rectangle 18"/>
          <p:cNvSpPr>
            <a:spLocks noChangeArrowheads="1"/>
          </p:cNvSpPr>
          <p:nvPr/>
        </p:nvSpPr>
        <p:spPr bwMode="auto">
          <a:xfrm>
            <a:off x="3970938" y="0"/>
            <a:ext cx="3039462"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404" name="Rectangle 19"/>
          <p:cNvSpPr>
            <a:spLocks noChangeArrowheads="1"/>
          </p:cNvSpPr>
          <p:nvPr/>
        </p:nvSpPr>
        <p:spPr bwMode="auto">
          <a:xfrm>
            <a:off x="3970938" y="8830471"/>
            <a:ext cx="3039462"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16405" name="Rectangle 20"/>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406" name="Rectangle 21"/>
          <p:cNvSpPr>
            <a:spLocks noChangeArrowheads="1"/>
          </p:cNvSpPr>
          <p:nvPr/>
        </p:nvSpPr>
        <p:spPr bwMode="auto">
          <a:xfrm>
            <a:off x="0" y="0"/>
            <a:ext cx="3037840"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6407" name="Rectangle 22"/>
          <p:cNvSpPr>
            <a:spLocks noGrp="1" noRot="1" noChangeAspect="1" noChangeArrowheads="1" noTextEdit="1"/>
          </p:cNvSpPr>
          <p:nvPr>
            <p:ph type="sldImg"/>
          </p:nvPr>
        </p:nvSpPr>
        <p:spPr>
          <a:xfrm>
            <a:off x="1189038" y="703263"/>
            <a:ext cx="4632325" cy="3473450"/>
          </a:xfrm>
          <a:ln w="12700" cap="flat">
            <a:solidFill>
              <a:schemeClr val="tx1"/>
            </a:solidFill>
          </a:ln>
        </p:spPr>
      </p:sp>
      <p:sp>
        <p:nvSpPr>
          <p:cNvPr id="16408" name="Rectangle 23"/>
          <p:cNvSpPr>
            <a:spLocks noGrp="1" noChangeArrowheads="1"/>
          </p:cNvSpPr>
          <p:nvPr>
            <p:ph type="body" idx="1"/>
          </p:nvPr>
        </p:nvSpPr>
        <p:spPr>
          <a:xfrm>
            <a:off x="933098" y="4416821"/>
            <a:ext cx="5142582" cy="41806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9" tIns="46709" rIns="95029" bIns="46709"/>
          <a:lstStyle/>
          <a:p>
            <a:pPr eaLnBrk="1" hangingPunct="1"/>
            <a:r>
              <a:rPr lang="en-US" altLang="en-US" sz="1100" dirty="0" smtClean="0"/>
              <a:t>Explain that this is the Q1 topic.  Explain the objectives of this course and the duration.</a:t>
            </a:r>
          </a:p>
        </p:txBody>
      </p:sp>
    </p:spTree>
    <p:extLst>
      <p:ext uri="{BB962C8B-B14F-4D97-AF65-F5344CB8AC3E}">
        <p14:creationId xmlns:p14="http://schemas.microsoft.com/office/powerpoint/2010/main" val="1028851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20</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smtClean="0"/>
              <a:t>Seatbelts must be worn by operators using equipment that has</a:t>
            </a:r>
            <a:r>
              <a:rPr lang="en-US" altLang="en-US" sz="1100" baseline="0" dirty="0" smtClean="0"/>
              <a:t> rollover protection.  </a:t>
            </a:r>
            <a:r>
              <a:rPr lang="en-US" altLang="en-US" sz="1100" dirty="0" smtClean="0"/>
              <a:t>A National Institute for Occupational Safety and Health (NIOSH) review of the Bureau of Labor Statistics (BLS) Census of Fatal Occupational Injuries (CFOI) data identified 346 deaths associated with excavators or backhoe loaders during 1992-2000 [NIOSH 2002]. Review of these data and of NIOSH Fatality Assessment and Control Evaluation (FACE) cases [NIOSH 2000, 2001] suggests two common causes of injury: (1) being struck by the moving machine, swinging booms, or other machine components; or (2) being struck by quick-disconnect excavator buckets that unexpectedly detach from the excavator stick. Other leading causes of fatalities are rollovers, electrocutions, and slides into trenches after cave-ins.</a:t>
            </a:r>
          </a:p>
          <a:p>
            <a:pPr algn="just" eaLnBrk="1" hangingPunct="1"/>
            <a:endParaRPr lang="en-US" altLang="en-US" sz="1100" dirty="0" smtClean="0"/>
          </a:p>
          <a:p>
            <a:pPr algn="just" eaLnBrk="1" hangingPunct="1"/>
            <a:endParaRPr lang="en-US" altLang="en-US" sz="1100" dirty="0"/>
          </a:p>
        </p:txBody>
      </p:sp>
    </p:spTree>
    <p:extLst>
      <p:ext uri="{BB962C8B-B14F-4D97-AF65-F5344CB8AC3E}">
        <p14:creationId xmlns:p14="http://schemas.microsoft.com/office/powerpoint/2010/main" val="8636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21</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smtClean="0"/>
              <a:t>According to the OSHA crane standard 1926.1424 where there are accessible areas in which the equipment's rotating superstructure (whether permanently or temporarily mounted) poses a reasonably foreseeable risk of striking and injuring an employee or, pinching/crushing an employee against another part of the equipment or another object, to prevent employees from entering these hazard areas, the employer must train each employee assigned to work on or near the equipment ("authorized personnel") in how to recognize struck-by and pinch/crush hazard areas posed by the rotating superstructure.  The employer must also erect and maintain control lines, warning lines, railings or similar barriers to mark the boundaries of the hazard areas. Exception: When the employer can demonstrate that it is neither feasible to erect such barriers on the ground nor on the equipment, the hazard areas must be clearly marked by a combination of warning signs (such as "Danger--Swing/Crush Zone") and high visibility markings on the equipment that identify the hazard areas. In addition, the employer must train each employee to understand what these markings signify.  In addition, before an employee goes to a location in the hazard area that is out of view of the operator, the employee (or someone instructed by the employee) must ensure that the operator is informed that he/she is going to that location.  Where the operator knows that an employee went to a location the operator must not rotate the superstructure until the operator is informed in accordance with a pre-arranged system of communication that the employee is in a safe position.  Where any part of a crane/derrick is within the working radius of another crane/derrick, the controlling entity must institute a system to coordinate operations. If there is no controlling entity, the employer (if there is only one employer operating the multiple pieces of equipment), or employers, must institute such a system. </a:t>
            </a:r>
            <a:endParaRPr lang="en-US" altLang="en-US" sz="1100" dirty="0"/>
          </a:p>
        </p:txBody>
      </p:sp>
    </p:spTree>
    <p:extLst>
      <p:ext uri="{BB962C8B-B14F-4D97-AF65-F5344CB8AC3E}">
        <p14:creationId xmlns:p14="http://schemas.microsoft.com/office/powerpoint/2010/main" val="1381367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22</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Explain that anyone around moving or improperly secured equipment and vehicles has the potential of becoming caught between it and a stationary object</a:t>
            </a:r>
            <a:r>
              <a:rPr lang="en-US" altLang="en-US" sz="1100" dirty="0" smtClean="0"/>
              <a:t>.  Stop operation if spotter cannot be seen or anyone walks</a:t>
            </a:r>
            <a:r>
              <a:rPr lang="en-US" altLang="en-US" sz="1100" baseline="0" dirty="0" smtClean="0"/>
              <a:t> into hazardous area.  Explain that </a:t>
            </a:r>
            <a:r>
              <a:rPr lang="en-US" altLang="en-US" sz="1100" baseline="0" dirty="0" err="1" smtClean="0"/>
              <a:t>thie</a:t>
            </a:r>
            <a:r>
              <a:rPr lang="en-US" altLang="en-US" sz="1100" baseline="0" dirty="0" smtClean="0"/>
              <a:t> picture shows the potential for an injury.  The one worker may not be in plain view of the operator.</a:t>
            </a:r>
            <a:endParaRPr lang="en-US" altLang="en-US" sz="1100" dirty="0"/>
          </a:p>
        </p:txBody>
      </p:sp>
    </p:spTree>
    <p:extLst>
      <p:ext uri="{BB962C8B-B14F-4D97-AF65-F5344CB8AC3E}">
        <p14:creationId xmlns:p14="http://schemas.microsoft.com/office/powerpoint/2010/main" val="1381367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A1631569-A58C-4453-AB8B-81C673661987}" type="slidenum">
              <a:rPr lang="en-US" altLang="en-US" smtClean="0">
                <a:solidFill>
                  <a:srgbClr val="000000"/>
                </a:solidFill>
              </a:rPr>
              <a:pPr eaLnBrk="1" hangingPunct="1">
                <a:spcBef>
                  <a:spcPct val="0"/>
                </a:spcBef>
                <a:defRPr/>
              </a:pPr>
              <a:t>23</a:t>
            </a:fld>
            <a:endParaRPr lang="en-US" altLang="en-US" dirty="0">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dirty="0" smtClean="0"/>
              <a:t>State that almost </a:t>
            </a:r>
            <a:r>
              <a:rPr lang="en-US" dirty="0"/>
              <a:t>all sites use machinery that has moving or rotating </a:t>
            </a:r>
            <a:r>
              <a:rPr lang="en-US" dirty="0" smtClean="0"/>
              <a:t>parts.  All of that equipment, at some time requires </a:t>
            </a:r>
            <a:r>
              <a:rPr lang="en-US" dirty="0"/>
              <a:t>maintenance or </a:t>
            </a:r>
            <a:r>
              <a:rPr lang="en-US" dirty="0" smtClean="0"/>
              <a:t>repair.  If </a:t>
            </a:r>
            <a:r>
              <a:rPr lang="en-US" dirty="0"/>
              <a:t>machinery is not properly guarded or de-energized during maintenance or repair, injuries from caught-in or </a:t>
            </a:r>
            <a:r>
              <a:rPr lang="en-US" dirty="0" smtClean="0"/>
              <a:t>between </a:t>
            </a:r>
            <a:r>
              <a:rPr lang="en-US" dirty="0"/>
              <a:t>hazards may </a:t>
            </a:r>
            <a:r>
              <a:rPr lang="en-US" dirty="0" smtClean="0"/>
              <a:t>result.  These injuries range </a:t>
            </a:r>
            <a:r>
              <a:rPr lang="en-US" dirty="0"/>
              <a:t>from amputations and fractures to death. </a:t>
            </a:r>
            <a:r>
              <a:rPr lang="en-US" dirty="0" smtClean="0"/>
              <a:t>When </a:t>
            </a:r>
            <a:r>
              <a:rPr lang="en-US" dirty="0"/>
              <a:t>machines or power tools are not properly guarded, workers can get their clothing or parts of their body caught in the machines. If machines are not de-energized (locked-out) when they are being repaired, they may cycle or otherwise start up and catch a worker’s body part or clothing and cause injury or death. </a:t>
            </a:r>
            <a:r>
              <a:rPr lang="en-US" dirty="0" smtClean="0"/>
              <a:t> State that we should never wear loose clothing around moving</a:t>
            </a:r>
            <a:r>
              <a:rPr lang="en-US" baseline="0" dirty="0" smtClean="0"/>
              <a:t> machinery.  A simple thing like the hood string on a sweatshirt or coat could cause </a:t>
            </a:r>
            <a:r>
              <a:rPr lang="en-US" baseline="0" smtClean="0"/>
              <a:t>a severe </a:t>
            </a:r>
            <a:r>
              <a:rPr lang="en-US" baseline="0" dirty="0" smtClean="0"/>
              <a:t>and even fatal injury.</a:t>
            </a:r>
            <a:r>
              <a:rPr lang="en-US" dirty="0" smtClean="0"/>
              <a:t>   Cable </a:t>
            </a:r>
            <a:r>
              <a:rPr lang="en-US" dirty="0"/>
              <a:t>pullers offer multiple opportunities for crushing injuries, often resulting in amputations due to the extent of the damage caused to bone and tissue</a:t>
            </a:r>
            <a:r>
              <a:rPr lang="en-US" dirty="0" smtClean="0"/>
              <a:t>. </a:t>
            </a:r>
            <a:r>
              <a:rPr lang="en-US" sz="1200" kern="1200" dirty="0" smtClean="0">
                <a:solidFill>
                  <a:schemeClr val="tx1"/>
                </a:solidFill>
                <a:effectLst/>
                <a:latin typeface="Arial" charset="0"/>
                <a:ea typeface="+mn-ea"/>
                <a:cs typeface="+mn-cs"/>
              </a:rPr>
              <a:t>State that safety is not just an “at work” issue.  Safety at home is as critical as safety at work.  Think about your children as well.</a:t>
            </a:r>
            <a:endParaRPr lang="en-US" altLang="en-US" dirty="0"/>
          </a:p>
        </p:txBody>
      </p:sp>
    </p:spTree>
    <p:extLst>
      <p:ext uri="{BB962C8B-B14F-4D97-AF65-F5344CB8AC3E}">
        <p14:creationId xmlns:p14="http://schemas.microsoft.com/office/powerpoint/2010/main" val="1220102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8BDC3513-1CFC-4B61-93F1-7168E2AC5066}" type="slidenum">
              <a:rPr lang="en-US" altLang="en-US" smtClean="0">
                <a:solidFill>
                  <a:srgbClr val="000000"/>
                </a:solidFill>
              </a:rPr>
              <a:pPr eaLnBrk="1" hangingPunct="1">
                <a:spcBef>
                  <a:spcPct val="0"/>
                </a:spcBef>
                <a:defRPr/>
              </a:pPr>
              <a:t>24</a:t>
            </a:fld>
            <a:endParaRPr lang="en-US" altLang="en-US" dirty="0">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State that everyone</a:t>
            </a:r>
            <a:r>
              <a:rPr lang="en-US" altLang="en-US" baseline="0" dirty="0" smtClean="0"/>
              <a:t> must m</a:t>
            </a:r>
            <a:r>
              <a:rPr lang="en-US" altLang="en-US" dirty="0" smtClean="0"/>
              <a:t>aintain proper</a:t>
            </a:r>
            <a:r>
              <a:rPr lang="en-US" altLang="en-US" baseline="0" dirty="0" smtClean="0"/>
              <a:t> distance during pole handling tasks. Always chock/block downhill side of staged poles. Be aware of the Line of Fire hazards.  </a:t>
            </a:r>
            <a:r>
              <a:rPr lang="en-US" altLang="en-US" dirty="0" smtClean="0"/>
              <a:t>Discuss </a:t>
            </a:r>
            <a:r>
              <a:rPr lang="en-US" altLang="en-US" dirty="0"/>
              <a:t>the policies and procedures your </a:t>
            </a:r>
            <a:r>
              <a:rPr lang="en-US" altLang="en-US" dirty="0" smtClean="0"/>
              <a:t>company has in </a:t>
            </a:r>
            <a:r>
              <a:rPr lang="en-US" altLang="en-US" dirty="0"/>
              <a:t>place to prevent the various types of crushing injuries mentioned.  Make sure that your crew has received the appropriate training in order to identify these hazards and correctly implement site and task specific protective measures to eliminate them</a:t>
            </a:r>
            <a:r>
              <a:rPr lang="en-US" altLang="en-US" dirty="0" smtClean="0"/>
              <a:t>.  Areas of concern here are the possible loss of the load, possible crushing injury from being caught-between the pole and the crane or other equipment,</a:t>
            </a:r>
            <a:r>
              <a:rPr lang="en-US" altLang="en-US" baseline="0" dirty="0" smtClean="0"/>
              <a:t> and possible struck-by injuries resulting from objects falling from the pole.  This could include tools that were left behind, loose hardware, and/or dirt clods falling from the elevated structure.</a:t>
            </a:r>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2310921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0980056F-F506-4EF9-B427-9691D71DDCD3}" type="slidenum">
              <a:rPr lang="en-US" altLang="en-US" smtClean="0">
                <a:solidFill>
                  <a:srgbClr val="000000"/>
                </a:solidFill>
              </a:rPr>
              <a:pPr eaLnBrk="1" hangingPunct="1">
                <a:spcBef>
                  <a:spcPct val="0"/>
                </a:spcBef>
                <a:defRPr/>
              </a:pPr>
              <a:t>25</a:t>
            </a:fld>
            <a:endParaRPr lang="en-US" altLang="en-US" dirty="0">
              <a:solidFill>
                <a:srgbClr val="000000"/>
              </a:solidFill>
            </a:endParaRPr>
          </a:p>
        </p:txBody>
      </p:sp>
      <p:sp>
        <p:nvSpPr>
          <p:cNvPr id="20483"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600"/>
              </a:spcBef>
              <a:spcAft>
                <a:spcPts val="0"/>
              </a:spcAft>
              <a:buClrTx/>
              <a:buFont typeface="+mj-lt"/>
              <a:buAutoNum type="arabicPeriod"/>
            </a:pPr>
            <a:r>
              <a:rPr lang="en-US" sz="1600" dirty="0" smtClean="0"/>
              <a:t>In 2017, over 10% of OSHA recordable injuries experienced by ETD partnership company employees was a result of caught-in or between injuries.</a:t>
            </a:r>
          </a:p>
          <a:p>
            <a:pPr lvl="1" eaLnBrk="1" hangingPunct="1">
              <a:spcBef>
                <a:spcPts val="600"/>
              </a:spcBef>
              <a:spcAft>
                <a:spcPts val="0"/>
              </a:spcAft>
              <a:buClrTx/>
              <a:buSzPct val="70000"/>
              <a:buFont typeface="+mj-lt"/>
              <a:buAutoNum type="alphaLcPeriod"/>
            </a:pPr>
            <a:r>
              <a:rPr lang="en-US" altLang="en-US" sz="1400" dirty="0" smtClean="0"/>
              <a:t>   </a:t>
            </a:r>
            <a:r>
              <a:rPr lang="en-US" altLang="en-US" sz="1400" b="1" dirty="0" smtClean="0">
                <a:solidFill>
                  <a:schemeClr val="tx1"/>
                </a:solidFill>
              </a:rPr>
              <a:t>True</a:t>
            </a:r>
          </a:p>
          <a:p>
            <a:pPr lvl="1" eaLnBrk="1" hangingPunct="1">
              <a:spcBef>
                <a:spcPts val="600"/>
              </a:spcBef>
              <a:spcAft>
                <a:spcPts val="0"/>
              </a:spcAft>
              <a:buClrTx/>
              <a:buSzPct val="70000"/>
              <a:buFont typeface="+mj-lt"/>
              <a:buAutoNum type="alphaLcPeriod"/>
            </a:pPr>
            <a:r>
              <a:rPr lang="en-US" altLang="en-US" sz="1400" dirty="0" smtClean="0"/>
              <a:t>   False</a:t>
            </a:r>
          </a:p>
          <a:p>
            <a:pPr lvl="1" eaLnBrk="1" hangingPunct="1">
              <a:spcBef>
                <a:spcPts val="600"/>
              </a:spcBef>
              <a:spcAft>
                <a:spcPts val="0"/>
              </a:spcAft>
              <a:buClrTx/>
              <a:buSzPct val="70000"/>
              <a:buFont typeface="+mj-lt"/>
              <a:buAutoNum type="alphaLcPeriod"/>
            </a:pPr>
            <a:endParaRPr lang="en-US" altLang="en-US" sz="1400" dirty="0" smtClean="0"/>
          </a:p>
          <a:p>
            <a:pPr marL="342900" indent="-342900" eaLnBrk="1" hangingPunct="1">
              <a:spcBef>
                <a:spcPts val="600"/>
              </a:spcBef>
              <a:spcAft>
                <a:spcPts val="0"/>
              </a:spcAft>
              <a:buClrTx/>
              <a:buFont typeface="+mj-lt"/>
              <a:buAutoNum type="arabicPeriod"/>
            </a:pPr>
            <a:r>
              <a:rPr lang="en-US" sz="1600" dirty="0" smtClean="0"/>
              <a:t>A caught-in or between injury is a crushing injury?</a:t>
            </a:r>
            <a:r>
              <a:rPr lang="en-US" altLang="en-US" sz="1400" dirty="0" smtClean="0"/>
              <a:t>   </a:t>
            </a:r>
          </a:p>
          <a:p>
            <a:pPr marL="685800" lvl="1" indent="-228600" eaLnBrk="1" hangingPunct="1">
              <a:spcBef>
                <a:spcPts val="600"/>
              </a:spcBef>
              <a:spcAft>
                <a:spcPts val="0"/>
              </a:spcAft>
              <a:buClrTx/>
              <a:buSzPct val="70000"/>
              <a:buFont typeface="+mj-lt"/>
              <a:buAutoNum type="alphaLcPeriod"/>
            </a:pPr>
            <a:r>
              <a:rPr lang="en-US" altLang="en-US" sz="1400" b="1" dirty="0" smtClean="0"/>
              <a:t>True</a:t>
            </a:r>
          </a:p>
          <a:p>
            <a:pPr marL="685800" lvl="1" indent="-228600" eaLnBrk="1" hangingPunct="1">
              <a:spcBef>
                <a:spcPts val="600"/>
              </a:spcBef>
              <a:spcAft>
                <a:spcPts val="0"/>
              </a:spcAft>
              <a:buClrTx/>
              <a:buSzPct val="70000"/>
              <a:buFont typeface="+mj-lt"/>
              <a:buAutoNum type="alphaLcPeriod"/>
            </a:pPr>
            <a:r>
              <a:rPr lang="en-US" altLang="en-US" sz="1400" dirty="0" smtClean="0"/>
              <a:t>False</a:t>
            </a:r>
          </a:p>
          <a:p>
            <a:pPr marL="685800" lvl="1" indent="-228600" eaLnBrk="1" hangingPunct="1">
              <a:spcBef>
                <a:spcPts val="600"/>
              </a:spcBef>
              <a:spcAft>
                <a:spcPts val="0"/>
              </a:spcAft>
              <a:buClrTx/>
              <a:buSzPct val="70000"/>
              <a:buFont typeface="+mj-lt"/>
              <a:buAutoNum type="alphaLcPeriod"/>
            </a:pPr>
            <a:endParaRPr lang="en-US" altLang="en-US" sz="1400" dirty="0" smtClean="0"/>
          </a:p>
          <a:p>
            <a:pPr marL="342900" indent="-342900" eaLnBrk="1" hangingPunct="1">
              <a:spcBef>
                <a:spcPts val="600"/>
              </a:spcBef>
              <a:spcAft>
                <a:spcPts val="0"/>
              </a:spcAft>
              <a:buClrTx/>
              <a:buFont typeface="+mj-lt"/>
              <a:buAutoNum type="arabicPeriod"/>
            </a:pPr>
            <a:r>
              <a:rPr lang="en-US" sz="1600" dirty="0" smtClean="0"/>
              <a:t>Personal Protective Equipment should always be the first consideration for worker protection. </a:t>
            </a:r>
            <a:endParaRPr lang="en-US" altLang="en-US" sz="1400" dirty="0" smtClean="0"/>
          </a:p>
          <a:p>
            <a:pPr lvl="1" eaLnBrk="1" hangingPunct="1">
              <a:spcBef>
                <a:spcPts val="600"/>
              </a:spcBef>
              <a:spcAft>
                <a:spcPts val="0"/>
              </a:spcAft>
              <a:buClrTx/>
              <a:buSzPct val="70000"/>
              <a:buFont typeface="+mj-lt"/>
              <a:buAutoNum type="alphaLcPeriod"/>
            </a:pPr>
            <a:r>
              <a:rPr lang="en-US" altLang="en-US" sz="1400" dirty="0" smtClean="0"/>
              <a:t>   True</a:t>
            </a:r>
          </a:p>
          <a:p>
            <a:pPr lvl="1" eaLnBrk="1" hangingPunct="1">
              <a:spcBef>
                <a:spcPts val="600"/>
              </a:spcBef>
              <a:spcAft>
                <a:spcPts val="0"/>
              </a:spcAft>
              <a:buClrTx/>
              <a:buSzPct val="70000"/>
              <a:buFont typeface="+mj-lt"/>
              <a:buAutoNum type="alphaLcPeriod"/>
            </a:pPr>
            <a:r>
              <a:rPr lang="en-US" altLang="en-US" sz="1400" dirty="0" smtClean="0"/>
              <a:t>   </a:t>
            </a:r>
            <a:r>
              <a:rPr lang="en-US" altLang="en-US" sz="1400" b="1" dirty="0" smtClean="0"/>
              <a:t>False</a:t>
            </a:r>
          </a:p>
          <a:p>
            <a:pPr lvl="1" eaLnBrk="1" hangingPunct="1">
              <a:spcBef>
                <a:spcPts val="600"/>
              </a:spcBef>
              <a:spcAft>
                <a:spcPts val="0"/>
              </a:spcAft>
              <a:buClrTx/>
              <a:buSzPct val="70000"/>
              <a:buFont typeface="+mj-lt"/>
              <a:buAutoNum type="alphaLcPeriod"/>
            </a:pPr>
            <a:endParaRPr lang="en-US" altLang="en-US" sz="1400" b="1" dirty="0" smtClean="0"/>
          </a:p>
          <a:p>
            <a:pPr marL="342900" indent="-342900">
              <a:spcBef>
                <a:spcPts val="600"/>
              </a:spcBef>
              <a:spcAft>
                <a:spcPts val="0"/>
              </a:spcAft>
              <a:buFont typeface="+mj-lt"/>
              <a:buAutoNum type="arabicPeriod"/>
            </a:pPr>
            <a:r>
              <a:rPr lang="en-US" sz="1600" dirty="0" smtClean="0"/>
              <a:t>If you could be hit by a moving object or an object that has the potential to move, you are in the line-of-fire. </a:t>
            </a:r>
          </a:p>
          <a:p>
            <a:pPr lvl="1" eaLnBrk="1" hangingPunct="1">
              <a:spcBef>
                <a:spcPts val="600"/>
              </a:spcBef>
              <a:spcAft>
                <a:spcPts val="0"/>
              </a:spcAft>
              <a:buClrTx/>
              <a:buSzPct val="70000"/>
              <a:buFont typeface="+mj-lt"/>
              <a:buAutoNum type="alphaLcPeriod"/>
            </a:pPr>
            <a:r>
              <a:rPr lang="en-US" altLang="en-US" sz="1400" dirty="0" smtClean="0"/>
              <a:t>   </a:t>
            </a:r>
            <a:r>
              <a:rPr lang="en-US" altLang="en-US" sz="1400" b="1" dirty="0" smtClean="0"/>
              <a:t>True</a:t>
            </a:r>
          </a:p>
          <a:p>
            <a:pPr lvl="1" eaLnBrk="1" hangingPunct="1">
              <a:spcBef>
                <a:spcPts val="600"/>
              </a:spcBef>
              <a:spcAft>
                <a:spcPts val="0"/>
              </a:spcAft>
              <a:buClrTx/>
              <a:buSzPct val="70000"/>
              <a:buFont typeface="+mj-lt"/>
              <a:buAutoNum type="alphaLcPeriod"/>
            </a:pPr>
            <a:r>
              <a:rPr lang="en-US" altLang="en-US" sz="1400" dirty="0" smtClean="0"/>
              <a:t>   False</a:t>
            </a:r>
            <a:endParaRPr lang="en-US" altLang="en-US" sz="1400" dirty="0"/>
          </a:p>
        </p:txBody>
      </p:sp>
    </p:spTree>
    <p:extLst>
      <p:ext uri="{BB962C8B-B14F-4D97-AF65-F5344CB8AC3E}">
        <p14:creationId xmlns:p14="http://schemas.microsoft.com/office/powerpoint/2010/main" val="2459128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1DA6F4E-2532-4AD6-9124-BB1DB62D8CEE}" type="slidenum">
              <a:rPr lang="en-US" altLang="en-US" smtClean="0">
                <a:solidFill>
                  <a:prstClr val="black"/>
                </a:solidFill>
              </a:rPr>
              <a:pPr eaLnBrk="1" hangingPunct="1">
                <a:spcBef>
                  <a:spcPct val="0"/>
                </a:spcBef>
                <a:defRPr/>
              </a:pPr>
              <a:t>26</a:t>
            </a:fld>
            <a:endParaRPr lang="en-US" altLang="en-US" dirty="0">
              <a:solidFill>
                <a:prstClr val="black"/>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z="1100" dirty="0"/>
              <a:t>Explain that the following section will Explain </a:t>
            </a:r>
            <a:r>
              <a:rPr lang="en-US" sz="1100" dirty="0" smtClean="0"/>
              <a:t>“Energy Release</a:t>
            </a:r>
            <a:r>
              <a:rPr lang="en-US" sz="1100" baseline="0" dirty="0" smtClean="0"/>
              <a:t> Hazards”</a:t>
            </a:r>
            <a:endParaRPr lang="en-US" altLang="en-US" dirty="0"/>
          </a:p>
          <a:p>
            <a:pPr eaLnBrk="1" hangingPunct="1"/>
            <a:endParaRPr lang="en-US" altLang="en-US" dirty="0"/>
          </a:p>
        </p:txBody>
      </p:sp>
    </p:spTree>
    <p:extLst>
      <p:ext uri="{BB962C8B-B14F-4D97-AF65-F5344CB8AC3E}">
        <p14:creationId xmlns:p14="http://schemas.microsoft.com/office/powerpoint/2010/main" val="3245399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27</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Explain that </a:t>
            </a:r>
            <a:r>
              <a:rPr lang="en-US" altLang="en-US" sz="1100" dirty="0" smtClean="0"/>
              <a:t>Objects can have stored, or potential, energy when work has been done (such as raising an object in the air) or by virtue of their position (such as sitting at the top of a hill). Potential energy changes to kinetic energy when the object moves. Kinetic energy is a form of energy that results from an object's motion. An example of kinetic energy is an airplane in flight.  The airplane has a large amount of kinetic energy due to its large mass and fast velocity. When an object moves, it possesses kinetic energy. There are five types of kinetic energy - radiant, thermal, sound, electrical (light) and mechanical (motion).   Potential energy is the energy an object has because of its position, rather than its motion. An object held in a person's hand has potential energy, which turns to kinetic energy, the energy of motion, when the person lets it go, and it drops.  In every scenario, usually both forms of energy are present.  </a:t>
            </a:r>
            <a:endParaRPr lang="en-US" altLang="en-US" sz="1100" dirty="0"/>
          </a:p>
        </p:txBody>
      </p:sp>
    </p:spTree>
    <p:extLst>
      <p:ext uri="{BB962C8B-B14F-4D97-AF65-F5344CB8AC3E}">
        <p14:creationId xmlns:p14="http://schemas.microsoft.com/office/powerpoint/2010/main" val="1381367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28</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smtClean="0"/>
              <a:t>State that hydraulic pressure is the force that liquid is acting on some area. This pressure results due to an existing property in liquid, which is called compressibility. Liquids are incompressible, so they transmit force across their molecules to the surrounding or contacting area.  We</a:t>
            </a:r>
            <a:r>
              <a:rPr lang="en-US" altLang="en-US" sz="1100" baseline="0" dirty="0" smtClean="0"/>
              <a:t> must b</a:t>
            </a:r>
            <a:r>
              <a:rPr lang="en-US" altLang="en-US" sz="1100" dirty="0" smtClean="0"/>
              <a:t>e aware of paths where energy passes from one location to another. This energy may be in the form of something under tension, hydraulic, pneumatic, pressure, flying parts, or whipping air lines</a:t>
            </a:r>
          </a:p>
        </p:txBody>
      </p:sp>
    </p:spTree>
    <p:extLst>
      <p:ext uri="{BB962C8B-B14F-4D97-AF65-F5344CB8AC3E}">
        <p14:creationId xmlns:p14="http://schemas.microsoft.com/office/powerpoint/2010/main" val="1163460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29</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smtClean="0"/>
              <a:t>Explain that when a pressurized air hose becomes accidentally uncoupled or a hose or fitting failure occurs, the rapid expansion of air causes the hose to whip violently creating a potentially lethal situation. Use whip checks to help prevent injuries or accidents resulting from hose or coupling failure. A whip check extends across the hose fittings to give standby safety for hose. Simply pull back the spring and slip the loops on the whip-check over each hose before connection to provide a safety backup in the event of a hose connection failure.  State that whip checks on air line hoses are easy to use, low cost, safety cables to help prevent injury if a hose connection separates. They can attach hose to hose or hose to equipment. They are highly resistant to rust and corrosion and do not require any tools to install.</a:t>
            </a:r>
          </a:p>
        </p:txBody>
      </p:sp>
    </p:spTree>
    <p:extLst>
      <p:ext uri="{BB962C8B-B14F-4D97-AF65-F5344CB8AC3E}">
        <p14:creationId xmlns:p14="http://schemas.microsoft.com/office/powerpoint/2010/main" val="1163460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0CDC8BF-9115-4202-A33E-3A36439CC267}" type="slidenum">
              <a:rPr lang="en-US" altLang="en-US" sz="1100" smtClean="0">
                <a:solidFill>
                  <a:srgbClr val="000000"/>
                </a:solidFill>
              </a:rPr>
              <a:pPr eaLnBrk="1" hangingPunct="1">
                <a:spcBef>
                  <a:spcPct val="0"/>
                </a:spcBef>
                <a:defRPr/>
              </a:pPr>
              <a:t>3</a:t>
            </a:fld>
            <a:endParaRPr lang="en-US" altLang="en-US" sz="1100" dirty="0">
              <a:solidFill>
                <a:srgbClr val="000000"/>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smtClean="0"/>
              <a:t>State</a:t>
            </a:r>
            <a:r>
              <a:rPr lang="en-US" altLang="en-US" sz="1100" baseline="0" dirty="0" smtClean="0"/>
              <a:t> that the following section will discuss struck-by hazards.</a:t>
            </a:r>
            <a:endParaRPr lang="en-US" altLang="en-US" sz="1100" dirty="0"/>
          </a:p>
        </p:txBody>
      </p:sp>
    </p:spTree>
    <p:extLst>
      <p:ext uri="{BB962C8B-B14F-4D97-AF65-F5344CB8AC3E}">
        <p14:creationId xmlns:p14="http://schemas.microsoft.com/office/powerpoint/2010/main" val="1034519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30</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smtClean="0"/>
              <a:t>State that a wide variety of mechanical motions and actions may present hazards to the worker. These can include the movement of rotating members, reciprocating arms, moving belts, meshing gears, cutting teeth, and any parts that impact or shear.</a:t>
            </a:r>
          </a:p>
        </p:txBody>
      </p:sp>
    </p:spTree>
    <p:extLst>
      <p:ext uri="{BB962C8B-B14F-4D97-AF65-F5344CB8AC3E}">
        <p14:creationId xmlns:p14="http://schemas.microsoft.com/office/powerpoint/2010/main" val="1163460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31</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a:t>Explain </a:t>
            </a:r>
            <a:r>
              <a:rPr lang="en-US" altLang="en-US" sz="1100" dirty="0" smtClean="0"/>
              <a:t>that voltage is the pressure from an electrical circuit's power source that pushes electrons (current) through a conducting loop.  This enables work to occur.  In brief, voltage = pressure, and it is measured in volts (V).  One method of protection from voltage is to maintain the minimum approach distance for that voltage.  Minimum approach only applies to qualified electrical workers.  Non-electrically qualified workers must maintain 10 feet of clearance from</a:t>
            </a:r>
            <a:r>
              <a:rPr lang="en-US" altLang="en-US" sz="1100" baseline="0" dirty="0" smtClean="0"/>
              <a:t> any exposed parts energized at 50,000 volts or less.  This spacing increases if the voltage is or could be higher than 50,000 volts.</a:t>
            </a:r>
          </a:p>
          <a:p>
            <a:pPr algn="just" eaLnBrk="1" hangingPunct="1"/>
            <a:endParaRPr lang="en-US" altLang="en-US" sz="1100" dirty="0"/>
          </a:p>
        </p:txBody>
      </p:sp>
    </p:spTree>
    <p:extLst>
      <p:ext uri="{BB962C8B-B14F-4D97-AF65-F5344CB8AC3E}">
        <p14:creationId xmlns:p14="http://schemas.microsoft.com/office/powerpoint/2010/main" val="2748702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32</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b="0" dirty="0" smtClean="0"/>
              <a:t>Discuss</a:t>
            </a:r>
            <a:r>
              <a:rPr lang="en-US" altLang="en-US" sz="1100" b="0" baseline="0" dirty="0" smtClean="0"/>
              <a:t> the importance of position and distance when conducting a critical tasks.  Explain that we should never work in a position where we are directly below the work area.  If there is an equipment such as a switch or cut-out breaking, we could be struck by the projectiles. Also state that in an arc metal liquefies into molten droplets which can ignite clothing and cause sever burns.  Two or three drops of molten metal are unlikely to cause a clothing fire, and an individual "spot fire" can be easily patted out if it occurs. However, real-world arc flashes create thousands or tens of thousands of molten metal projectiles, meaning a worker is likely to be hit with 2,000 or 3,000 drops, not two or three. That quantity of molten metal can easily cause a large, aggressive clothing fire the victim cannot pat out.  Ask attendees for additional examples.  </a:t>
            </a:r>
            <a:r>
              <a:rPr lang="en-US" sz="1200" b="0" i="0" kern="1200" dirty="0" smtClean="0">
                <a:solidFill>
                  <a:schemeClr val="tx1"/>
                </a:solidFill>
                <a:effectLst/>
                <a:latin typeface="Arial" charset="0"/>
                <a:ea typeface="+mn-ea"/>
                <a:cs typeface="+mn-cs"/>
              </a:rPr>
              <a:t>An electric arc, or arc discharge, is an electrical breakdown of a gas that produces an ongoing electrical discharge. The current through a normally nonconductive medium such as air produces a plasma; the plasma may produce visible light.</a:t>
            </a:r>
            <a:endParaRPr lang="en-US" altLang="en-US" sz="1100" b="0" baseline="0" dirty="0" smtClean="0"/>
          </a:p>
          <a:p>
            <a:pPr algn="just" eaLnBrk="1" hangingPunct="1"/>
            <a:endParaRPr lang="en-US" altLang="en-US" sz="1100" b="0" dirty="0"/>
          </a:p>
        </p:txBody>
      </p:sp>
    </p:spTree>
    <p:extLst>
      <p:ext uri="{BB962C8B-B14F-4D97-AF65-F5344CB8AC3E}">
        <p14:creationId xmlns:p14="http://schemas.microsoft.com/office/powerpoint/2010/main" val="3996990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33</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smtClean="0"/>
              <a:t>Show the two pictures.  Ask</a:t>
            </a:r>
            <a:r>
              <a:rPr lang="en-US" altLang="en-US" sz="1100" baseline="0" dirty="0" smtClean="0"/>
              <a:t> the group if the first picture, if the suspended pole is kinetic or potential energy.  The desired answer is “Potential” energy.  Then ask the group if the energy classification would change if the pole fell?  The answer is “Yes” because the pole is energy </a:t>
            </a:r>
            <a:r>
              <a:rPr lang="en-US" altLang="en-US" sz="1100" baseline="0" smtClean="0"/>
              <a:t>in motion</a:t>
            </a:r>
            <a:r>
              <a:rPr lang="en-US" altLang="en-US" sz="1100" baseline="0" dirty="0" smtClean="0"/>
              <a:t>.  The moving pole is an example of kinetic energy.   Then show the group the picture of the arc flash explosion.  Ask them to identify the energy classification.  The desired answer is kinetic energy because electricity and light are both examples of kinetic energy.   </a:t>
            </a:r>
            <a:endParaRPr lang="en-US" altLang="en-US" sz="1100" dirty="0"/>
          </a:p>
        </p:txBody>
      </p:sp>
    </p:spTree>
    <p:extLst>
      <p:ext uri="{BB962C8B-B14F-4D97-AF65-F5344CB8AC3E}">
        <p14:creationId xmlns:p14="http://schemas.microsoft.com/office/powerpoint/2010/main" val="1381367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34</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smtClean="0"/>
              <a:t>Show the two pictures.  Ask</a:t>
            </a:r>
            <a:r>
              <a:rPr lang="en-US" altLang="en-US" sz="1100" baseline="0" dirty="0" smtClean="0"/>
              <a:t> the group if the first picture, if the suspended pole is kinetic or potential energy.  The desired answer is “Potential” energy.  Then ask the group if the energy classification would change if the pole fell?  The answer is “Yes” because the pole is energy in potion.  The moving pole is an example of kinetic energy.   Then show the group the picture of the arc flash explosion.  Ask them to identify the energy classification.  The desired answer is kinetic energy because electricity and light are both examples of kinetic energy.   </a:t>
            </a:r>
            <a:endParaRPr lang="en-US" altLang="en-US" sz="1100" dirty="0"/>
          </a:p>
        </p:txBody>
      </p:sp>
    </p:spTree>
    <p:extLst>
      <p:ext uri="{BB962C8B-B14F-4D97-AF65-F5344CB8AC3E}">
        <p14:creationId xmlns:p14="http://schemas.microsoft.com/office/powerpoint/2010/main" val="1381367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35</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b="0" dirty="0" smtClean="0"/>
              <a:t>Ask the group if this picture illustrates kinetic or potential energy.  This one can be tricky.  When</a:t>
            </a:r>
            <a:r>
              <a:rPr lang="en-US" altLang="en-US" sz="1100" b="0" baseline="0" dirty="0" smtClean="0"/>
              <a:t> the helicopter and load are moving the energy is kinetic.  The load under the helicopter is part of the total mass.  When the helicopter moves the suspended tower moves.  Once the tower is placed, and the helicopter cuts </a:t>
            </a:r>
            <a:r>
              <a:rPr lang="en-US" altLang="en-US" sz="1100" b="0" baseline="0" smtClean="0"/>
              <a:t>the tower loose</a:t>
            </a:r>
            <a:r>
              <a:rPr lang="en-US" altLang="en-US" sz="1100" b="0" baseline="0" dirty="0" smtClean="0"/>
              <a:t>, the stationary tower now represents a potential energy source.</a:t>
            </a:r>
            <a:endParaRPr lang="en-US" altLang="en-US" sz="1100" b="0" dirty="0"/>
          </a:p>
        </p:txBody>
      </p:sp>
    </p:spTree>
    <p:extLst>
      <p:ext uri="{BB962C8B-B14F-4D97-AF65-F5344CB8AC3E}">
        <p14:creationId xmlns:p14="http://schemas.microsoft.com/office/powerpoint/2010/main" val="3996990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B7F563B-58E9-4B47-85C8-872084B63B30}" type="slidenum">
              <a:rPr lang="en-US" altLang="en-US" smtClean="0">
                <a:solidFill>
                  <a:srgbClr val="000000"/>
                </a:solidFill>
              </a:rPr>
              <a:pPr eaLnBrk="1" hangingPunct="1">
                <a:spcBef>
                  <a:spcPct val="0"/>
                </a:spcBef>
                <a:defRPr/>
              </a:pPr>
              <a:t>36</a:t>
            </a:fld>
            <a:endParaRPr lang="en-US" altLang="en-US" dirty="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100" dirty="0" smtClean="0"/>
              <a:t>State that everyone on the jobsite must ask him/herself the question, "what could hit me?" It is crucial for worker and civilian safety that we ask these questions and involve everyone in the process.  This awareness of each person’s position with respect to the line-of-fire must be reassessed regularly, as the line-of-fire can change its position every time the person does, and also every time the work moves.</a:t>
            </a:r>
          </a:p>
          <a:p>
            <a:pPr algn="just" eaLnBrk="1" hangingPunct="1"/>
            <a:endParaRPr lang="en-US" altLang="en-US" sz="1100" baseline="0" dirty="0" smtClean="0"/>
          </a:p>
          <a:p>
            <a:pPr algn="just" eaLnBrk="1" hangingPunct="1"/>
            <a:endParaRPr lang="en-US" altLang="en-US" sz="1100" dirty="0"/>
          </a:p>
        </p:txBody>
      </p:sp>
    </p:spTree>
    <p:extLst>
      <p:ext uri="{BB962C8B-B14F-4D97-AF65-F5344CB8AC3E}">
        <p14:creationId xmlns:p14="http://schemas.microsoft.com/office/powerpoint/2010/main" val="1481696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0980056F-F506-4EF9-B427-9691D71DDCD3}" type="slidenum">
              <a:rPr lang="en-US" altLang="en-US" smtClean="0">
                <a:solidFill>
                  <a:srgbClr val="000000"/>
                </a:solidFill>
              </a:rPr>
              <a:pPr eaLnBrk="1" hangingPunct="1">
                <a:spcBef>
                  <a:spcPct val="0"/>
                </a:spcBef>
                <a:defRPr/>
              </a:pPr>
              <a:t>37</a:t>
            </a:fld>
            <a:endParaRPr lang="en-US" altLang="en-US" dirty="0">
              <a:solidFill>
                <a:srgbClr val="000000"/>
              </a:solidFill>
            </a:endParaRPr>
          </a:p>
        </p:txBody>
      </p:sp>
      <p:sp>
        <p:nvSpPr>
          <p:cNvPr id="20483"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600"/>
              </a:spcBef>
              <a:spcAft>
                <a:spcPts val="0"/>
              </a:spcAft>
              <a:buClrTx/>
              <a:buFont typeface="+mj-lt"/>
              <a:buAutoNum type="arabicPeriod"/>
            </a:pPr>
            <a:r>
              <a:rPr lang="en-US" sz="1600" dirty="0" smtClean="0"/>
              <a:t>Energy in motion is kinetic energy.</a:t>
            </a:r>
          </a:p>
          <a:p>
            <a:pPr lvl="1" eaLnBrk="1" hangingPunct="1">
              <a:spcBef>
                <a:spcPts val="600"/>
              </a:spcBef>
              <a:spcAft>
                <a:spcPts val="0"/>
              </a:spcAft>
              <a:buClrTx/>
              <a:buSzPct val="70000"/>
              <a:buFont typeface="+mj-lt"/>
              <a:buAutoNum type="alphaLcPeriod"/>
            </a:pPr>
            <a:r>
              <a:rPr lang="en-US" altLang="en-US" sz="1400" dirty="0" smtClean="0"/>
              <a:t>   </a:t>
            </a:r>
            <a:r>
              <a:rPr lang="en-US" altLang="en-US" sz="1400" b="1" dirty="0" smtClean="0"/>
              <a:t>True</a:t>
            </a:r>
          </a:p>
          <a:p>
            <a:pPr lvl="1" eaLnBrk="1" hangingPunct="1">
              <a:spcBef>
                <a:spcPts val="600"/>
              </a:spcBef>
              <a:spcAft>
                <a:spcPts val="0"/>
              </a:spcAft>
              <a:buClrTx/>
              <a:buSzPct val="70000"/>
              <a:buFont typeface="+mj-lt"/>
              <a:buAutoNum type="alphaLcPeriod"/>
            </a:pPr>
            <a:r>
              <a:rPr lang="en-US" altLang="en-US" sz="1400" dirty="0" smtClean="0"/>
              <a:t>   False</a:t>
            </a:r>
          </a:p>
          <a:p>
            <a:pPr lvl="1" eaLnBrk="1" hangingPunct="1">
              <a:spcBef>
                <a:spcPts val="600"/>
              </a:spcBef>
              <a:spcAft>
                <a:spcPts val="0"/>
              </a:spcAft>
              <a:buClrTx/>
              <a:buSzPct val="70000"/>
              <a:buFont typeface="+mj-lt"/>
              <a:buAutoNum type="alphaLcPeriod"/>
            </a:pPr>
            <a:endParaRPr lang="en-US" altLang="en-US" sz="1400" dirty="0" smtClean="0"/>
          </a:p>
          <a:p>
            <a:pPr marL="342900" indent="-342900" eaLnBrk="1" hangingPunct="1">
              <a:spcBef>
                <a:spcPts val="600"/>
              </a:spcBef>
              <a:spcAft>
                <a:spcPts val="0"/>
              </a:spcAft>
              <a:buClrTx/>
              <a:buFont typeface="+mj-lt"/>
              <a:buAutoNum type="arabicPeriod"/>
            </a:pPr>
            <a:r>
              <a:rPr lang="en-US" altLang="en-US" sz="1400" dirty="0" smtClean="0"/>
              <a:t>Voltage is an example of pressure.   </a:t>
            </a:r>
          </a:p>
          <a:p>
            <a:pPr marL="685800" lvl="1" indent="-228600" eaLnBrk="1" hangingPunct="1">
              <a:spcBef>
                <a:spcPts val="600"/>
              </a:spcBef>
              <a:spcAft>
                <a:spcPts val="0"/>
              </a:spcAft>
              <a:buClrTx/>
              <a:buSzPct val="70000"/>
              <a:buFont typeface="+mj-lt"/>
              <a:buAutoNum type="alphaLcPeriod"/>
            </a:pPr>
            <a:r>
              <a:rPr lang="en-US" altLang="en-US" sz="1400" b="1" dirty="0" smtClean="0"/>
              <a:t>True</a:t>
            </a:r>
          </a:p>
          <a:p>
            <a:pPr marL="685800" lvl="1" indent="-228600" eaLnBrk="1" hangingPunct="1">
              <a:spcBef>
                <a:spcPts val="600"/>
              </a:spcBef>
              <a:spcAft>
                <a:spcPts val="0"/>
              </a:spcAft>
              <a:buClrTx/>
              <a:buSzPct val="70000"/>
              <a:buFont typeface="+mj-lt"/>
              <a:buAutoNum type="alphaLcPeriod"/>
            </a:pPr>
            <a:r>
              <a:rPr lang="en-US" altLang="en-US" sz="1400" dirty="0" smtClean="0"/>
              <a:t>False</a:t>
            </a:r>
          </a:p>
          <a:p>
            <a:pPr marL="685800" lvl="1" indent="-228600" eaLnBrk="1" hangingPunct="1">
              <a:spcBef>
                <a:spcPts val="600"/>
              </a:spcBef>
              <a:spcAft>
                <a:spcPts val="0"/>
              </a:spcAft>
              <a:buClrTx/>
              <a:buSzPct val="70000"/>
              <a:buFont typeface="+mj-lt"/>
              <a:buAutoNum type="alphaLcPeriod"/>
            </a:pPr>
            <a:endParaRPr lang="en-US" altLang="en-US" sz="1400" dirty="0" smtClean="0"/>
          </a:p>
          <a:p>
            <a:pPr marL="342900" indent="-342900" eaLnBrk="1" hangingPunct="1">
              <a:spcBef>
                <a:spcPts val="600"/>
              </a:spcBef>
              <a:spcAft>
                <a:spcPts val="0"/>
              </a:spcAft>
              <a:buClrTx/>
              <a:buFont typeface="+mj-lt"/>
              <a:buAutoNum type="arabicPeriod"/>
            </a:pPr>
            <a:r>
              <a:rPr lang="en-US" sz="1400" dirty="0" smtClean="0"/>
              <a:t>An important part of job planning is to identify possible sources of stored energy and determining if workers may be injured if there is a release of that energy. </a:t>
            </a:r>
            <a:endParaRPr lang="en-US" altLang="en-US" sz="1400" dirty="0" smtClean="0"/>
          </a:p>
          <a:p>
            <a:pPr lvl="1" eaLnBrk="1" hangingPunct="1">
              <a:spcBef>
                <a:spcPts val="600"/>
              </a:spcBef>
              <a:spcAft>
                <a:spcPts val="0"/>
              </a:spcAft>
              <a:buClrTx/>
              <a:buSzPct val="70000"/>
              <a:buFont typeface="+mj-lt"/>
              <a:buAutoNum type="alphaLcPeriod"/>
            </a:pPr>
            <a:r>
              <a:rPr lang="en-US" altLang="en-US" sz="1400" dirty="0" smtClean="0"/>
              <a:t>   </a:t>
            </a:r>
            <a:r>
              <a:rPr lang="en-US" altLang="en-US" sz="1400" b="1" dirty="0" smtClean="0"/>
              <a:t>True</a:t>
            </a:r>
          </a:p>
          <a:p>
            <a:pPr lvl="1" eaLnBrk="1" hangingPunct="1">
              <a:spcBef>
                <a:spcPts val="600"/>
              </a:spcBef>
              <a:spcAft>
                <a:spcPts val="0"/>
              </a:spcAft>
              <a:buClrTx/>
              <a:buSzPct val="70000"/>
              <a:buFont typeface="+mj-lt"/>
              <a:buAutoNum type="alphaLcPeriod"/>
            </a:pPr>
            <a:r>
              <a:rPr lang="en-US" altLang="en-US" sz="1400" dirty="0" smtClean="0"/>
              <a:t>   False</a:t>
            </a:r>
          </a:p>
          <a:p>
            <a:pPr lvl="1" eaLnBrk="1" hangingPunct="1">
              <a:spcBef>
                <a:spcPts val="600"/>
              </a:spcBef>
              <a:spcAft>
                <a:spcPts val="0"/>
              </a:spcAft>
              <a:buClrTx/>
              <a:buSzPct val="70000"/>
              <a:buFont typeface="+mj-lt"/>
              <a:buAutoNum type="alphaLcPeriod"/>
            </a:pPr>
            <a:endParaRPr lang="en-US" altLang="en-US" sz="1400" dirty="0" smtClean="0"/>
          </a:p>
          <a:p>
            <a:pPr marL="342900" indent="-342900">
              <a:spcBef>
                <a:spcPts val="600"/>
              </a:spcBef>
              <a:spcAft>
                <a:spcPts val="0"/>
              </a:spcAft>
              <a:buFont typeface="+mj-lt"/>
              <a:buAutoNum type="arabicPeriod"/>
            </a:pPr>
            <a:r>
              <a:rPr lang="en-US" sz="1400" dirty="0" smtClean="0"/>
              <a:t>During the job planning stage it is determined that workers may be exposed to hazardous energy sources, the best protection is to when possible, eliminate the hazard. </a:t>
            </a:r>
          </a:p>
          <a:p>
            <a:pPr lvl="1" eaLnBrk="1" hangingPunct="1">
              <a:spcBef>
                <a:spcPts val="600"/>
              </a:spcBef>
              <a:spcAft>
                <a:spcPts val="0"/>
              </a:spcAft>
              <a:buClrTx/>
              <a:buSzPct val="70000"/>
              <a:buFont typeface="+mj-lt"/>
              <a:buAutoNum type="alphaLcPeriod"/>
            </a:pPr>
            <a:r>
              <a:rPr lang="en-US" altLang="en-US" sz="1400" dirty="0" smtClean="0"/>
              <a:t>   </a:t>
            </a:r>
            <a:r>
              <a:rPr lang="en-US" altLang="en-US" sz="1400" b="1" dirty="0" smtClean="0"/>
              <a:t>True</a:t>
            </a:r>
          </a:p>
          <a:p>
            <a:pPr lvl="1" eaLnBrk="1" hangingPunct="1">
              <a:spcBef>
                <a:spcPts val="600"/>
              </a:spcBef>
              <a:spcAft>
                <a:spcPts val="0"/>
              </a:spcAft>
              <a:buClrTx/>
              <a:buSzPct val="70000"/>
              <a:buFont typeface="+mj-lt"/>
              <a:buAutoNum type="alphaLcPeriod"/>
            </a:pPr>
            <a:r>
              <a:rPr lang="en-US" altLang="en-US" sz="1400" dirty="0" smtClean="0"/>
              <a:t>   False</a:t>
            </a:r>
            <a:endParaRPr lang="en-US" altLang="en-US" sz="1400" dirty="0"/>
          </a:p>
        </p:txBody>
      </p:sp>
    </p:spTree>
    <p:extLst>
      <p:ext uri="{BB962C8B-B14F-4D97-AF65-F5344CB8AC3E}">
        <p14:creationId xmlns:p14="http://schemas.microsoft.com/office/powerpoint/2010/main" val="2459128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smtClean="0"/>
              <a:t>Ask for questions.</a:t>
            </a:r>
            <a:r>
              <a:rPr lang="en-US" altLang="en-US" baseline="0" dirty="0" smtClean="0"/>
              <a:t>  Once complete thank the attendees and close the session.</a:t>
            </a:r>
            <a:endParaRPr lang="en-US" altLang="en-US" dirty="0" smtClean="0"/>
          </a:p>
        </p:txBody>
      </p:sp>
      <p:sp>
        <p:nvSpPr>
          <p:cNvPr id="79876"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787">
              <a:defRPr>
                <a:solidFill>
                  <a:schemeClr val="tx1"/>
                </a:solidFill>
                <a:latin typeface="Arial" charset="0"/>
              </a:defRPr>
            </a:lvl1pPr>
            <a:lvl2pPr marL="744956" indent="-286522" defTabSz="932787">
              <a:defRPr>
                <a:solidFill>
                  <a:schemeClr val="tx1"/>
                </a:solidFill>
                <a:latin typeface="Arial" charset="0"/>
              </a:defRPr>
            </a:lvl2pPr>
            <a:lvl3pPr marL="1146086" indent="-229217" defTabSz="932787">
              <a:defRPr>
                <a:solidFill>
                  <a:schemeClr val="tx1"/>
                </a:solidFill>
                <a:latin typeface="Arial" charset="0"/>
              </a:defRPr>
            </a:lvl3pPr>
            <a:lvl4pPr marL="1604521" indent="-229217" defTabSz="932787">
              <a:defRPr>
                <a:solidFill>
                  <a:schemeClr val="tx1"/>
                </a:solidFill>
                <a:latin typeface="Arial" charset="0"/>
              </a:defRPr>
            </a:lvl4pPr>
            <a:lvl5pPr marL="2062955" indent="-229217" defTabSz="932787">
              <a:defRPr>
                <a:solidFill>
                  <a:schemeClr val="tx1"/>
                </a:solidFill>
                <a:latin typeface="Arial" charset="0"/>
              </a:defRPr>
            </a:lvl5pPr>
            <a:lvl6pPr marL="2521389" indent="-229217" defTabSz="932787" eaLnBrk="0" fontAlgn="base" hangingPunct="0">
              <a:spcBef>
                <a:spcPct val="0"/>
              </a:spcBef>
              <a:spcAft>
                <a:spcPct val="0"/>
              </a:spcAft>
              <a:defRPr>
                <a:solidFill>
                  <a:schemeClr val="tx1"/>
                </a:solidFill>
                <a:latin typeface="Arial" charset="0"/>
              </a:defRPr>
            </a:lvl6pPr>
            <a:lvl7pPr marL="2979824" indent="-229217" defTabSz="932787" eaLnBrk="0" fontAlgn="base" hangingPunct="0">
              <a:spcBef>
                <a:spcPct val="0"/>
              </a:spcBef>
              <a:spcAft>
                <a:spcPct val="0"/>
              </a:spcAft>
              <a:defRPr>
                <a:solidFill>
                  <a:schemeClr val="tx1"/>
                </a:solidFill>
                <a:latin typeface="Arial" charset="0"/>
              </a:defRPr>
            </a:lvl7pPr>
            <a:lvl8pPr marL="3438258" indent="-229217" defTabSz="932787" eaLnBrk="0" fontAlgn="base" hangingPunct="0">
              <a:spcBef>
                <a:spcPct val="0"/>
              </a:spcBef>
              <a:spcAft>
                <a:spcPct val="0"/>
              </a:spcAft>
              <a:defRPr>
                <a:solidFill>
                  <a:schemeClr val="tx1"/>
                </a:solidFill>
                <a:latin typeface="Arial" charset="0"/>
              </a:defRPr>
            </a:lvl8pPr>
            <a:lvl9pPr marL="3896693" indent="-229217" defTabSz="932787" eaLnBrk="0" fontAlgn="base" hangingPunct="0">
              <a:spcBef>
                <a:spcPct val="0"/>
              </a:spcBef>
              <a:spcAft>
                <a:spcPct val="0"/>
              </a:spcAft>
              <a:defRPr>
                <a:solidFill>
                  <a:schemeClr val="tx1"/>
                </a:solidFill>
                <a:latin typeface="Arial" charset="0"/>
              </a:defRPr>
            </a:lvl9pPr>
          </a:lstStyle>
          <a:p>
            <a:pPr>
              <a:defRPr/>
            </a:pPr>
            <a:r>
              <a:rPr lang="en-US" altLang="en-US" smtClean="0">
                <a:latin typeface="Tahoma" pitchFamily="34" charset="0"/>
              </a:rPr>
              <a:t>INTRODUCTION TO OSHA Lesson</a:t>
            </a:r>
          </a:p>
        </p:txBody>
      </p:sp>
      <p:sp>
        <p:nvSpPr>
          <p:cNvPr id="79878" name="Slide Number Placeholder 5"/>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787">
              <a:defRPr>
                <a:solidFill>
                  <a:schemeClr val="tx1"/>
                </a:solidFill>
                <a:latin typeface="Arial" charset="0"/>
              </a:defRPr>
            </a:lvl1pPr>
            <a:lvl2pPr marL="744956" indent="-286522" defTabSz="932787">
              <a:defRPr>
                <a:solidFill>
                  <a:schemeClr val="tx1"/>
                </a:solidFill>
                <a:latin typeface="Arial" charset="0"/>
              </a:defRPr>
            </a:lvl2pPr>
            <a:lvl3pPr marL="1146086" indent="-229217" defTabSz="932787">
              <a:defRPr>
                <a:solidFill>
                  <a:schemeClr val="tx1"/>
                </a:solidFill>
                <a:latin typeface="Arial" charset="0"/>
              </a:defRPr>
            </a:lvl3pPr>
            <a:lvl4pPr marL="1604521" indent="-229217" defTabSz="932787">
              <a:defRPr>
                <a:solidFill>
                  <a:schemeClr val="tx1"/>
                </a:solidFill>
                <a:latin typeface="Arial" charset="0"/>
              </a:defRPr>
            </a:lvl4pPr>
            <a:lvl5pPr marL="2062955" indent="-229217" defTabSz="932787">
              <a:defRPr>
                <a:solidFill>
                  <a:schemeClr val="tx1"/>
                </a:solidFill>
                <a:latin typeface="Arial" charset="0"/>
              </a:defRPr>
            </a:lvl5pPr>
            <a:lvl6pPr marL="2521389" indent="-229217" defTabSz="932787" eaLnBrk="0" fontAlgn="base" hangingPunct="0">
              <a:spcBef>
                <a:spcPct val="0"/>
              </a:spcBef>
              <a:spcAft>
                <a:spcPct val="0"/>
              </a:spcAft>
              <a:defRPr>
                <a:solidFill>
                  <a:schemeClr val="tx1"/>
                </a:solidFill>
                <a:latin typeface="Arial" charset="0"/>
              </a:defRPr>
            </a:lvl6pPr>
            <a:lvl7pPr marL="2979824" indent="-229217" defTabSz="932787" eaLnBrk="0" fontAlgn="base" hangingPunct="0">
              <a:spcBef>
                <a:spcPct val="0"/>
              </a:spcBef>
              <a:spcAft>
                <a:spcPct val="0"/>
              </a:spcAft>
              <a:defRPr>
                <a:solidFill>
                  <a:schemeClr val="tx1"/>
                </a:solidFill>
                <a:latin typeface="Arial" charset="0"/>
              </a:defRPr>
            </a:lvl7pPr>
            <a:lvl8pPr marL="3438258" indent="-229217" defTabSz="932787" eaLnBrk="0" fontAlgn="base" hangingPunct="0">
              <a:spcBef>
                <a:spcPct val="0"/>
              </a:spcBef>
              <a:spcAft>
                <a:spcPct val="0"/>
              </a:spcAft>
              <a:defRPr>
                <a:solidFill>
                  <a:schemeClr val="tx1"/>
                </a:solidFill>
                <a:latin typeface="Arial" charset="0"/>
              </a:defRPr>
            </a:lvl8pPr>
            <a:lvl9pPr marL="3896693" indent="-229217" defTabSz="932787" eaLnBrk="0" fontAlgn="base" hangingPunct="0">
              <a:spcBef>
                <a:spcPct val="0"/>
              </a:spcBef>
              <a:spcAft>
                <a:spcPct val="0"/>
              </a:spcAft>
              <a:defRPr>
                <a:solidFill>
                  <a:schemeClr val="tx1"/>
                </a:solidFill>
                <a:latin typeface="Arial" charset="0"/>
              </a:defRPr>
            </a:lvl9pPr>
          </a:lstStyle>
          <a:p>
            <a:pPr>
              <a:defRPr/>
            </a:pPr>
            <a:fld id="{4547E310-6742-4AD9-985F-64D770A39B95}" type="slidenum">
              <a:rPr lang="en-US" altLang="en-US" smtClean="0">
                <a:latin typeface="Tahoma" pitchFamily="34" charset="0"/>
              </a:rPr>
              <a:pPr>
                <a:defRPr/>
              </a:pPr>
              <a:t>38</a:t>
            </a:fld>
            <a:endParaRPr lang="en-US" altLang="en-US" smtClean="0">
              <a:latin typeface="Tahom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C9E04076-E777-4A96-8F85-4F1CF69C67F0}" type="slidenum">
              <a:rPr lang="en-US" altLang="en-US" smtClean="0"/>
              <a:pPr eaLnBrk="1" hangingPunct="1">
                <a:spcBef>
                  <a:spcPct val="0"/>
                </a:spcBef>
                <a:defRPr/>
              </a:pPr>
              <a:t>4</a:t>
            </a:fld>
            <a:endParaRPr lang="en-US" altLang="en-US" dirty="0" smtClean="0"/>
          </a:p>
        </p:txBody>
      </p:sp>
      <p:sp>
        <p:nvSpPr>
          <p:cNvPr id="15363" name="Rectangle 2"/>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64" name="Rectangle 3"/>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4</a:t>
            </a:r>
          </a:p>
        </p:txBody>
      </p:sp>
      <p:sp>
        <p:nvSpPr>
          <p:cNvPr id="15365" name="Rectangle 4"/>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66" name="Rectangle 5"/>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67" name="Rectangle 6"/>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68" name="Rectangle 7"/>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4</a:t>
            </a:r>
          </a:p>
        </p:txBody>
      </p:sp>
      <p:sp>
        <p:nvSpPr>
          <p:cNvPr id="15369" name="Rectangle 8"/>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0" name="Rectangle 9"/>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1" name="Rectangle 10"/>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2" name="Rectangle 11"/>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4</a:t>
            </a:r>
          </a:p>
        </p:txBody>
      </p:sp>
      <p:sp>
        <p:nvSpPr>
          <p:cNvPr id="15373" name="Rectangle 12"/>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4" name="Rectangle 13"/>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5" name="Rectangle 14"/>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6" name="Rectangle 15"/>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4</a:t>
            </a:r>
          </a:p>
        </p:txBody>
      </p:sp>
      <p:sp>
        <p:nvSpPr>
          <p:cNvPr id="15377" name="Rectangle 16"/>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8" name="Rectangle 17"/>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79" name="Rectangle 18"/>
          <p:cNvSpPr>
            <a:spLocks noChangeArrowheads="1"/>
          </p:cNvSpPr>
          <p:nvPr/>
        </p:nvSpPr>
        <p:spPr bwMode="auto">
          <a:xfrm>
            <a:off x="3970938" y="0"/>
            <a:ext cx="3039462"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80" name="Rectangle 19"/>
          <p:cNvSpPr>
            <a:spLocks noChangeArrowheads="1"/>
          </p:cNvSpPr>
          <p:nvPr/>
        </p:nvSpPr>
        <p:spPr bwMode="auto">
          <a:xfrm>
            <a:off x="3970938" y="8830471"/>
            <a:ext cx="3039462"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4</a:t>
            </a:r>
          </a:p>
        </p:txBody>
      </p:sp>
      <p:sp>
        <p:nvSpPr>
          <p:cNvPr id="15381" name="Rectangle 20"/>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82" name="Rectangle 21"/>
          <p:cNvSpPr>
            <a:spLocks noChangeArrowheads="1"/>
          </p:cNvSpPr>
          <p:nvPr/>
        </p:nvSpPr>
        <p:spPr bwMode="auto">
          <a:xfrm>
            <a:off x="0" y="0"/>
            <a:ext cx="3037840"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15383" name="Rectangle 22"/>
          <p:cNvSpPr>
            <a:spLocks noGrp="1" noRot="1" noChangeAspect="1" noChangeArrowheads="1" noTextEdit="1"/>
          </p:cNvSpPr>
          <p:nvPr>
            <p:ph type="sldImg"/>
          </p:nvPr>
        </p:nvSpPr>
        <p:spPr>
          <a:xfrm>
            <a:off x="1189038" y="703263"/>
            <a:ext cx="4632325" cy="3473450"/>
          </a:xfrm>
          <a:ln w="12700" cap="flat">
            <a:solidFill>
              <a:schemeClr val="tx1"/>
            </a:solidFill>
          </a:ln>
        </p:spPr>
      </p:sp>
      <p:sp>
        <p:nvSpPr>
          <p:cNvPr id="15384" name="Rectangle 23"/>
          <p:cNvSpPr>
            <a:spLocks noGrp="1" noChangeArrowheads="1"/>
          </p:cNvSpPr>
          <p:nvPr>
            <p:ph type="body" idx="1"/>
          </p:nvPr>
        </p:nvSpPr>
        <p:spPr>
          <a:xfrm>
            <a:off x="933098" y="4416821"/>
            <a:ext cx="5142582" cy="41806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9" tIns="46709" rIns="95029" bIns="46709"/>
          <a:lstStyle/>
          <a:p>
            <a:r>
              <a:rPr lang="en-US" sz="1200" b="0" i="0" kern="1200" dirty="0" smtClean="0">
                <a:solidFill>
                  <a:schemeClr val="tx1"/>
                </a:solidFill>
                <a:effectLst/>
                <a:latin typeface="Arial" charset="0"/>
                <a:ea typeface="+mn-ea"/>
                <a:cs typeface="+mn-cs"/>
              </a:rPr>
              <a:t>A simple definition of “line of fire” is being in harm’s way. Line of fire injuries occur when the path of a moving object intersects with an individual’s body.  Three major categories of line of fire incidents are caught-in or between incidents, struck-by incidents, and released energy incidents. There are many specific examples of hazards for each of these categories. </a:t>
            </a:r>
            <a:endParaRPr lang="en-US" sz="1200" b="0" i="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4290671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fld id="{BF1AB8FD-8CF6-48D1-9387-DFC2C3378A51}" type="slidenum">
              <a:rPr lang="en-US" altLang="en-US" sz="1000" smtClean="0"/>
              <a:pPr>
                <a:spcBef>
                  <a:spcPct val="0"/>
                </a:spcBef>
                <a:defRPr/>
              </a:pPr>
              <a:t>5</a:t>
            </a:fld>
            <a:endParaRPr lang="en-US" altLang="en-US" sz="1000" dirty="0" smtClean="0"/>
          </a:p>
        </p:txBody>
      </p:sp>
      <p:sp>
        <p:nvSpPr>
          <p:cNvPr id="17411" name="Rectangle 2"/>
          <p:cNvSpPr>
            <a:spLocks noGrp="1" noRot="1" noChangeAspect="1" noChangeArrowheads="1" noTextEdit="1"/>
          </p:cNvSpPr>
          <p:nvPr>
            <p:ph type="sldImg"/>
          </p:nvPr>
        </p:nvSpPr>
        <p:spPr>
          <a:xfrm>
            <a:off x="1190625" y="693738"/>
            <a:ext cx="4630738" cy="3473450"/>
          </a:xfrm>
          <a:ln/>
        </p:spPr>
      </p:sp>
      <p:sp>
        <p:nvSpPr>
          <p:cNvPr id="17412" name="Rectangle 3"/>
          <p:cNvSpPr>
            <a:spLocks noGrp="1" noChangeArrowheads="1"/>
          </p:cNvSpPr>
          <p:nvPr>
            <p:ph type="body" idx="1"/>
          </p:nvPr>
        </p:nvSpPr>
        <p:spPr>
          <a:xfrm>
            <a:off x="934720" y="4399387"/>
            <a:ext cx="5140960" cy="4164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Arial" charset="0"/>
                <a:ea typeface="+mn-ea"/>
                <a:cs typeface="+mn-cs"/>
              </a:rPr>
              <a:t>Explain that it is important to always remember that Line-of-Fire hazards are one of the most deadly hazards found in Construction, second only to Slips, Trips and Falls. </a:t>
            </a:r>
            <a:r>
              <a:rPr lang="en-US" sz="1200" b="0" i="0" kern="1200" dirty="0" smtClean="0">
                <a:solidFill>
                  <a:schemeClr val="tx1"/>
                </a:solidFill>
                <a:effectLst/>
                <a:latin typeface="Arial" charset="0"/>
                <a:ea typeface="+mn-ea"/>
                <a:cs typeface="+mn-cs"/>
              </a:rPr>
              <a:t>A few quick examples for each category:</a:t>
            </a:r>
          </a:p>
          <a:p>
            <a:pPr marL="171450" indent="-171450">
              <a:spcBef>
                <a:spcPts val="0"/>
              </a:spcBef>
              <a:spcAft>
                <a:spcPts val="1200"/>
              </a:spcAft>
              <a:buFont typeface="Arial" panose="020B0604020202020204" pitchFamily="34" charset="0"/>
              <a:buChar char="•"/>
            </a:pPr>
            <a:endParaRPr lang="en-US" sz="1200" b="0" i="0" kern="1200" dirty="0" smtClean="0">
              <a:solidFill>
                <a:schemeClr val="tx1"/>
              </a:solidFill>
              <a:effectLst/>
              <a:latin typeface="Arial" charset="0"/>
              <a:ea typeface="+mn-ea"/>
              <a:cs typeface="+mn-cs"/>
            </a:endParaRPr>
          </a:p>
          <a:p>
            <a:pPr marL="171450" indent="-171450">
              <a:spcBef>
                <a:spcPts val="0"/>
              </a:spcBef>
              <a:spcAft>
                <a:spcPts val="1200"/>
              </a:spcAft>
              <a:buFont typeface="Arial" panose="020B0604020202020204" pitchFamily="34" charset="0"/>
              <a:buChar char="•"/>
            </a:pPr>
            <a:r>
              <a:rPr lang="en-US" sz="1200" b="0" i="0" kern="1200" dirty="0" smtClean="0">
                <a:solidFill>
                  <a:schemeClr val="tx1"/>
                </a:solidFill>
                <a:effectLst/>
                <a:latin typeface="Arial" charset="0"/>
                <a:ea typeface="+mn-ea"/>
                <a:cs typeface="+mn-cs"/>
              </a:rPr>
              <a:t>Caught-in or between- A person is standing between a wall and an excavator. When the excavator spins around the counter weight pins the worker against the wall. Another example would be a worker placing his hand too close to a rotating gear and gets it pulled into the gear.</a:t>
            </a:r>
          </a:p>
          <a:p>
            <a:pPr marL="171450" indent="-171450">
              <a:spcBef>
                <a:spcPts val="0"/>
              </a:spcBef>
              <a:spcAft>
                <a:spcPts val="1200"/>
              </a:spcAft>
              <a:buFont typeface="Arial" panose="020B0604020202020204" pitchFamily="34" charset="0"/>
              <a:buChar char="•"/>
            </a:pPr>
            <a:endParaRPr lang="en-US" sz="1200" b="0" i="0" kern="1200" dirty="0" smtClean="0">
              <a:solidFill>
                <a:schemeClr val="tx1"/>
              </a:solidFill>
              <a:effectLst/>
              <a:latin typeface="Arial" charset="0"/>
              <a:ea typeface="+mn-ea"/>
              <a:cs typeface="+mn-cs"/>
            </a:endParaRPr>
          </a:p>
          <a:p>
            <a:pPr marL="171450" indent="-171450">
              <a:spcBef>
                <a:spcPts val="0"/>
              </a:spcBef>
              <a:spcAft>
                <a:spcPts val="1200"/>
              </a:spcAft>
              <a:buFont typeface="Arial" panose="020B0604020202020204" pitchFamily="34" charset="0"/>
              <a:buChar char="•"/>
            </a:pPr>
            <a:r>
              <a:rPr lang="en-US" sz="1200" b="0" i="0" kern="1200" dirty="0" smtClean="0">
                <a:solidFill>
                  <a:schemeClr val="tx1"/>
                </a:solidFill>
                <a:effectLst/>
                <a:latin typeface="Arial" charset="0"/>
                <a:ea typeface="+mn-ea"/>
                <a:cs typeface="+mn-cs"/>
              </a:rPr>
              <a:t>Struck-by- A pedestrian struck-by a moving vehicle.  An object falling from a higher level striking a person at a lower level.  </a:t>
            </a:r>
          </a:p>
          <a:p>
            <a:pPr marL="171450" indent="-171450">
              <a:spcBef>
                <a:spcPts val="0"/>
              </a:spcBef>
              <a:spcAft>
                <a:spcPts val="1200"/>
              </a:spcAft>
              <a:buFont typeface="Arial" panose="020B0604020202020204" pitchFamily="34" charset="0"/>
              <a:buChar char="•"/>
            </a:pPr>
            <a:endParaRPr lang="en-US" sz="1200" b="0" i="0" kern="1200" dirty="0" smtClean="0">
              <a:solidFill>
                <a:schemeClr val="tx1"/>
              </a:solidFill>
              <a:effectLst/>
              <a:latin typeface="Arial" charset="0"/>
              <a:ea typeface="+mn-ea"/>
              <a:cs typeface="+mn-cs"/>
            </a:endParaRPr>
          </a:p>
          <a:p>
            <a:pPr marL="171450" indent="-171450">
              <a:spcBef>
                <a:spcPts val="0"/>
              </a:spcBef>
              <a:spcAft>
                <a:spcPts val="1200"/>
              </a:spcAft>
              <a:buFont typeface="Arial" panose="020B0604020202020204" pitchFamily="34" charset="0"/>
              <a:buChar char="•"/>
            </a:pPr>
            <a:r>
              <a:rPr lang="en-US" sz="1200" b="0" i="0" kern="1200" dirty="0" smtClean="0">
                <a:solidFill>
                  <a:schemeClr val="tx1"/>
                </a:solidFill>
                <a:effectLst/>
                <a:latin typeface="Arial" charset="0"/>
                <a:ea typeface="+mn-ea"/>
                <a:cs typeface="+mn-cs"/>
              </a:rPr>
              <a:t>Released energy- A pipe releasing hot steam from a valve that is being removed, metal banding snapping back at a worker after being cut, current flow through the body are examples of released energy.</a:t>
            </a:r>
          </a:p>
          <a:p>
            <a:endParaRPr lang="en-US" sz="1200" b="0" i="0" u="none" strike="noStrike" kern="1200" baseline="0" dirty="0" smtClean="0">
              <a:solidFill>
                <a:schemeClr val="tx1"/>
              </a:solidFill>
              <a:latin typeface="Arial" charset="0"/>
              <a:ea typeface="+mn-ea"/>
              <a:cs typeface="+mn-cs"/>
            </a:endParaRPr>
          </a:p>
          <a:p>
            <a:endParaRPr lang="en-US" sz="1200" b="0" i="0" u="none" strike="noStrike" kern="1200" baseline="0" dirty="0" smtClean="0">
              <a:solidFill>
                <a:schemeClr val="tx1"/>
              </a:solidFill>
              <a:latin typeface="Arial" charset="0"/>
              <a:ea typeface="+mn-ea"/>
              <a:cs typeface="+mn-cs"/>
            </a:endParaRPr>
          </a:p>
          <a:p>
            <a:endParaRPr lang="en-US" sz="1100" dirty="0" smtClean="0"/>
          </a:p>
          <a:p>
            <a:r>
              <a:rPr lang="en-US" sz="1200" b="0" i="0" u="none" strike="noStrike" kern="1200" baseline="0" dirty="0" smtClean="0">
                <a:solidFill>
                  <a:schemeClr val="tx1"/>
                </a:solidFill>
                <a:latin typeface="Arial" charset="0"/>
                <a:ea typeface="+mn-ea"/>
                <a:cs typeface="+mn-cs"/>
              </a:rPr>
              <a:t> </a:t>
            </a:r>
            <a:endParaRPr lang="en-US" sz="1100" dirty="0" smtClean="0"/>
          </a:p>
          <a:p>
            <a:pPr algn="just"/>
            <a:endParaRPr lang="en-US" sz="1100" dirty="0" smtClean="0"/>
          </a:p>
        </p:txBody>
      </p:sp>
    </p:spTree>
    <p:extLst>
      <p:ext uri="{BB962C8B-B14F-4D97-AF65-F5344CB8AC3E}">
        <p14:creationId xmlns:p14="http://schemas.microsoft.com/office/powerpoint/2010/main" val="340809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61E365D-E661-45F7-93E6-BD43E04D163E}" type="slidenum">
              <a:rPr lang="en-US" altLang="en-US" smtClean="0"/>
              <a:pPr eaLnBrk="1" hangingPunct="1">
                <a:spcBef>
                  <a:spcPct val="0"/>
                </a:spcBef>
                <a:defRPr/>
              </a:pPr>
              <a:t>6</a:t>
            </a:fld>
            <a:endParaRPr lang="en-US" altLang="en-US" dirty="0" smtClean="0"/>
          </a:p>
        </p:txBody>
      </p:sp>
      <p:sp>
        <p:nvSpPr>
          <p:cNvPr id="18435" name="Rectangle 2"/>
          <p:cNvSpPr>
            <a:spLocks noGrp="1" noRot="1" noChangeAspect="1" noChangeArrowheads="1" noTextEdit="1"/>
          </p:cNvSpPr>
          <p:nvPr>
            <p:ph type="sldImg"/>
          </p:nvPr>
        </p:nvSpPr>
        <p:spPr>
          <a:xfrm>
            <a:off x="1189038" y="701675"/>
            <a:ext cx="4632325" cy="3473450"/>
          </a:xfrm>
          <a:ln/>
        </p:spPr>
      </p:sp>
      <p:sp>
        <p:nvSpPr>
          <p:cNvPr id="18436" name="Rectangle 3"/>
          <p:cNvSpPr>
            <a:spLocks noGrp="1" noChangeArrowheads="1"/>
          </p:cNvSpPr>
          <p:nvPr>
            <p:ph type="body" idx="1"/>
          </p:nvPr>
        </p:nvSpPr>
        <p:spPr>
          <a:xfrm>
            <a:off x="934720" y="4415236"/>
            <a:ext cx="5140960" cy="41838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Arial" charset="0"/>
                <a:ea typeface="+mn-ea"/>
                <a:cs typeface="+mn-cs"/>
              </a:rPr>
              <a:t>Explain that at its most basic level, the Line-of-Fire is the path of a moving object that could potentially injure you, or the potential path of an object that may move.  Explain how important job planning and a thorough job brief is when identifying Line of Fire hazards.  Explain and discuss ways to identify Line of Fire hazards on the job before work begins.  Ask the group to discuss the first time they may have performed an unfamiliar activity.  Ask them if while learning the steps to perform safely that activity, they allowed themselves the time to make sure the task was performed safely. </a:t>
            </a:r>
          </a:p>
          <a:p>
            <a:pPr algn="just" eaLnBrk="1" hangingPunct="1"/>
            <a:endParaRPr lang="en-US" sz="1100" dirty="0"/>
          </a:p>
        </p:txBody>
      </p:sp>
    </p:spTree>
    <p:extLst>
      <p:ext uri="{BB962C8B-B14F-4D97-AF65-F5344CB8AC3E}">
        <p14:creationId xmlns:p14="http://schemas.microsoft.com/office/powerpoint/2010/main" val="225654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61E365D-E661-45F7-93E6-BD43E04D163E}" type="slidenum">
              <a:rPr lang="en-US" altLang="en-US" smtClean="0"/>
              <a:pPr eaLnBrk="1" hangingPunct="1">
                <a:spcBef>
                  <a:spcPct val="0"/>
                </a:spcBef>
                <a:defRPr/>
              </a:pPr>
              <a:t>7</a:t>
            </a:fld>
            <a:endParaRPr lang="en-US" altLang="en-US" dirty="0" smtClean="0"/>
          </a:p>
        </p:txBody>
      </p:sp>
      <p:sp>
        <p:nvSpPr>
          <p:cNvPr id="18435" name="Rectangle 2"/>
          <p:cNvSpPr>
            <a:spLocks noGrp="1" noRot="1" noChangeAspect="1" noChangeArrowheads="1" noTextEdit="1"/>
          </p:cNvSpPr>
          <p:nvPr>
            <p:ph type="sldImg"/>
          </p:nvPr>
        </p:nvSpPr>
        <p:spPr>
          <a:xfrm>
            <a:off x="1189038" y="701675"/>
            <a:ext cx="4632325" cy="3473450"/>
          </a:xfrm>
          <a:ln/>
        </p:spPr>
      </p:sp>
      <p:sp>
        <p:nvSpPr>
          <p:cNvPr id="18436" name="Rectangle 3"/>
          <p:cNvSpPr>
            <a:spLocks noGrp="1" noChangeArrowheads="1"/>
          </p:cNvSpPr>
          <p:nvPr>
            <p:ph type="body" idx="1"/>
          </p:nvPr>
        </p:nvSpPr>
        <p:spPr>
          <a:xfrm>
            <a:off x="934720" y="4415236"/>
            <a:ext cx="5140960" cy="41838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z="1100" b="0" dirty="0" smtClean="0"/>
              <a:t>Ask the group if they have ever seen the “Steps”, “Hazards”, “Safeguards” model</a:t>
            </a:r>
            <a:r>
              <a:rPr lang="en-US" sz="1100" b="0" baseline="0" dirty="0" smtClean="0"/>
              <a:t> before?  The desired answer is “yes”.  These are the three basic steps to a job hazard analysis.  </a:t>
            </a:r>
            <a:r>
              <a:rPr lang="en-US" sz="1100" b="0" dirty="0" smtClean="0"/>
              <a:t>Explain that a</a:t>
            </a:r>
            <a:r>
              <a:rPr lang="en-US" sz="1200" b="0" i="0" kern="1200" dirty="0" smtClean="0">
                <a:solidFill>
                  <a:schemeClr val="tx1"/>
                </a:solidFill>
                <a:effectLst/>
                <a:latin typeface="Arial" charset="0"/>
                <a:ea typeface="+mn-ea"/>
                <a:cs typeface="+mn-cs"/>
              </a:rPr>
              <a:t> questioning attitude helps to prevent “group think” by encouraging diversity of thought and intellectual curiosity. It challenges the entire group to get clarification when something comes up that doesn't seem right.  Check yourself and have someone else check</a:t>
            </a:r>
            <a:r>
              <a:rPr lang="en-US" sz="1200" b="0" i="0" kern="1200" baseline="0" dirty="0" smtClean="0">
                <a:solidFill>
                  <a:schemeClr val="tx1"/>
                </a:solidFill>
                <a:effectLst/>
                <a:latin typeface="Arial" charset="0"/>
                <a:ea typeface="+mn-ea"/>
                <a:cs typeface="+mn-cs"/>
              </a:rPr>
              <a:t> your conclusions.  Remember, two heads are always better than one.  Teamwork makes the Dream work!</a:t>
            </a:r>
            <a:endParaRPr lang="en-US" altLang="en-US" sz="1100" b="0" dirty="0" smtClean="0"/>
          </a:p>
        </p:txBody>
      </p:sp>
    </p:spTree>
    <p:extLst>
      <p:ext uri="{BB962C8B-B14F-4D97-AF65-F5344CB8AC3E}">
        <p14:creationId xmlns:p14="http://schemas.microsoft.com/office/powerpoint/2010/main" val="2256545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defRPr/>
            </a:pPr>
            <a:fld id="{7AC3FE3E-9DDC-4FEC-87C7-DA9A3FE1F713}" type="slidenum">
              <a:rPr lang="en-US" altLang="en-US" smtClean="0"/>
              <a:pPr algn="just" eaLnBrk="1" hangingPunct="1">
                <a:spcBef>
                  <a:spcPct val="0"/>
                </a:spcBef>
                <a:defRPr/>
              </a:pPr>
              <a:t>8</a:t>
            </a:fld>
            <a:endParaRPr lang="en-US" altLang="en-US" dirty="0" smtClean="0"/>
          </a:p>
        </p:txBody>
      </p:sp>
      <p:sp>
        <p:nvSpPr>
          <p:cNvPr id="19459" name="Rectangle 2"/>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0" name="Rectangle 3"/>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61" name="Rectangle 4"/>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2" name="Rectangle 5"/>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3" name="Rectangle 6"/>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4" name="Rectangle 7"/>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65" name="Rectangle 8"/>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6" name="Rectangle 9"/>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7" name="Rectangle 10"/>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68" name="Rectangle 11"/>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69" name="Rectangle 12"/>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0" name="Rectangle 13"/>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1" name="Rectangle 14"/>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2" name="Rectangle 15"/>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73" name="Rectangle 16"/>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4" name="Rectangle 17"/>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5" name="Rectangle 18"/>
          <p:cNvSpPr>
            <a:spLocks noChangeArrowheads="1"/>
          </p:cNvSpPr>
          <p:nvPr/>
        </p:nvSpPr>
        <p:spPr bwMode="auto">
          <a:xfrm>
            <a:off x="3970938" y="0"/>
            <a:ext cx="3039462"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6" name="Rectangle 19"/>
          <p:cNvSpPr>
            <a:spLocks noChangeArrowheads="1"/>
          </p:cNvSpPr>
          <p:nvPr/>
        </p:nvSpPr>
        <p:spPr bwMode="auto">
          <a:xfrm>
            <a:off x="3970938" y="8830471"/>
            <a:ext cx="3039462"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lgn="just">
              <a:spcBef>
                <a:spcPct val="0"/>
              </a:spcBef>
            </a:pPr>
            <a:r>
              <a:rPr lang="en-US" altLang="en-US" sz="1100" i="1" dirty="0">
                <a:latin typeface="Times New Roman" pitchFamily="18" charset="0"/>
              </a:rPr>
              <a:t>5</a:t>
            </a:r>
          </a:p>
        </p:txBody>
      </p:sp>
      <p:sp>
        <p:nvSpPr>
          <p:cNvPr id="19477" name="Rectangle 20"/>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8" name="Rectangle 21"/>
          <p:cNvSpPr>
            <a:spLocks noChangeArrowheads="1"/>
          </p:cNvSpPr>
          <p:nvPr/>
        </p:nvSpPr>
        <p:spPr bwMode="auto">
          <a:xfrm>
            <a:off x="0" y="0"/>
            <a:ext cx="3037840"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just" eaLnBrk="1" hangingPunct="1">
              <a:spcBef>
                <a:spcPct val="0"/>
              </a:spcBef>
            </a:pPr>
            <a:endParaRPr lang="en-US" altLang="en-US" sz="1700" dirty="0"/>
          </a:p>
        </p:txBody>
      </p:sp>
      <p:sp>
        <p:nvSpPr>
          <p:cNvPr id="19479" name="Rectangle 22"/>
          <p:cNvSpPr>
            <a:spLocks noGrp="1" noRot="1" noChangeAspect="1" noChangeArrowheads="1" noTextEdit="1"/>
          </p:cNvSpPr>
          <p:nvPr>
            <p:ph type="sldImg"/>
          </p:nvPr>
        </p:nvSpPr>
        <p:spPr>
          <a:xfrm>
            <a:off x="1189038" y="703263"/>
            <a:ext cx="4632325" cy="3473450"/>
          </a:xfrm>
          <a:ln w="12700" cap="flat">
            <a:solidFill>
              <a:schemeClr val="tx1"/>
            </a:solidFill>
          </a:ln>
        </p:spPr>
      </p:sp>
      <p:sp>
        <p:nvSpPr>
          <p:cNvPr id="19480" name="Rectangle 23"/>
          <p:cNvSpPr>
            <a:spLocks noGrp="1" noChangeArrowheads="1"/>
          </p:cNvSpPr>
          <p:nvPr>
            <p:ph type="body" idx="1"/>
          </p:nvPr>
        </p:nvSpPr>
        <p:spPr>
          <a:xfrm>
            <a:off x="933098" y="4416821"/>
            <a:ext cx="5142582" cy="41806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9" tIns="46709" rIns="95029" bIns="46709"/>
          <a:lstStyle/>
          <a:p>
            <a:r>
              <a:rPr lang="en-US" altLang="en-US" sz="1100" dirty="0" smtClean="0"/>
              <a:t>Explain that there are many Line of Fire hazards out there that are</a:t>
            </a:r>
            <a:r>
              <a:rPr lang="en-US" altLang="en-US" sz="1100" baseline="0" dirty="0" smtClean="0"/>
              <a:t> easy to identify. T</a:t>
            </a:r>
            <a:r>
              <a:rPr lang="en-US" sz="1200" b="0" i="0" u="none" strike="noStrike" kern="1200" baseline="0" dirty="0" smtClean="0">
                <a:solidFill>
                  <a:schemeClr val="tx1"/>
                </a:solidFill>
                <a:latin typeface="Arial" charset="0"/>
                <a:ea typeface="+mn-ea"/>
                <a:cs typeface="+mn-cs"/>
              </a:rPr>
              <a:t>he longer we work around a hazard (or in this case the more we place ourselves in the Line-of-Fire) and suffer no negative consequences the less we respect a hazard’s ability to harm us. </a:t>
            </a:r>
            <a:r>
              <a:rPr lang="en-US" sz="1200" b="0" i="0" kern="1200" dirty="0" smtClean="0">
                <a:solidFill>
                  <a:schemeClr val="tx1"/>
                </a:solidFill>
                <a:effectLst/>
                <a:latin typeface="Arial" charset="0"/>
                <a:ea typeface="+mn-ea"/>
                <a:cs typeface="+mn-cs"/>
              </a:rPr>
              <a:t>The best way to avoid line of fire incidents is to eliminate the hazards that cause these incidents whenever possible. By totally eliminating the hazards there is no chance that you or anyone else in the work area can be injured by that hazard.</a:t>
            </a:r>
          </a:p>
          <a:p>
            <a:endParaRPr lang="en-US" altLang="en-US" sz="1100" dirty="0" smtClean="0"/>
          </a:p>
          <a:p>
            <a:pPr algn="just" eaLnBrk="1" hangingPunct="1"/>
            <a:endParaRPr lang="en-US" altLang="en-US" sz="1100" dirty="0" smtClean="0"/>
          </a:p>
          <a:p>
            <a:pPr algn="just" eaLnBrk="1" hangingPunct="1"/>
            <a:endParaRPr lang="en-US" altLang="en-US" sz="1100" dirty="0" smtClean="0"/>
          </a:p>
          <a:p>
            <a:pPr algn="just" eaLnBrk="1" hangingPunct="1"/>
            <a:endParaRPr lang="en-US" altLang="en-US" sz="1100" dirty="0" smtClean="0"/>
          </a:p>
        </p:txBody>
      </p:sp>
    </p:spTree>
    <p:extLst>
      <p:ext uri="{BB962C8B-B14F-4D97-AF65-F5344CB8AC3E}">
        <p14:creationId xmlns:p14="http://schemas.microsoft.com/office/powerpoint/2010/main" val="1214635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09613" indent="-273050" defTabSz="925513" eaLnBrk="0" hangingPunct="0">
              <a:spcBef>
                <a:spcPct val="30000"/>
              </a:spcBef>
              <a:defRPr sz="1200">
                <a:solidFill>
                  <a:schemeClr val="tx1"/>
                </a:solidFill>
                <a:latin typeface="Arial" charset="0"/>
              </a:defRPr>
            </a:lvl2pPr>
            <a:lvl3pPr marL="1092200" indent="-217488" defTabSz="925513" eaLnBrk="0" hangingPunct="0">
              <a:spcBef>
                <a:spcPct val="30000"/>
              </a:spcBef>
              <a:defRPr sz="1200">
                <a:solidFill>
                  <a:schemeClr val="tx1"/>
                </a:solidFill>
                <a:latin typeface="Arial" charset="0"/>
              </a:defRPr>
            </a:lvl3pPr>
            <a:lvl4pPr marL="1528763" indent="-217488" defTabSz="925513" eaLnBrk="0" hangingPunct="0">
              <a:spcBef>
                <a:spcPct val="30000"/>
              </a:spcBef>
              <a:defRPr sz="1200">
                <a:solidFill>
                  <a:schemeClr val="tx1"/>
                </a:solidFill>
                <a:latin typeface="Arial" charset="0"/>
              </a:defRPr>
            </a:lvl4pPr>
            <a:lvl5pPr marL="1965325" indent="-217488" defTabSz="925513" eaLnBrk="0" hangingPunct="0">
              <a:spcBef>
                <a:spcPct val="30000"/>
              </a:spcBef>
              <a:defRPr sz="1200">
                <a:solidFill>
                  <a:schemeClr val="tx1"/>
                </a:solidFill>
                <a:latin typeface="Arial" charset="0"/>
              </a:defRPr>
            </a:lvl5pPr>
            <a:lvl6pPr marL="2422525" indent="-217488" defTabSz="925513" eaLnBrk="0" fontAlgn="base" hangingPunct="0">
              <a:spcBef>
                <a:spcPct val="30000"/>
              </a:spcBef>
              <a:spcAft>
                <a:spcPct val="0"/>
              </a:spcAft>
              <a:defRPr sz="1200">
                <a:solidFill>
                  <a:schemeClr val="tx1"/>
                </a:solidFill>
                <a:latin typeface="Arial" charset="0"/>
              </a:defRPr>
            </a:lvl6pPr>
            <a:lvl7pPr marL="2879725" indent="-217488" defTabSz="925513" eaLnBrk="0" fontAlgn="base" hangingPunct="0">
              <a:spcBef>
                <a:spcPct val="30000"/>
              </a:spcBef>
              <a:spcAft>
                <a:spcPct val="0"/>
              </a:spcAft>
              <a:defRPr sz="1200">
                <a:solidFill>
                  <a:schemeClr val="tx1"/>
                </a:solidFill>
                <a:latin typeface="Arial" charset="0"/>
              </a:defRPr>
            </a:lvl7pPr>
            <a:lvl8pPr marL="3336925" indent="-217488" defTabSz="925513" eaLnBrk="0" fontAlgn="base" hangingPunct="0">
              <a:spcBef>
                <a:spcPct val="30000"/>
              </a:spcBef>
              <a:spcAft>
                <a:spcPct val="0"/>
              </a:spcAft>
              <a:defRPr sz="1200">
                <a:solidFill>
                  <a:schemeClr val="tx1"/>
                </a:solidFill>
                <a:latin typeface="Arial" charset="0"/>
              </a:defRPr>
            </a:lvl8pPr>
            <a:lvl9pPr marL="3794125" indent="-217488"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1297CFBD-1C9A-4D84-9A7B-7021207B75F3}" type="slidenum">
              <a:rPr lang="en-US" altLang="en-US" smtClean="0"/>
              <a:pPr eaLnBrk="1" hangingPunct="1">
                <a:spcBef>
                  <a:spcPct val="0"/>
                </a:spcBef>
                <a:defRPr/>
              </a:pPr>
              <a:t>9</a:t>
            </a:fld>
            <a:endParaRPr lang="en-US" altLang="en-US" dirty="0" smtClean="0"/>
          </a:p>
        </p:txBody>
      </p:sp>
      <p:sp>
        <p:nvSpPr>
          <p:cNvPr id="20483" name="Rectangle 2"/>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84" name="Rectangle 3"/>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485" name="Rectangle 4"/>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86" name="Rectangle 5"/>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87" name="Rectangle 6"/>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88" name="Rectangle 7"/>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489" name="Rectangle 8"/>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0" name="Rectangle 9"/>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1" name="Rectangle 10"/>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2" name="Rectangle 11"/>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493" name="Rectangle 12"/>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4" name="Rectangle 13"/>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5" name="Rectangle 14"/>
          <p:cNvSpPr>
            <a:spLocks noChangeArrowheads="1"/>
          </p:cNvSpPr>
          <p:nvPr/>
        </p:nvSpPr>
        <p:spPr bwMode="auto">
          <a:xfrm>
            <a:off x="397256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6" name="Rectangle 15"/>
          <p:cNvSpPr>
            <a:spLocks noChangeArrowheads="1"/>
          </p:cNvSpPr>
          <p:nvPr/>
        </p:nvSpPr>
        <p:spPr bwMode="auto">
          <a:xfrm>
            <a:off x="397256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69963" eaLnBrk="0" hangingPunct="0">
              <a:spcBef>
                <a:spcPct val="30000"/>
              </a:spcBef>
              <a:defRPr sz="1200">
                <a:solidFill>
                  <a:schemeClr val="tx1"/>
                </a:solidFill>
                <a:latin typeface="Arial" charset="0"/>
              </a:defRPr>
            </a:lvl1pPr>
            <a:lvl2pPr marL="742950" indent="-285750" defTabSz="969963" eaLnBrk="0" hangingPunct="0">
              <a:spcBef>
                <a:spcPct val="30000"/>
              </a:spcBef>
              <a:defRPr sz="1200">
                <a:solidFill>
                  <a:schemeClr val="tx1"/>
                </a:solidFill>
                <a:latin typeface="Arial" charset="0"/>
              </a:defRPr>
            </a:lvl2pPr>
            <a:lvl3pPr marL="1143000" indent="-228600" defTabSz="969963" eaLnBrk="0" hangingPunct="0">
              <a:spcBef>
                <a:spcPct val="30000"/>
              </a:spcBef>
              <a:defRPr sz="1200">
                <a:solidFill>
                  <a:schemeClr val="tx1"/>
                </a:solidFill>
                <a:latin typeface="Arial" charset="0"/>
              </a:defRPr>
            </a:lvl3pPr>
            <a:lvl4pPr marL="1600200" indent="-228600" defTabSz="969963" eaLnBrk="0" hangingPunct="0">
              <a:spcBef>
                <a:spcPct val="30000"/>
              </a:spcBef>
              <a:defRPr sz="1200">
                <a:solidFill>
                  <a:schemeClr val="tx1"/>
                </a:solidFill>
                <a:latin typeface="Arial" charset="0"/>
              </a:defRPr>
            </a:lvl4pPr>
            <a:lvl5pPr marL="2057400" indent="-228600" defTabSz="969963" eaLnBrk="0" hangingPunct="0">
              <a:spcBef>
                <a:spcPct val="30000"/>
              </a:spcBef>
              <a:defRPr sz="1200">
                <a:solidFill>
                  <a:schemeClr val="tx1"/>
                </a:solidFill>
                <a:latin typeface="Arial" charset="0"/>
              </a:defRPr>
            </a:lvl5pPr>
            <a:lvl6pPr marL="2514600" indent="-228600" defTabSz="969963" eaLnBrk="0" fontAlgn="base" hangingPunct="0">
              <a:spcBef>
                <a:spcPct val="30000"/>
              </a:spcBef>
              <a:spcAft>
                <a:spcPct val="0"/>
              </a:spcAft>
              <a:defRPr sz="1200">
                <a:solidFill>
                  <a:schemeClr val="tx1"/>
                </a:solidFill>
                <a:latin typeface="Arial" charset="0"/>
              </a:defRPr>
            </a:lvl6pPr>
            <a:lvl7pPr marL="2971800" indent="-228600" defTabSz="969963" eaLnBrk="0" fontAlgn="base" hangingPunct="0">
              <a:spcBef>
                <a:spcPct val="30000"/>
              </a:spcBef>
              <a:spcAft>
                <a:spcPct val="0"/>
              </a:spcAft>
              <a:defRPr sz="1200">
                <a:solidFill>
                  <a:schemeClr val="tx1"/>
                </a:solidFill>
                <a:latin typeface="Arial" charset="0"/>
              </a:defRPr>
            </a:lvl7pPr>
            <a:lvl8pPr marL="3429000" indent="-228600" defTabSz="969963" eaLnBrk="0" fontAlgn="base" hangingPunct="0">
              <a:spcBef>
                <a:spcPct val="30000"/>
              </a:spcBef>
              <a:spcAft>
                <a:spcPct val="0"/>
              </a:spcAft>
              <a:defRPr sz="1200">
                <a:solidFill>
                  <a:schemeClr val="tx1"/>
                </a:solidFill>
                <a:latin typeface="Arial" charset="0"/>
              </a:defRPr>
            </a:lvl8pPr>
            <a:lvl9pPr marL="3886200" indent="-228600" defTabSz="969963"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497" name="Rectangle 16"/>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8" name="Rectangle 17"/>
          <p:cNvSpPr>
            <a:spLocks noChangeArrowheads="1"/>
          </p:cNvSpPr>
          <p:nvPr/>
        </p:nvSpPr>
        <p:spPr bwMode="auto">
          <a:xfrm>
            <a:off x="0" y="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499" name="Rectangle 18"/>
          <p:cNvSpPr>
            <a:spLocks noChangeArrowheads="1"/>
          </p:cNvSpPr>
          <p:nvPr/>
        </p:nvSpPr>
        <p:spPr bwMode="auto">
          <a:xfrm>
            <a:off x="3970938" y="0"/>
            <a:ext cx="3039462"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500" name="Rectangle 19"/>
          <p:cNvSpPr>
            <a:spLocks noChangeArrowheads="1"/>
          </p:cNvSpPr>
          <p:nvPr/>
        </p:nvSpPr>
        <p:spPr bwMode="auto">
          <a:xfrm>
            <a:off x="3970938" y="8830471"/>
            <a:ext cx="3039462"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328" tIns="0" rIns="19328" bIns="0" anchor="b"/>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sz="1100" i="1" dirty="0">
                <a:latin typeface="Times New Roman" pitchFamily="18" charset="0"/>
              </a:rPr>
              <a:t>5</a:t>
            </a:r>
          </a:p>
        </p:txBody>
      </p:sp>
      <p:sp>
        <p:nvSpPr>
          <p:cNvPr id="20501" name="Rectangle 20"/>
          <p:cNvSpPr>
            <a:spLocks noChangeArrowheads="1"/>
          </p:cNvSpPr>
          <p:nvPr/>
        </p:nvSpPr>
        <p:spPr bwMode="auto">
          <a:xfrm>
            <a:off x="0" y="8830471"/>
            <a:ext cx="3037840" cy="4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502" name="Rectangle 21"/>
          <p:cNvSpPr>
            <a:spLocks noChangeArrowheads="1"/>
          </p:cNvSpPr>
          <p:nvPr/>
        </p:nvSpPr>
        <p:spPr bwMode="auto">
          <a:xfrm>
            <a:off x="0" y="0"/>
            <a:ext cx="3037840" cy="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98" tIns="43699" rIns="87398" bIns="4369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700" dirty="0"/>
          </a:p>
        </p:txBody>
      </p:sp>
      <p:sp>
        <p:nvSpPr>
          <p:cNvPr id="20503" name="Rectangle 22"/>
          <p:cNvSpPr>
            <a:spLocks noGrp="1" noRot="1" noChangeAspect="1" noChangeArrowheads="1" noTextEdit="1"/>
          </p:cNvSpPr>
          <p:nvPr>
            <p:ph type="sldImg"/>
          </p:nvPr>
        </p:nvSpPr>
        <p:spPr>
          <a:xfrm>
            <a:off x="1189038" y="703263"/>
            <a:ext cx="4632325" cy="3473450"/>
          </a:xfrm>
          <a:ln w="12700" cap="flat">
            <a:solidFill>
              <a:schemeClr val="tx1"/>
            </a:solidFill>
          </a:ln>
        </p:spPr>
      </p:sp>
      <p:sp>
        <p:nvSpPr>
          <p:cNvPr id="20504" name="Rectangle 23"/>
          <p:cNvSpPr>
            <a:spLocks noGrp="1" noChangeArrowheads="1"/>
          </p:cNvSpPr>
          <p:nvPr>
            <p:ph type="body" idx="1"/>
          </p:nvPr>
        </p:nvSpPr>
        <p:spPr>
          <a:xfrm>
            <a:off x="933098" y="4416821"/>
            <a:ext cx="5142582" cy="41806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9" tIns="46709" rIns="95029" bIns="46709"/>
          <a:lstStyle/>
          <a:p>
            <a:r>
              <a:rPr lang="en-US" sz="1100" dirty="0" smtClean="0">
                <a:solidFill>
                  <a:srgbClr val="000000"/>
                </a:solidFill>
              </a:rPr>
              <a:t>State that if it is not possible to remove the hazards, we must mitigate them. Explain the hierarchy of controls.  State that elimination is the most effective.  For example, use proper personal protective equipment to avoid exposure.  Explain that PPE is the last line of defense. Do not rely just on your PPE to avoid injury. Think about the L.O.F. hazard and how to mitigate. State that some great questions to ask are:  Where is my body located in relation to the hazard? What is the worst-case scenario of my task? How can I protect myself from the hazard? When elimination is not possible, engineering controls are the next best choice in protecting yourself from line of fire incidents. Some engineering controls that could protect you from line of fire incidents include physical barriers, guarding around moving parts, and toe boards on elevated work platforms to prevent objects from falling to the area below. There are many other possible engineering controls that could be used depending on the specific hazard.  Total elimination of hazards is not always possible and engineering controls may not be feasible or they can fail. </a:t>
            </a:r>
            <a:endParaRPr lang="en-US" altLang="en-US" dirty="0" smtClean="0"/>
          </a:p>
        </p:txBody>
      </p:sp>
    </p:spTree>
    <p:extLst>
      <p:ext uri="{BB962C8B-B14F-4D97-AF65-F5344CB8AC3E}">
        <p14:creationId xmlns:p14="http://schemas.microsoft.com/office/powerpoint/2010/main" val="4161727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AutoShape 2"/>
          <p:cNvSpPr>
            <a:spLocks noChangeArrowheads="1"/>
          </p:cNvSpPr>
          <p:nvPr/>
        </p:nvSpPr>
        <p:spPr bwMode="auto">
          <a:xfrm>
            <a:off x="228600" y="381000"/>
            <a:ext cx="8686800" cy="5638800"/>
          </a:xfrm>
          <a:prstGeom prst="roundRect">
            <a:avLst>
              <a:gd name="adj" fmla="val 7912"/>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smtClean="0">
              <a:latin typeface="Times New Roman" pitchFamily="18" charset="0"/>
              <a:cs typeface="+mn-cs"/>
            </a:endParaRPr>
          </a:p>
        </p:txBody>
      </p:sp>
      <p:sp>
        <p:nvSpPr>
          <p:cNvPr id="4" name="AutoShape 3"/>
          <p:cNvSpPr>
            <a:spLocks noChangeArrowheads="1"/>
          </p:cNvSpPr>
          <p:nvPr/>
        </p:nvSpPr>
        <p:spPr bwMode="white">
          <a:xfrm>
            <a:off x="327025" y="488950"/>
            <a:ext cx="8435975" cy="4768850"/>
          </a:xfrm>
          <a:prstGeom prst="roundRect">
            <a:avLst>
              <a:gd name="adj" fmla="val 731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smtClean="0">
              <a:latin typeface="Times New Roman" pitchFamily="18" charset="0"/>
              <a:cs typeface="+mn-cs"/>
            </a:endParaRPr>
          </a:p>
        </p:txBody>
      </p:sp>
      <p:sp>
        <p:nvSpPr>
          <p:cNvPr id="5" name="AutoShape 4"/>
          <p:cNvSpPr>
            <a:spLocks noChangeArrowheads="1"/>
          </p:cNvSpPr>
          <p:nvPr/>
        </p:nvSpPr>
        <p:spPr bwMode="blackWhite">
          <a:xfrm>
            <a:off x="1447800" y="3352800"/>
            <a:ext cx="6400800" cy="2286000"/>
          </a:xfrm>
          <a:prstGeom prst="roundRect">
            <a:avLst>
              <a:gd name="adj" fmla="val 16667"/>
            </a:avLst>
          </a:prstGeom>
          <a:solidFill>
            <a:schemeClr val="bg1"/>
          </a:solidFill>
          <a:ln w="50800">
            <a:solidFill>
              <a:schemeClr val="bg2"/>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dirty="0" smtClean="0">
              <a:cs typeface="+mn-cs"/>
            </a:endParaRPr>
          </a:p>
        </p:txBody>
      </p:sp>
      <p:pic>
        <p:nvPicPr>
          <p:cNvPr id="7"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0" y="4038600"/>
            <a:ext cx="259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r>
              <a:rPr lang="en-US"/>
              <a:t>Click to edit Master title style</a:t>
            </a:r>
          </a:p>
        </p:txBody>
      </p:sp>
      <p:sp>
        <p:nvSpPr>
          <p:cNvPr id="8" name="Rectangle 7"/>
          <p:cNvSpPr>
            <a:spLocks noGrp="1" noChangeArrowheads="1"/>
          </p:cNvSpPr>
          <p:nvPr>
            <p:ph type="dt" sz="half" idx="10"/>
          </p:nvPr>
        </p:nvSpPr>
        <p:spPr/>
        <p:txBody>
          <a:bodyPr/>
          <a:lstStyle>
            <a:lvl1pPr>
              <a:defRPr/>
            </a:lvl1pPr>
          </a:lstStyle>
          <a:p>
            <a:pPr>
              <a:defRPr/>
            </a:pPr>
            <a:endParaRPr lang="en-US" dirty="0"/>
          </a:p>
        </p:txBody>
      </p:sp>
      <p:sp>
        <p:nvSpPr>
          <p:cNvPr id="9" name="Rectangle 8"/>
          <p:cNvSpPr>
            <a:spLocks noGrp="1" noChangeArrowheads="1"/>
          </p:cNvSpPr>
          <p:nvPr>
            <p:ph type="ftr" sz="quarter" idx="11"/>
          </p:nvPr>
        </p:nvSpPr>
        <p:spPr>
          <a:xfrm>
            <a:off x="3352800" y="6391275"/>
            <a:ext cx="2895600" cy="457200"/>
          </a:xfrm>
        </p:spPr>
        <p:txBody>
          <a:bodyPr/>
          <a:lstStyle>
            <a:lvl1pPr>
              <a:defRPr/>
            </a:lvl1pPr>
          </a:lstStyle>
          <a:p>
            <a:pPr>
              <a:defRPr/>
            </a:pPr>
            <a:endParaRPr lang="en-US" dirty="0"/>
          </a:p>
        </p:txBody>
      </p:sp>
      <p:sp>
        <p:nvSpPr>
          <p:cNvPr id="10" name="Rectangle 9"/>
          <p:cNvSpPr>
            <a:spLocks noGrp="1" noChangeArrowheads="1"/>
          </p:cNvSpPr>
          <p:nvPr>
            <p:ph type="sldNum" sz="quarter" idx="12"/>
          </p:nvPr>
        </p:nvSpPr>
        <p:spPr>
          <a:xfrm>
            <a:off x="6858000" y="6391275"/>
            <a:ext cx="1600200" cy="457200"/>
          </a:xfrm>
        </p:spPr>
        <p:txBody>
          <a:bodyPr/>
          <a:lstStyle>
            <a:lvl1pPr>
              <a:defRPr/>
            </a:lvl1pPr>
          </a:lstStyle>
          <a:p>
            <a:pPr>
              <a:defRPr/>
            </a:pPr>
            <a:fld id="{4BC82CB8-32D3-493F-BA4D-C698C2FBA453}" type="slidenum">
              <a:rPr lang="en-US"/>
              <a:pPr>
                <a:defRPr/>
              </a:pPr>
              <a:t>‹#›</a:t>
            </a:fld>
            <a:endParaRPr lang="en-US" dirty="0"/>
          </a:p>
        </p:txBody>
      </p:sp>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09800" y="3581400"/>
            <a:ext cx="17907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5406609"/>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83B02C4-578E-4A57-9B99-0EE79F1D5CBA}" type="slidenum">
              <a:rPr lang="en-US"/>
              <a:pPr>
                <a:defRPr/>
              </a:pPr>
              <a:t>‹#›</a:t>
            </a:fld>
            <a:endParaRPr lang="en-US" dirty="0"/>
          </a:p>
        </p:txBody>
      </p:sp>
    </p:spTree>
    <p:extLst>
      <p:ext uri="{BB962C8B-B14F-4D97-AF65-F5344CB8AC3E}">
        <p14:creationId xmlns:p14="http://schemas.microsoft.com/office/powerpoint/2010/main" val="1218826585"/>
      </p:ext>
    </p:extLst>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69B2809-61E3-4FE3-BDB6-F42EB26DDB17}" type="slidenum">
              <a:rPr lang="en-US"/>
              <a:pPr>
                <a:defRPr/>
              </a:pPr>
              <a:t>‹#›</a:t>
            </a:fld>
            <a:endParaRPr lang="en-US" dirty="0"/>
          </a:p>
        </p:txBody>
      </p:sp>
    </p:spTree>
    <p:extLst>
      <p:ext uri="{BB962C8B-B14F-4D97-AF65-F5344CB8AC3E}">
        <p14:creationId xmlns:p14="http://schemas.microsoft.com/office/powerpoint/2010/main" val="202516834"/>
      </p:ext>
    </p:extLst>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DD52C7D-CF9C-4B33-8411-7096F1AFF836}" type="slidenum">
              <a:rPr lang="en-US"/>
              <a:pPr>
                <a:defRPr/>
              </a:pPr>
              <a:t>‹#›</a:t>
            </a:fld>
            <a:endParaRPr lang="en-US" dirty="0"/>
          </a:p>
        </p:txBody>
      </p:sp>
    </p:spTree>
    <p:extLst>
      <p:ext uri="{BB962C8B-B14F-4D97-AF65-F5344CB8AC3E}">
        <p14:creationId xmlns:p14="http://schemas.microsoft.com/office/powerpoint/2010/main" val="1099169284"/>
      </p:ext>
    </p:extLst>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905000"/>
            <a:ext cx="37719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86300" y="1905000"/>
            <a:ext cx="3771900" cy="4038600"/>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46CB010-865E-43A3-B343-9D274A69DE56}" type="slidenum">
              <a:rPr lang="en-US"/>
              <a:pPr>
                <a:defRPr/>
              </a:pPr>
              <a:t>‹#›</a:t>
            </a:fld>
            <a:endParaRPr lang="en-US" dirty="0"/>
          </a:p>
        </p:txBody>
      </p:sp>
    </p:spTree>
    <p:extLst>
      <p:ext uri="{BB962C8B-B14F-4D97-AF65-F5344CB8AC3E}">
        <p14:creationId xmlns:p14="http://schemas.microsoft.com/office/powerpoint/2010/main" val="4064286247"/>
      </p:ext>
    </p:extLst>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533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62000" y="1905000"/>
            <a:ext cx="769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1012" name="Rectangle 4"/>
          <p:cNvSpPr>
            <a:spLocks noGrp="1" noChangeArrowheads="1"/>
          </p:cNvSpPr>
          <p:nvPr>
            <p:ph type="dt" sz="half" idx="2"/>
          </p:nvPr>
        </p:nvSpPr>
        <p:spPr bwMode="auto">
          <a:xfrm>
            <a:off x="762000" y="6391275"/>
            <a:ext cx="2057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171013" name="Rectangle 5"/>
          <p:cNvSpPr>
            <a:spLocks noGrp="1" noChangeArrowheads="1"/>
          </p:cNvSpPr>
          <p:nvPr>
            <p:ph type="ftr" sz="quarter" idx="3"/>
          </p:nvPr>
        </p:nvSpPr>
        <p:spPr bwMode="auto">
          <a:xfrm>
            <a:off x="3352800" y="640397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171014" name="Rectangle 6"/>
          <p:cNvSpPr>
            <a:spLocks noGrp="1" noChangeArrowheads="1"/>
          </p:cNvSpPr>
          <p:nvPr>
            <p:ph type="sldNum" sz="quarter" idx="4"/>
          </p:nvPr>
        </p:nvSpPr>
        <p:spPr bwMode="auto">
          <a:xfrm>
            <a:off x="6858000" y="64008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cs typeface="+mn-cs"/>
              </a:defRPr>
            </a:lvl1pPr>
          </a:lstStyle>
          <a:p>
            <a:pPr>
              <a:defRPr/>
            </a:pPr>
            <a:fld id="{7D2308C9-7F51-4B0F-9668-4E9DC7A70FA6}" type="slidenum">
              <a:rPr lang="en-US"/>
              <a:pPr>
                <a:defRPr/>
              </a:pPr>
              <a:t>‹#›</a:t>
            </a:fld>
            <a:endParaRPr lang="en-US" dirty="0"/>
          </a:p>
        </p:txBody>
      </p:sp>
      <p:grpSp>
        <p:nvGrpSpPr>
          <p:cNvPr id="1031" name="Group 7"/>
          <p:cNvGrpSpPr>
            <a:grpSpLocks/>
          </p:cNvGrpSpPr>
          <p:nvPr/>
        </p:nvGrpSpPr>
        <p:grpSpPr bwMode="auto">
          <a:xfrm>
            <a:off x="168275" y="228600"/>
            <a:ext cx="8823325" cy="6096000"/>
            <a:chOff x="106" y="144"/>
            <a:chExt cx="5558" cy="3840"/>
          </a:xfrm>
        </p:grpSpPr>
        <p:sp>
          <p:nvSpPr>
            <p:cNvPr id="1035"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smtClean="0">
                <a:latin typeface="Times New Roman" pitchFamily="18" charset="0"/>
                <a:cs typeface="+mn-cs"/>
              </a:endParaRPr>
            </a:p>
          </p:txBody>
        </p:sp>
        <p:sp>
          <p:nvSpPr>
            <p:cNvPr id="2" name="Line 9"/>
            <p:cNvSpPr>
              <a:spLocks noChangeShapeType="1"/>
            </p:cNvSpPr>
            <p:nvPr/>
          </p:nvSpPr>
          <p:spPr bwMode="auto">
            <a:xfrm>
              <a:off x="480" y="1077"/>
              <a:ext cx="4848"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dirty="0"/>
            </a:p>
          </p:txBody>
        </p:sp>
      </p:grpSp>
      <p:pic>
        <p:nvPicPr>
          <p:cNvPr id="103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64008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userDrawn="1"/>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1000" y="380999"/>
            <a:ext cx="718344" cy="733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49" r:id="rId1"/>
    <p:sldLayoutId id="2147485031" r:id="rId2"/>
    <p:sldLayoutId id="2147485033" r:id="rId3"/>
    <p:sldLayoutId id="2147485036" r:id="rId4"/>
    <p:sldLayoutId id="2147485041" r:id="rId5"/>
  </p:sldLayoutIdLst>
  <p:transition>
    <p:wipe dir="r"/>
  </p:transition>
  <p:timing>
    <p:tnLst>
      <p:par>
        <p:cTn id="1" dur="indefinite" restart="never" nodeType="tmRoot"/>
      </p:par>
    </p:tnLst>
  </p:timing>
  <p:hf hdr="0" ftr="0" dt="0"/>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9"/>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fld id="{8451303E-F415-4EDE-A2B0-C86F9385D8B9}" type="slidenum">
              <a:rPr lang="en-US" altLang="en-US" sz="1200" smtClean="0">
                <a:solidFill>
                  <a:srgbClr val="000000"/>
                </a:solidFill>
              </a:rPr>
              <a:pPr eaLnBrk="1" hangingPunct="1">
                <a:spcBef>
                  <a:spcPct val="0"/>
                </a:spcBef>
                <a:buClrTx/>
                <a:buSzTx/>
                <a:buFontTx/>
                <a:buNone/>
                <a:defRPr/>
              </a:pPr>
              <a:t>1</a:t>
            </a:fld>
            <a:r>
              <a:rPr lang="en-US" altLang="en-US" sz="1200" dirty="0">
                <a:solidFill>
                  <a:srgbClr val="000000"/>
                </a:solidFill>
              </a:rPr>
              <a:t>-1</a:t>
            </a:r>
          </a:p>
        </p:txBody>
      </p:sp>
      <p:sp>
        <p:nvSpPr>
          <p:cNvPr id="3075" name="Rectangle 2"/>
          <p:cNvSpPr>
            <a:spLocks noGrp="1" noChangeArrowheads="1"/>
          </p:cNvSpPr>
          <p:nvPr>
            <p:ph type="ctrTitle"/>
          </p:nvPr>
        </p:nvSpPr>
        <p:spPr/>
        <p:txBody>
          <a:bodyPr/>
          <a:lstStyle/>
          <a:p>
            <a:pPr eaLnBrk="1" hangingPunct="1">
              <a:spcBef>
                <a:spcPts val="1200"/>
              </a:spcBef>
              <a:spcAft>
                <a:spcPts val="600"/>
              </a:spcAft>
            </a:pPr>
            <a:r>
              <a:rPr lang="en-US" altLang="en-US" i="0" dirty="0"/>
              <a:t>Line of Fire</a:t>
            </a:r>
            <a:br>
              <a:rPr lang="en-US" altLang="en-US" i="0" dirty="0"/>
            </a:br>
            <a:r>
              <a:rPr lang="en-US" altLang="en-US" sz="3200" b="1" i="0" dirty="0">
                <a:latin typeface="Arial" charset="0"/>
                <a:cs typeface="Arial" charset="0"/>
              </a:rPr>
              <a:t>Continuing Education</a:t>
            </a:r>
            <a:br>
              <a:rPr lang="en-US" altLang="en-US" sz="3200" b="1" i="0" dirty="0">
                <a:latin typeface="Arial" charset="0"/>
                <a:cs typeface="Arial" charset="0"/>
              </a:rPr>
            </a:br>
            <a:r>
              <a:rPr lang="en-US" altLang="en-US" sz="2000" b="1" i="0" dirty="0">
                <a:latin typeface="Arial" charset="0"/>
                <a:cs typeface="Arial" charset="0"/>
              </a:rPr>
              <a:t> First Quarter 2019</a:t>
            </a:r>
            <a:endParaRPr lang="en-US" altLang="en-US" sz="3200" b="1" i="0" dirty="0">
              <a:latin typeface="Arial" charset="0"/>
              <a:cs typeface="Arial" charset="0"/>
            </a:endParaRPr>
          </a:p>
        </p:txBody>
      </p:sp>
    </p:spTree>
    <p:extLst>
      <p:ext uri="{BB962C8B-B14F-4D97-AF65-F5344CB8AC3E}">
        <p14:creationId xmlns:p14="http://schemas.microsoft.com/office/powerpoint/2010/main" val="2365140792"/>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Rectangle 9"/>
          <p:cNvSpPr>
            <a:spLocks noGrp="1" noChangeArrowheads="1"/>
          </p:cNvSpPr>
          <p:nvPr>
            <p:ph type="title"/>
          </p:nvPr>
        </p:nvSpPr>
        <p:spPr/>
        <p:txBody>
          <a:bodyPr/>
          <a:lstStyle/>
          <a:p>
            <a:pPr eaLnBrk="1" hangingPunct="1"/>
            <a:r>
              <a:rPr lang="en-US" altLang="en-US" dirty="0" smtClean="0"/>
              <a:t>Minimize Line of Fire Hazards</a:t>
            </a:r>
          </a:p>
        </p:txBody>
      </p:sp>
      <p:sp>
        <p:nvSpPr>
          <p:cNvPr id="3" name="Content Placeholder 2"/>
          <p:cNvSpPr>
            <a:spLocks noGrp="1"/>
          </p:cNvSpPr>
          <p:nvPr>
            <p:ph idx="1"/>
          </p:nvPr>
        </p:nvSpPr>
        <p:spPr>
          <a:xfrm>
            <a:off x="762000" y="1931985"/>
            <a:ext cx="3809999" cy="4011615"/>
          </a:xfrm>
        </p:spPr>
        <p:txBody>
          <a:bodyPr/>
          <a:lstStyle/>
          <a:p>
            <a:pPr marL="0" indent="0">
              <a:spcBef>
                <a:spcPts val="0"/>
              </a:spcBef>
              <a:spcAft>
                <a:spcPts val="600"/>
              </a:spcAft>
              <a:buNone/>
            </a:pPr>
            <a:r>
              <a:rPr lang="en-US" sz="2800" dirty="0">
                <a:solidFill>
                  <a:srgbClr val="000000"/>
                </a:solidFill>
                <a:latin typeface="Arial" panose="020B0604020202020204" pitchFamily="34" charset="0"/>
              </a:rPr>
              <a:t>Be aware of the </a:t>
            </a:r>
            <a:r>
              <a:rPr lang="en-US" sz="2800" dirty="0" smtClean="0">
                <a:solidFill>
                  <a:srgbClr val="000000"/>
                </a:solidFill>
                <a:latin typeface="Arial" panose="020B0604020202020204" pitchFamily="34" charset="0"/>
              </a:rPr>
              <a:t>hazards</a:t>
            </a:r>
          </a:p>
          <a:p>
            <a:pPr>
              <a:spcBef>
                <a:spcPts val="0"/>
              </a:spcBef>
              <a:spcAft>
                <a:spcPts val="600"/>
              </a:spcAft>
              <a:buClr>
                <a:srgbClr val="002060"/>
              </a:buClr>
              <a:buFont typeface="Wingdings" panose="05000000000000000000" pitchFamily="2" charset="2"/>
              <a:buChar char="ü"/>
            </a:pPr>
            <a:r>
              <a:rPr lang="en-US" sz="2400" dirty="0" smtClean="0">
                <a:solidFill>
                  <a:srgbClr val="000000"/>
                </a:solidFill>
                <a:latin typeface="Arial" panose="020B0604020202020204" pitchFamily="34" charset="0"/>
              </a:rPr>
              <a:t>We must understand</a:t>
            </a:r>
          </a:p>
          <a:p>
            <a:pPr lvl="1">
              <a:spcBef>
                <a:spcPts val="0"/>
              </a:spcBef>
              <a:spcAft>
                <a:spcPts val="600"/>
              </a:spcAft>
              <a:buClr>
                <a:srgbClr val="002060"/>
              </a:buClr>
              <a:buSzPct val="70000"/>
              <a:buFont typeface="Arial" panose="020B0604020202020204" pitchFamily="34" charset="0"/>
              <a:buChar char="•"/>
            </a:pPr>
            <a:r>
              <a:rPr lang="en-US" sz="1900" dirty="0" smtClean="0">
                <a:solidFill>
                  <a:srgbClr val="000000"/>
                </a:solidFill>
                <a:latin typeface="Arial" panose="020B0604020202020204" pitchFamily="34" charset="0"/>
              </a:rPr>
              <a:t>The Steps </a:t>
            </a:r>
          </a:p>
          <a:p>
            <a:pPr lvl="1">
              <a:spcBef>
                <a:spcPts val="0"/>
              </a:spcBef>
              <a:spcAft>
                <a:spcPts val="600"/>
              </a:spcAft>
              <a:buClr>
                <a:srgbClr val="002060"/>
              </a:buClr>
              <a:buSzPct val="70000"/>
              <a:buFont typeface="Arial" panose="020B0604020202020204" pitchFamily="34" charset="0"/>
              <a:buChar char="•"/>
            </a:pPr>
            <a:r>
              <a:rPr lang="en-US" sz="1900" dirty="0" smtClean="0">
                <a:solidFill>
                  <a:srgbClr val="000000"/>
                </a:solidFill>
                <a:latin typeface="Arial" panose="020B0604020202020204" pitchFamily="34" charset="0"/>
              </a:rPr>
              <a:t>The Hazards </a:t>
            </a:r>
          </a:p>
          <a:p>
            <a:pPr lvl="1">
              <a:spcBef>
                <a:spcPts val="0"/>
              </a:spcBef>
              <a:spcAft>
                <a:spcPts val="600"/>
              </a:spcAft>
              <a:buClr>
                <a:srgbClr val="002060"/>
              </a:buClr>
              <a:buSzPct val="70000"/>
              <a:buFont typeface="Arial" panose="020B0604020202020204" pitchFamily="34" charset="0"/>
              <a:buChar char="•"/>
            </a:pPr>
            <a:r>
              <a:rPr lang="en-US" sz="1900" dirty="0" smtClean="0">
                <a:solidFill>
                  <a:srgbClr val="000000"/>
                </a:solidFill>
                <a:latin typeface="Arial" panose="020B0604020202020204" pitchFamily="34" charset="0"/>
              </a:rPr>
              <a:t>The Safe Guards</a:t>
            </a:r>
          </a:p>
          <a:p>
            <a:pPr>
              <a:spcBef>
                <a:spcPts val="0"/>
              </a:spcBef>
              <a:spcAft>
                <a:spcPts val="600"/>
              </a:spcAft>
              <a:buClr>
                <a:srgbClr val="002060"/>
              </a:buClr>
              <a:buFont typeface="Wingdings" panose="05000000000000000000" pitchFamily="2" charset="2"/>
              <a:buChar char="ü"/>
            </a:pPr>
            <a:r>
              <a:rPr lang="en-US" sz="2400" dirty="0" smtClean="0">
                <a:solidFill>
                  <a:srgbClr val="000000"/>
                </a:solidFill>
                <a:latin typeface="Arial" panose="020B0604020202020204" pitchFamily="34" charset="0"/>
              </a:rPr>
              <a:t>Take </a:t>
            </a:r>
            <a:r>
              <a:rPr lang="en-US" sz="2400" dirty="0">
                <a:solidFill>
                  <a:srgbClr val="000000"/>
                </a:solidFill>
                <a:latin typeface="Arial" panose="020B0604020202020204" pitchFamily="34" charset="0"/>
              </a:rPr>
              <a:t>time to think about the consequences</a:t>
            </a:r>
            <a:endParaRPr lang="en-US" sz="2400" dirty="0"/>
          </a:p>
          <a:p>
            <a:endParaRPr lang="en-US" dirty="0"/>
          </a:p>
        </p:txBody>
      </p:sp>
      <p:sp>
        <p:nvSpPr>
          <p:cNvPr id="5122"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1-</a:t>
            </a:r>
            <a:fld id="{7005C23D-6A2C-4B5B-AE64-61D73A82553E}" type="slidenum">
              <a:rPr lang="en-US" altLang="en-US" sz="1200" smtClean="0"/>
              <a:pPr eaLnBrk="1" hangingPunct="1">
                <a:spcBef>
                  <a:spcPct val="0"/>
                </a:spcBef>
                <a:buClrTx/>
                <a:buSzTx/>
                <a:buFontTx/>
                <a:buNone/>
                <a:defRPr/>
              </a:pPr>
              <a:t>10</a:t>
            </a:fld>
            <a:endParaRPr lang="en-US" altLang="en-US" sz="1200" dirty="0" smtClean="0"/>
          </a:p>
        </p:txBody>
      </p:sp>
      <p:sp>
        <p:nvSpPr>
          <p:cNvPr id="10243"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10244"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10245"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10246"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10247"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10248"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9" name="Rectangle 8"/>
          <p:cNvSpPr>
            <a:spLocks noChangeArrowheads="1"/>
          </p:cNvSpPr>
          <p:nvPr/>
        </p:nvSpPr>
        <p:spPr bwMode="auto">
          <a:xfrm>
            <a:off x="609600" y="1828799"/>
            <a:ext cx="3886200" cy="4168775"/>
          </a:xfrm>
          <a:prstGeom prst="rect">
            <a:avLst/>
          </a:prstGeom>
          <a:noFill/>
          <a:ln w="12700">
            <a:noFill/>
            <a:miter lim="800000"/>
            <a:headEnd/>
            <a:tailEnd/>
          </a:ln>
        </p:spPr>
        <p:txBody>
          <a:bodyPr lIns="90488" tIns="44450" rIns="90488" bIns="44450"/>
          <a:lstStyle/>
          <a:p>
            <a:pPr eaLnBrk="0" hangingPunct="0">
              <a:spcBef>
                <a:spcPts val="1200"/>
              </a:spcBef>
              <a:spcAft>
                <a:spcPts val="600"/>
              </a:spcAft>
              <a:defRPr/>
            </a:pPr>
            <a:endParaRPr lang="en-US" sz="2400" b="1" dirty="0">
              <a:cs typeface="+mn-cs"/>
            </a:endParaRPr>
          </a:p>
        </p:txBody>
      </p:sp>
      <p:pic>
        <p:nvPicPr>
          <p:cNvPr id="2058" name="Picture 10" descr="Image result for Powerline Wor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030461"/>
            <a:ext cx="4038600" cy="379628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4719822" y="1931985"/>
            <a:ext cx="4191000" cy="3962401"/>
          </a:xfrm>
          <a:prstGeom prst="ellipse">
            <a:avLst/>
          </a:prstGeom>
          <a:noFill/>
          <a:ln w="165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6" name="Straight Connector 5"/>
          <p:cNvCxnSpPr>
            <a:stCxn id="4" idx="0"/>
            <a:endCxn id="4" idx="4"/>
          </p:cNvCxnSpPr>
          <p:nvPr/>
        </p:nvCxnSpPr>
        <p:spPr bwMode="auto">
          <a:xfrm>
            <a:off x="6815322" y="1931985"/>
            <a:ext cx="0" cy="3962401"/>
          </a:xfrm>
          <a:prstGeom prst="line">
            <a:avLst/>
          </a:prstGeom>
          <a:solidFill>
            <a:srgbClr val="E6FC18"/>
          </a:solidFill>
          <a:ln w="22225" cap="flat" cmpd="sng" algn="ctr">
            <a:solidFill>
              <a:schemeClr val="tx1"/>
            </a:solidFill>
            <a:prstDash val="solid"/>
            <a:round/>
            <a:headEnd type="none" w="med" len="med"/>
            <a:tailEnd type="none" w="med" len="med"/>
          </a:ln>
          <a:effectLst/>
        </p:spPr>
      </p:cxnSp>
      <p:cxnSp>
        <p:nvCxnSpPr>
          <p:cNvPr id="21" name="Straight Connector 20"/>
          <p:cNvCxnSpPr>
            <a:stCxn id="4" idx="6"/>
            <a:endCxn id="4" idx="2"/>
          </p:cNvCxnSpPr>
          <p:nvPr/>
        </p:nvCxnSpPr>
        <p:spPr bwMode="auto">
          <a:xfrm flipH="1">
            <a:off x="4719822" y="3913186"/>
            <a:ext cx="4191000" cy="0"/>
          </a:xfrm>
          <a:prstGeom prst="line">
            <a:avLst/>
          </a:prstGeom>
          <a:solidFill>
            <a:srgbClr val="E6FC18"/>
          </a:solidFill>
          <a:ln w="22225" cap="flat" cmpd="sng" algn="ctr">
            <a:solidFill>
              <a:schemeClr val="tx1"/>
            </a:solidFill>
            <a:prstDash val="solid"/>
            <a:round/>
            <a:headEnd type="none" w="med" len="med"/>
            <a:tailEnd type="none" w="med" len="med"/>
          </a:ln>
          <a:effectLst/>
        </p:spPr>
      </p:cxnSp>
      <p:sp>
        <p:nvSpPr>
          <p:cNvPr id="2" name="Trapezoid 1"/>
          <p:cNvSpPr/>
          <p:nvPr/>
        </p:nvSpPr>
        <p:spPr bwMode="auto">
          <a:xfrm>
            <a:off x="5638800" y="5807836"/>
            <a:ext cx="2362200" cy="379476"/>
          </a:xfrm>
          <a:prstGeom prst="trapezoid">
            <a:avLst>
              <a:gd name="adj" fmla="val 117463"/>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altLang="en-US" i="0" dirty="0" smtClean="0"/>
              <a:t>Struck-By Hazards</a:t>
            </a:r>
            <a:endParaRPr lang="en-US" altLang="en-US" i="0" dirty="0"/>
          </a:p>
        </p:txBody>
      </p:sp>
      <p:sp>
        <p:nvSpPr>
          <p:cNvPr id="4" name="Slide Number Placeholder 5"/>
          <p:cNvSpPr>
            <a:spLocks noGrp="1"/>
          </p:cNvSpPr>
          <p:nvPr>
            <p:ph type="sldNum" sz="quarter" idx="12"/>
          </p:nvPr>
        </p:nvSpPr>
        <p:spPr>
          <a:xfrm>
            <a:off x="6858000" y="6400800"/>
            <a:ext cx="16002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1-11</a:t>
            </a:r>
            <a:endParaRPr lang="en-US" altLang="en-US" sz="1200" dirty="0">
              <a:solidFill>
                <a:srgbClr val="000000"/>
              </a:solidFill>
            </a:endParaRPr>
          </a:p>
        </p:txBody>
      </p:sp>
    </p:spTree>
    <p:extLst>
      <p:ext uri="{BB962C8B-B14F-4D97-AF65-F5344CB8AC3E}">
        <p14:creationId xmlns:p14="http://schemas.microsoft.com/office/powerpoint/2010/main" val="1712940521"/>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t>Equipment Hazards</a:t>
            </a:r>
            <a:endParaRPr lang="en-US" altLang="en-US"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1-12</a:t>
            </a:r>
            <a:endParaRPr lang="en-US" altLang="en-US" sz="1200" dirty="0">
              <a:solidFill>
                <a:srgbClr val="000000"/>
              </a:solidFill>
            </a:endParaRPr>
          </a:p>
        </p:txBody>
      </p:sp>
      <p:pic>
        <p:nvPicPr>
          <p:cNvPr id="3" name="Picture 2"/>
          <p:cNvPicPr>
            <a:picLocks noChangeAspect="1"/>
          </p:cNvPicPr>
          <p:nvPr/>
        </p:nvPicPr>
        <p:blipFill>
          <a:blip r:embed="rId3"/>
          <a:stretch>
            <a:fillRect/>
          </a:stretch>
        </p:blipFill>
        <p:spPr>
          <a:xfrm>
            <a:off x="5181599" y="1828800"/>
            <a:ext cx="3291455" cy="3962400"/>
          </a:xfrm>
          <a:prstGeom prst="rect">
            <a:avLst/>
          </a:prstGeom>
          <a:ln>
            <a:noFill/>
          </a:ln>
          <a:effectLst>
            <a:softEdge rad="112500"/>
          </a:effectLst>
        </p:spPr>
      </p:pic>
      <p:sp>
        <p:nvSpPr>
          <p:cNvPr id="4" name="Text Placeholder 3"/>
          <p:cNvSpPr>
            <a:spLocks noGrp="1"/>
          </p:cNvSpPr>
          <p:nvPr>
            <p:ph type="body" sz="half" idx="1"/>
          </p:nvPr>
        </p:nvSpPr>
        <p:spPr>
          <a:xfrm>
            <a:off x="762000" y="1905000"/>
            <a:ext cx="4191000" cy="4038600"/>
          </a:xfrm>
        </p:spPr>
        <p:txBody>
          <a:bodyPr/>
          <a:lstStyle/>
          <a:p>
            <a:pPr marL="0" indent="0">
              <a:buNone/>
            </a:pPr>
            <a:r>
              <a:rPr lang="en-US" sz="2800" dirty="0" smtClean="0"/>
              <a:t>If no Spotter</a:t>
            </a:r>
          </a:p>
          <a:p>
            <a:pPr>
              <a:buClr>
                <a:srgbClr val="002060"/>
              </a:buClr>
              <a:buFont typeface="Wingdings" panose="05000000000000000000" pitchFamily="2" charset="2"/>
              <a:buChar char="ü"/>
            </a:pPr>
            <a:r>
              <a:rPr lang="en-US" sz="2400" dirty="0" smtClean="0"/>
              <a:t>360° walk-around before first move</a:t>
            </a:r>
          </a:p>
          <a:p>
            <a:pPr marL="0" indent="0">
              <a:buClr>
                <a:srgbClr val="002060"/>
              </a:buClr>
              <a:buNone/>
            </a:pPr>
            <a:r>
              <a:rPr lang="en-US" sz="2800" dirty="0" smtClean="0"/>
              <a:t>If using a Spotter</a:t>
            </a:r>
          </a:p>
          <a:p>
            <a:pPr>
              <a:buClr>
                <a:srgbClr val="002060"/>
              </a:buClr>
              <a:buFont typeface="Wingdings" panose="05000000000000000000" pitchFamily="2" charset="2"/>
              <a:buChar char="ü"/>
            </a:pPr>
            <a:r>
              <a:rPr lang="en-US" sz="2400" dirty="0" smtClean="0"/>
              <a:t>They can be seen</a:t>
            </a:r>
          </a:p>
          <a:p>
            <a:pPr>
              <a:buClr>
                <a:srgbClr val="002060"/>
              </a:buClr>
              <a:buFont typeface="Wingdings" panose="05000000000000000000" pitchFamily="2" charset="2"/>
              <a:buChar char="ü"/>
            </a:pPr>
            <a:r>
              <a:rPr lang="en-US" sz="2400" smtClean="0"/>
              <a:t>Never stand directly </a:t>
            </a:r>
            <a:r>
              <a:rPr lang="en-US" sz="2400" dirty="0" smtClean="0"/>
              <a:t>behind equipment</a:t>
            </a:r>
          </a:p>
          <a:p>
            <a:pPr>
              <a:buClr>
                <a:srgbClr val="002060"/>
              </a:buClr>
              <a:buFont typeface="Wingdings" panose="05000000000000000000" pitchFamily="2" charset="2"/>
              <a:buChar char="ü"/>
            </a:pPr>
            <a:r>
              <a:rPr lang="en-US" sz="2400" dirty="0" smtClean="0"/>
              <a:t>Lose sight of each other, </a:t>
            </a:r>
            <a:r>
              <a:rPr lang="en-US" sz="2400" b="1" dirty="0" smtClean="0">
                <a:solidFill>
                  <a:srgbClr val="FF0000"/>
                </a:solidFill>
                <a:latin typeface="Arial Rounded MT Bold" panose="020F0704030504030204" pitchFamily="34" charset="0"/>
              </a:rPr>
              <a:t>STOP!</a:t>
            </a:r>
          </a:p>
          <a:p>
            <a:endParaRPr lang="en-US" dirty="0"/>
          </a:p>
        </p:txBody>
      </p:sp>
      <p:sp>
        <p:nvSpPr>
          <p:cNvPr id="6" name="AutoShape 6" descr="Image result for Equipment spotter signa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quipment spotter signal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Image result for Equipment spotter signal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Image result for Equipment spotter signal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752600"/>
            <a:ext cx="3672453" cy="4267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116735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500"/>
                            </p:stCondLst>
                            <p:childTnLst>
                              <p:par>
                                <p:cTn id="29" presetID="10" presetClass="entr" presetSubtype="0" fill="hold" nodeType="afterEffect">
                                  <p:stCondLst>
                                    <p:cond delay="1250"/>
                                  </p:stCondLst>
                                  <p:childTnLst>
                                    <p:set>
                                      <p:cBhvr>
                                        <p:cTn id="30" dur="1" fill="hold">
                                          <p:stCondLst>
                                            <p:cond delay="0"/>
                                          </p:stCondLst>
                                        </p:cTn>
                                        <p:tgtEl>
                                          <p:spTgt spid="8205"/>
                                        </p:tgtEl>
                                        <p:attrNameLst>
                                          <p:attrName>style.visibility</p:attrName>
                                        </p:attrNameLst>
                                      </p:cBhvr>
                                      <p:to>
                                        <p:strVal val="visible"/>
                                      </p:to>
                                    </p:set>
                                    <p:animEffect transition="in" filter="fade">
                                      <p:cBhvr>
                                        <p:cTn id="31" dur="10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jmcgowan\Pictures\PJB-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259038"/>
            <a:ext cx="4978679" cy="34543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2" name="Picture 6" descr="Image result for struck-by inju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1" y="2397641"/>
            <a:ext cx="4978678" cy="33157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title"/>
          </p:nvPr>
        </p:nvSpPr>
        <p:spPr/>
        <p:txBody>
          <a:bodyPr/>
          <a:lstStyle/>
          <a:p>
            <a:pPr eaLnBrk="1" hangingPunct="1"/>
            <a:r>
              <a:rPr lang="en-US" altLang="en-US" dirty="0" smtClean="0"/>
              <a:t>Work Practices</a:t>
            </a:r>
            <a:endParaRPr lang="en-US" altLang="en-US" dirty="0"/>
          </a:p>
        </p:txBody>
      </p:sp>
      <p:sp>
        <p:nvSpPr>
          <p:cNvPr id="2" name="Text Placeholder 1"/>
          <p:cNvSpPr>
            <a:spLocks noGrp="1"/>
          </p:cNvSpPr>
          <p:nvPr>
            <p:ph idx="1"/>
          </p:nvPr>
        </p:nvSpPr>
        <p:spPr>
          <a:xfrm>
            <a:off x="609600" y="1905000"/>
            <a:ext cx="3276600" cy="4038600"/>
          </a:xfrm>
        </p:spPr>
        <p:txBody>
          <a:bodyPr/>
          <a:lstStyle/>
          <a:p>
            <a:pPr marL="0" indent="0">
              <a:buNone/>
            </a:pPr>
            <a:r>
              <a:rPr lang="en-US" sz="2800" dirty="0" smtClean="0"/>
              <a:t>During the job planning phase, ask the “What If” questions</a:t>
            </a:r>
          </a:p>
          <a:p>
            <a:pPr>
              <a:buClr>
                <a:srgbClr val="002060"/>
              </a:buClr>
              <a:buFont typeface="Wingdings" panose="05000000000000000000" pitchFamily="2" charset="2"/>
              <a:buChar char="ü"/>
            </a:pPr>
            <a:r>
              <a:rPr lang="en-US" sz="2400" dirty="0" smtClean="0"/>
              <a:t>Am I or will I be in harm’s way?</a:t>
            </a:r>
          </a:p>
          <a:p>
            <a:pPr>
              <a:buClr>
                <a:srgbClr val="002060"/>
              </a:buClr>
              <a:buFont typeface="Wingdings" panose="05000000000000000000" pitchFamily="2" charset="2"/>
              <a:buChar char="ü"/>
            </a:pPr>
            <a:r>
              <a:rPr lang="en-US" sz="2400" dirty="0" smtClean="0"/>
              <a:t>Will someone else be in harm’s way?</a:t>
            </a:r>
          </a:p>
          <a:p>
            <a:endParaRPr lang="en-US" sz="2400" dirty="0"/>
          </a:p>
          <a:p>
            <a:endParaRPr lang="en-US" sz="2400" dirty="0" smtClean="0"/>
          </a:p>
          <a:p>
            <a:endParaRPr lang="en-US" sz="2400" dirty="0"/>
          </a:p>
          <a:p>
            <a:endParaRPr lang="en-US"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1-13</a:t>
            </a:r>
          </a:p>
          <a:p>
            <a:pPr eaLnBrk="1" hangingPunct="1">
              <a:spcBef>
                <a:spcPct val="0"/>
              </a:spcBef>
              <a:buClrTx/>
              <a:buSzTx/>
              <a:buFontTx/>
              <a:buNone/>
              <a:defRPr/>
            </a:pPr>
            <a:endParaRPr lang="en-US" altLang="en-US" sz="1200" dirty="0">
              <a:solidFill>
                <a:srgbClr val="000000"/>
              </a:solidFill>
            </a:endParaRPr>
          </a:p>
        </p:txBody>
      </p:sp>
      <p:sp>
        <p:nvSpPr>
          <p:cNvPr id="5" name="TextBox 4"/>
          <p:cNvSpPr txBox="1"/>
          <p:nvPr/>
        </p:nvSpPr>
        <p:spPr>
          <a:xfrm>
            <a:off x="4953000" y="5791200"/>
            <a:ext cx="3048000" cy="461665"/>
          </a:xfrm>
          <a:prstGeom prst="rect">
            <a:avLst/>
          </a:prstGeom>
          <a:noFill/>
        </p:spPr>
        <p:txBody>
          <a:bodyPr wrap="square" rtlCol="0">
            <a:spAutoFit/>
          </a:bodyPr>
          <a:lstStyle/>
          <a:p>
            <a:pPr algn="ctr"/>
            <a:r>
              <a:rPr lang="en-US" sz="2400" b="1" dirty="0" smtClean="0">
                <a:latin typeface="Arial Rounded MT Bold" panose="020F0704030504030204" pitchFamily="34" charset="0"/>
              </a:rPr>
              <a:t>Avoid This!</a:t>
            </a:r>
            <a:endParaRPr lang="en-US" sz="2400" b="1" dirty="0">
              <a:latin typeface="Arial Rounded MT Bold" panose="020F0704030504030204" pitchFamily="34" charset="0"/>
            </a:endParaRPr>
          </a:p>
        </p:txBody>
      </p:sp>
    </p:spTree>
    <p:extLst>
      <p:ext uri="{BB962C8B-B14F-4D97-AF65-F5344CB8AC3E}">
        <p14:creationId xmlns:p14="http://schemas.microsoft.com/office/powerpoint/2010/main" val="29247799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fade">
                                      <p:cBhvr>
                                        <p:cTn id="16" dur="500"/>
                                        <p:tgtEl>
                                          <p:spTgt spid="9222"/>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t>Hand Position</a:t>
            </a:r>
            <a:endParaRPr lang="en-US" altLang="en-US"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1-14</a:t>
            </a:r>
            <a:endParaRPr lang="en-US" altLang="en-US" sz="1200" dirty="0">
              <a:solidFill>
                <a:srgbClr val="000000"/>
              </a:solidFill>
            </a:endParaRPr>
          </a:p>
        </p:txBody>
      </p:sp>
      <p:pic>
        <p:nvPicPr>
          <p:cNvPr id="3" name="Picture 2"/>
          <p:cNvPicPr>
            <a:picLocks noChangeAspect="1"/>
          </p:cNvPicPr>
          <p:nvPr/>
        </p:nvPicPr>
        <p:blipFill>
          <a:blip r:embed="rId3"/>
          <a:stretch>
            <a:fillRect/>
          </a:stretch>
        </p:blipFill>
        <p:spPr>
          <a:xfrm>
            <a:off x="4648200" y="1976769"/>
            <a:ext cx="4109239" cy="3872909"/>
          </a:xfrm>
          <a:prstGeom prst="rect">
            <a:avLst/>
          </a:prstGeom>
          <a:ln>
            <a:noFill/>
          </a:ln>
          <a:effectLst>
            <a:softEdge rad="112500"/>
          </a:effectLst>
        </p:spPr>
      </p:pic>
      <p:sp>
        <p:nvSpPr>
          <p:cNvPr id="4" name="Text Placeholder 3"/>
          <p:cNvSpPr>
            <a:spLocks noGrp="1"/>
          </p:cNvSpPr>
          <p:nvPr>
            <p:ph type="body" sz="half" idx="1"/>
          </p:nvPr>
        </p:nvSpPr>
        <p:spPr/>
        <p:txBody>
          <a:bodyPr/>
          <a:lstStyle/>
          <a:p>
            <a:pPr marL="0" indent="0">
              <a:buNone/>
            </a:pPr>
            <a:r>
              <a:rPr lang="en-US" sz="2800" dirty="0" smtClean="0"/>
              <a:t>Be cognizant of hand placement</a:t>
            </a:r>
          </a:p>
          <a:p>
            <a:pPr>
              <a:buClr>
                <a:srgbClr val="002060"/>
              </a:buClr>
              <a:buFont typeface="Wingdings" panose="05000000000000000000" pitchFamily="2" charset="2"/>
              <a:buChar char="ü"/>
            </a:pPr>
            <a:r>
              <a:rPr lang="en-US" sz="2400" dirty="0" smtClean="0"/>
              <a:t>Look for pinch points</a:t>
            </a:r>
          </a:p>
          <a:p>
            <a:pPr>
              <a:buClr>
                <a:srgbClr val="002060"/>
              </a:buClr>
              <a:buFont typeface="Wingdings" panose="05000000000000000000" pitchFamily="2" charset="2"/>
              <a:buChar char="ü"/>
            </a:pPr>
            <a:r>
              <a:rPr lang="en-US" sz="2400" dirty="0" smtClean="0"/>
              <a:t>What if it moves</a:t>
            </a:r>
          </a:p>
          <a:p>
            <a:pPr>
              <a:buClr>
                <a:srgbClr val="002060"/>
              </a:buClr>
              <a:buFont typeface="Wingdings" panose="05000000000000000000" pitchFamily="2" charset="2"/>
              <a:buChar char="ü"/>
            </a:pPr>
            <a:r>
              <a:rPr lang="en-US" sz="2400" dirty="0" smtClean="0"/>
              <a:t>Unexpected release of energy</a:t>
            </a:r>
            <a:endParaRPr lang="en-US" sz="2400" dirty="0"/>
          </a:p>
        </p:txBody>
      </p:sp>
    </p:spTree>
    <p:extLst>
      <p:ext uri="{BB962C8B-B14F-4D97-AF65-F5344CB8AC3E}">
        <p14:creationId xmlns:p14="http://schemas.microsoft.com/office/powerpoint/2010/main" val="16594466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smtClean="0"/>
              <a:t>Key Points-Session One </a:t>
            </a:r>
            <a:endParaRPr lang="en-US" altLang="en-US" dirty="0"/>
          </a:p>
        </p:txBody>
      </p:sp>
      <p:sp>
        <p:nvSpPr>
          <p:cNvPr id="1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1-15</a:t>
            </a:r>
            <a:endParaRPr lang="en-US" altLang="en-US" sz="1200" dirty="0">
              <a:solidFill>
                <a:srgbClr val="000000"/>
              </a:solidFill>
            </a:endParaRPr>
          </a:p>
        </p:txBody>
      </p:sp>
      <p:sp>
        <p:nvSpPr>
          <p:cNvPr id="2" name="Rectangle 1"/>
          <p:cNvSpPr/>
          <p:nvPr/>
        </p:nvSpPr>
        <p:spPr>
          <a:xfrm>
            <a:off x="533400" y="1905000"/>
            <a:ext cx="8077200" cy="4385816"/>
          </a:xfrm>
          <a:prstGeom prst="rect">
            <a:avLst/>
          </a:prstGeom>
        </p:spPr>
        <p:txBody>
          <a:bodyPr wrap="square">
            <a:spAutoFit/>
          </a:bodyPr>
          <a:lstStyle/>
          <a:p>
            <a:pPr marL="342900" indent="-342900" eaLnBrk="1" hangingPunct="1">
              <a:spcBef>
                <a:spcPts val="600"/>
              </a:spcBef>
              <a:spcAft>
                <a:spcPts val="0"/>
              </a:spcAft>
              <a:buClrTx/>
              <a:buFont typeface="+mj-lt"/>
              <a:buAutoNum type="arabicPeriod"/>
            </a:pPr>
            <a:r>
              <a:rPr lang="en-US" sz="1600" dirty="0" smtClean="0"/>
              <a:t>Body </a:t>
            </a:r>
            <a:r>
              <a:rPr lang="en-US" sz="1600" dirty="0"/>
              <a:t>position </a:t>
            </a:r>
            <a:r>
              <a:rPr lang="en-US" sz="1600" dirty="0" smtClean="0"/>
              <a:t>is a key component when identifying struck–by type line </a:t>
            </a:r>
            <a:r>
              <a:rPr lang="en-US" sz="1600" dirty="0"/>
              <a:t>of </a:t>
            </a:r>
            <a:r>
              <a:rPr lang="en-US" sz="1600" dirty="0" smtClean="0"/>
              <a:t>fire hazards.</a:t>
            </a:r>
            <a:endParaRPr lang="en-US" sz="1600" dirty="0"/>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endParaRPr lang="en-US" altLang="en-US" sz="1400" dirty="0"/>
          </a:p>
          <a:p>
            <a:pPr marL="342900" indent="-342900" eaLnBrk="1" hangingPunct="1">
              <a:spcBef>
                <a:spcPts val="600"/>
              </a:spcBef>
              <a:spcAft>
                <a:spcPts val="0"/>
              </a:spcAft>
              <a:buClrTx/>
              <a:buFont typeface="+mj-lt"/>
              <a:buAutoNum type="arabicPeriod"/>
            </a:pPr>
            <a:r>
              <a:rPr lang="en-US" altLang="en-US" sz="1600" dirty="0" smtClean="0"/>
              <a:t>A good example of when to use Stop Work Authority (SWA) is if you lose sight of your spotter when backing a vehicle or piece of equipment.</a:t>
            </a:r>
          </a:p>
          <a:p>
            <a:pPr marL="685800" lvl="1" indent="-228600" eaLnBrk="1" hangingPunct="1">
              <a:spcBef>
                <a:spcPts val="600"/>
              </a:spcBef>
              <a:spcAft>
                <a:spcPts val="0"/>
              </a:spcAft>
              <a:buClrTx/>
              <a:buSzPct val="70000"/>
              <a:buFont typeface="+mj-lt"/>
              <a:buAutoNum type="alphaLcPeriod"/>
            </a:pPr>
            <a:r>
              <a:rPr lang="en-US" altLang="en-US" sz="1400" dirty="0" smtClean="0"/>
              <a:t>True</a:t>
            </a:r>
          </a:p>
          <a:p>
            <a:pPr marL="685800" lvl="1" indent="-228600" eaLnBrk="1" hangingPunct="1">
              <a:spcBef>
                <a:spcPts val="600"/>
              </a:spcBef>
              <a:spcAft>
                <a:spcPts val="0"/>
              </a:spcAft>
              <a:buClrTx/>
              <a:buSzPct val="70000"/>
              <a:buFont typeface="+mj-lt"/>
              <a:buAutoNum type="alphaLcPeriod"/>
            </a:pPr>
            <a:r>
              <a:rPr lang="en-US" altLang="en-US" sz="1400" dirty="0" smtClean="0"/>
              <a:t>False</a:t>
            </a:r>
          </a:p>
          <a:p>
            <a:pPr marL="342900" indent="-342900" eaLnBrk="1" hangingPunct="1">
              <a:spcBef>
                <a:spcPts val="600"/>
              </a:spcBef>
              <a:spcAft>
                <a:spcPts val="0"/>
              </a:spcAft>
              <a:buClrTx/>
              <a:buFont typeface="+mj-lt"/>
              <a:buAutoNum type="arabicPeriod"/>
            </a:pPr>
            <a:r>
              <a:rPr lang="en-US" sz="1600" dirty="0" smtClean="0"/>
              <a:t>If a spotter is not available, it is OK to back up as long as you sound the horn first. </a:t>
            </a:r>
            <a:endParaRPr lang="en-US" altLang="en-US" sz="1400" dirty="0" smtClean="0"/>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p>
          <a:p>
            <a:pPr marL="342900" indent="-342900">
              <a:spcBef>
                <a:spcPts val="600"/>
              </a:spcBef>
              <a:spcAft>
                <a:spcPts val="0"/>
              </a:spcAft>
              <a:buFont typeface="+mj-lt"/>
              <a:buAutoNum type="arabicPeriod"/>
            </a:pPr>
            <a:r>
              <a:rPr lang="en-US" sz="1600" dirty="0" smtClean="0"/>
              <a:t>A person that is in </a:t>
            </a:r>
            <a:r>
              <a:rPr lang="en-US" sz="1600" dirty="0"/>
              <a:t>a </a:t>
            </a:r>
            <a:r>
              <a:rPr lang="en-US" sz="1600" dirty="0" smtClean="0"/>
              <a:t>position </a:t>
            </a:r>
            <a:r>
              <a:rPr lang="en-US" sz="1600" dirty="0"/>
              <a:t>that allows them to be </a:t>
            </a:r>
            <a:r>
              <a:rPr lang="en-US" sz="1600" dirty="0" smtClean="0"/>
              <a:t>struck and injured if there is a movement of an object is exposed to a ___________ injury.</a:t>
            </a:r>
            <a:endParaRPr lang="en-US" sz="1600" dirty="0"/>
          </a:p>
          <a:p>
            <a:pPr lvl="1" eaLnBrk="1" hangingPunct="1">
              <a:spcBef>
                <a:spcPts val="600"/>
              </a:spcBef>
              <a:spcAft>
                <a:spcPts val="0"/>
              </a:spcAft>
              <a:buClrTx/>
              <a:buSzPct val="70000"/>
              <a:buFont typeface="+mj-lt"/>
              <a:buAutoNum type="alphaLcPeriod"/>
            </a:pPr>
            <a:r>
              <a:rPr lang="en-US" altLang="en-US" sz="1400" dirty="0" smtClean="0"/>
              <a:t>   Struck-By</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Caught Between</a:t>
            </a:r>
            <a:endParaRPr lang="en-US" altLang="en-US" sz="1400" dirty="0"/>
          </a:p>
        </p:txBody>
      </p:sp>
      <p:sp>
        <p:nvSpPr>
          <p:cNvPr id="4" name="Rounded Rectangle 3"/>
          <p:cNvSpPr/>
          <p:nvPr/>
        </p:nvSpPr>
        <p:spPr bwMode="auto">
          <a:xfrm>
            <a:off x="992134" y="24384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ounded Rectangle 7"/>
          <p:cNvSpPr/>
          <p:nvPr/>
        </p:nvSpPr>
        <p:spPr bwMode="auto">
          <a:xfrm>
            <a:off x="979729" y="35814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ounded Rectangle 8"/>
          <p:cNvSpPr/>
          <p:nvPr/>
        </p:nvSpPr>
        <p:spPr bwMode="auto">
          <a:xfrm>
            <a:off x="990600" y="48006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Rounded Rectangle 9"/>
          <p:cNvSpPr/>
          <p:nvPr/>
        </p:nvSpPr>
        <p:spPr bwMode="auto">
          <a:xfrm>
            <a:off x="990600" y="5638800"/>
            <a:ext cx="1295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31888211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500"/>
                                        <p:tgtEl>
                                          <p:spTgt spid="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Effect transition="in" filter="fade">
                                      <p:cBhvr>
                                        <p:cTn id="57" dur="500"/>
                                        <p:tgtEl>
                                          <p:spTgt spid="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500"/>
                                        <p:tgtEl>
                                          <p:spTgt spid="2">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0" end="10"/>
                                            </p:txEl>
                                          </p:spTgt>
                                        </p:tgtEl>
                                        <p:attrNameLst>
                                          <p:attrName>style.visibility</p:attrName>
                                        </p:attrNameLst>
                                      </p:cBhvr>
                                      <p:to>
                                        <p:strVal val="visible"/>
                                      </p:to>
                                    </p:set>
                                    <p:animEffect transition="in" filter="fade">
                                      <p:cBhvr>
                                        <p:cTn id="72" dur="500"/>
                                        <p:tgtEl>
                                          <p:spTgt spid="2">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
                                            <p:txEl>
                                              <p:pRg st="11" end="11"/>
                                            </p:txEl>
                                          </p:spTgt>
                                        </p:tgtEl>
                                        <p:attrNameLst>
                                          <p:attrName>style.visibility</p:attrName>
                                        </p:attrNameLst>
                                      </p:cBhvr>
                                      <p:to>
                                        <p:strVal val="visible"/>
                                      </p:to>
                                    </p:set>
                                    <p:animEffect transition="in" filter="fade">
                                      <p:cBhvr>
                                        <p:cTn id="77" dur="500"/>
                                        <p:tgtEl>
                                          <p:spTgt spid="2">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altLang="en-US" i="0" dirty="0" smtClean="0"/>
              <a:t>Caught-In or Between Hazards</a:t>
            </a:r>
            <a:br>
              <a:rPr lang="en-US" altLang="en-US" i="0" dirty="0" smtClean="0"/>
            </a:br>
            <a:r>
              <a:rPr lang="en-US" altLang="en-US" sz="1600" i="0" dirty="0" smtClean="0"/>
              <a:t>Session Two</a:t>
            </a:r>
            <a:endParaRPr lang="en-US" altLang="en-US" sz="1600" i="0" dirty="0"/>
          </a:p>
        </p:txBody>
      </p:sp>
      <p:sp>
        <p:nvSpPr>
          <p:cNvPr id="4" name="Slide Number Placeholder 5"/>
          <p:cNvSpPr>
            <a:spLocks noGrp="1"/>
          </p:cNvSpPr>
          <p:nvPr>
            <p:ph type="sldNum" sz="quarter" idx="12"/>
          </p:nvPr>
        </p:nvSpPr>
        <p:spPr>
          <a:xfrm>
            <a:off x="6858000" y="6400800"/>
            <a:ext cx="16002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a:solidFill>
                  <a:srgbClr val="000000"/>
                </a:solidFill>
              </a:rPr>
              <a:t>2</a:t>
            </a:r>
            <a:r>
              <a:rPr lang="en-US" altLang="en-US" sz="1200" dirty="0" smtClean="0">
                <a:solidFill>
                  <a:srgbClr val="000000"/>
                </a:solidFill>
              </a:rPr>
              <a:t>-1</a:t>
            </a:r>
            <a:endParaRPr lang="en-US" altLang="en-US" sz="1200" dirty="0">
              <a:solidFill>
                <a:srgbClr val="000000"/>
              </a:solidFill>
            </a:endParaRPr>
          </a:p>
        </p:txBody>
      </p:sp>
    </p:spTree>
    <p:extLst>
      <p:ext uri="{BB962C8B-B14F-4D97-AF65-F5344CB8AC3E}">
        <p14:creationId xmlns:p14="http://schemas.microsoft.com/office/powerpoint/2010/main" val="1074560667"/>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dirty="0"/>
              <a:t>Definition</a:t>
            </a:r>
          </a:p>
        </p:txBody>
      </p:sp>
      <p:sp>
        <p:nvSpPr>
          <p:cNvPr id="24579" name="Rectangle 3"/>
          <p:cNvSpPr>
            <a:spLocks noGrp="1" noChangeArrowheads="1"/>
          </p:cNvSpPr>
          <p:nvPr>
            <p:ph type="body" sz="half" idx="1"/>
          </p:nvPr>
        </p:nvSpPr>
        <p:spPr>
          <a:xfrm>
            <a:off x="762000" y="2209800"/>
            <a:ext cx="3581400" cy="3733800"/>
          </a:xfrm>
        </p:spPr>
        <p:txBody>
          <a:bodyPr/>
          <a:lstStyle/>
          <a:p>
            <a:pPr marL="0" indent="0" eaLnBrk="1" hangingPunct="1">
              <a:buNone/>
              <a:defRPr/>
            </a:pPr>
            <a:r>
              <a:rPr lang="en-US" sz="2800" dirty="0" smtClean="0"/>
              <a:t>A crushing injury</a:t>
            </a:r>
          </a:p>
          <a:p>
            <a:pPr eaLnBrk="1" hangingPunct="1">
              <a:buClr>
                <a:srgbClr val="002060"/>
              </a:buClr>
              <a:buFont typeface="Wingdings" panose="05000000000000000000" pitchFamily="2" charset="2"/>
              <a:buChar char="ü"/>
              <a:defRPr/>
            </a:pPr>
            <a:r>
              <a:rPr lang="en-US" sz="2400" dirty="0"/>
              <a:t>O</a:t>
            </a:r>
            <a:r>
              <a:rPr lang="en-US" sz="2400" dirty="0" smtClean="0"/>
              <a:t>ccurs as </a:t>
            </a:r>
            <a:r>
              <a:rPr lang="en-US" sz="2400" dirty="0"/>
              <a:t>a result of </a:t>
            </a:r>
            <a:r>
              <a:rPr lang="en-US" sz="2400" dirty="0" smtClean="0"/>
              <a:t>being </a:t>
            </a:r>
            <a:r>
              <a:rPr lang="en-US" sz="2400" dirty="0"/>
              <a:t>caught between </a:t>
            </a:r>
            <a:r>
              <a:rPr lang="en-US" sz="2400" dirty="0" smtClean="0"/>
              <a:t>objects </a:t>
            </a:r>
            <a:endParaRPr lang="en-US" altLang="en-US" sz="2400" i="1"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a:solidFill>
                  <a:srgbClr val="000000"/>
                </a:solidFill>
              </a:rPr>
              <a:t>2</a:t>
            </a:r>
            <a:r>
              <a:rPr lang="en-US" altLang="en-US" sz="1200" dirty="0" smtClean="0">
                <a:solidFill>
                  <a:srgbClr val="000000"/>
                </a:solidFill>
              </a:rPr>
              <a:t>-2</a:t>
            </a:r>
            <a:endParaRPr lang="en-US" altLang="en-US" sz="1200" dirty="0">
              <a:solidFill>
                <a:srgbClr val="000000"/>
              </a:solidFill>
            </a:endParaRPr>
          </a:p>
        </p:txBody>
      </p:sp>
      <p:pic>
        <p:nvPicPr>
          <p:cNvPr id="3074" name="Picture 2" descr="Image result for elephant crushing something">
            <a:extLst>
              <a:ext uri="{FF2B5EF4-FFF2-40B4-BE49-F238E27FC236}">
                <a16:creationId xmlns="" xmlns:a16="http://schemas.microsoft.com/office/drawing/2014/main" id="{E0067193-CCE1-4D07-B55E-2EB104F5CD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4658" y="2420771"/>
            <a:ext cx="3886201" cy="30495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3532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Effect transition="in" filter="fade">
                                      <p:cBhvr>
                                        <p:cTn id="7" dur="500"/>
                                        <p:tgtEl>
                                          <p:spTgt spid="245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32D36C-4306-4669-931C-73EEB50B84F8}"/>
              </a:ext>
            </a:extLst>
          </p:cNvPr>
          <p:cNvSpPr>
            <a:spLocks noGrp="1"/>
          </p:cNvSpPr>
          <p:nvPr>
            <p:ph type="title"/>
          </p:nvPr>
        </p:nvSpPr>
        <p:spPr/>
        <p:txBody>
          <a:bodyPr/>
          <a:lstStyle/>
          <a:p>
            <a:r>
              <a:rPr lang="en-US" dirty="0" smtClean="0"/>
              <a:t>2017 Partnership </a:t>
            </a:r>
            <a:r>
              <a:rPr lang="en-US" dirty="0"/>
              <a:t>Injuries</a:t>
            </a:r>
          </a:p>
        </p:txBody>
      </p:sp>
      <p:sp>
        <p:nvSpPr>
          <p:cNvPr id="3" name="Text Placeholder 2">
            <a:extLst>
              <a:ext uri="{FF2B5EF4-FFF2-40B4-BE49-F238E27FC236}">
                <a16:creationId xmlns="" xmlns:a16="http://schemas.microsoft.com/office/drawing/2014/main" id="{BFFE631F-CC1B-4666-A99A-C6ECC1990855}"/>
              </a:ext>
            </a:extLst>
          </p:cNvPr>
          <p:cNvSpPr>
            <a:spLocks noGrp="1"/>
          </p:cNvSpPr>
          <p:nvPr>
            <p:ph type="body" sz="half" idx="1"/>
          </p:nvPr>
        </p:nvSpPr>
        <p:spPr>
          <a:xfrm>
            <a:off x="685800" y="1905000"/>
            <a:ext cx="4191000" cy="4038600"/>
          </a:xfrm>
        </p:spPr>
        <p:txBody>
          <a:bodyPr/>
          <a:lstStyle/>
          <a:p>
            <a:pPr marL="0" indent="0">
              <a:spcBef>
                <a:spcPts val="0"/>
              </a:spcBef>
              <a:spcAft>
                <a:spcPts val="1200"/>
              </a:spcAft>
              <a:buNone/>
            </a:pPr>
            <a:r>
              <a:rPr lang="en-US" sz="2800" dirty="0" smtClean="0"/>
              <a:t>Caught-in or Between injuries</a:t>
            </a:r>
          </a:p>
          <a:p>
            <a:pPr>
              <a:spcBef>
                <a:spcPts val="0"/>
              </a:spcBef>
              <a:spcAft>
                <a:spcPts val="1200"/>
              </a:spcAft>
              <a:buClr>
                <a:srgbClr val="002060"/>
              </a:buClr>
              <a:buFont typeface="Wingdings" panose="05000000000000000000" pitchFamily="2" charset="2"/>
              <a:buChar char="ü"/>
            </a:pPr>
            <a:r>
              <a:rPr lang="en-US" sz="2400" dirty="0" smtClean="0"/>
              <a:t>Accounted for 11</a:t>
            </a:r>
            <a:r>
              <a:rPr lang="en-US" sz="2400" dirty="0"/>
              <a:t>% of all ET&amp;D Partner </a:t>
            </a:r>
            <a:r>
              <a:rPr lang="en-US" sz="2400" dirty="0" smtClean="0"/>
              <a:t>Company </a:t>
            </a:r>
            <a:r>
              <a:rPr lang="en-US" sz="2400" dirty="0"/>
              <a:t>OSHA Recordable </a:t>
            </a:r>
            <a:r>
              <a:rPr lang="en-US" sz="2400" dirty="0" smtClean="0"/>
              <a:t>injuries</a:t>
            </a:r>
          </a:p>
          <a:p>
            <a:pPr lvl="1">
              <a:spcBef>
                <a:spcPts val="0"/>
              </a:spcBef>
              <a:spcAft>
                <a:spcPts val="1200"/>
              </a:spcAft>
              <a:buClr>
                <a:srgbClr val="002060"/>
              </a:buClr>
              <a:buSzPct val="70000"/>
              <a:buFont typeface="Arial" panose="020B0604020202020204" pitchFamily="34" charset="0"/>
              <a:buChar char="•"/>
            </a:pPr>
            <a:r>
              <a:rPr lang="en-US" sz="1900" dirty="0" smtClean="0"/>
              <a:t>69 of 644 </a:t>
            </a:r>
          </a:p>
          <a:p>
            <a:pPr lvl="1">
              <a:spcBef>
                <a:spcPts val="0"/>
              </a:spcBef>
              <a:spcAft>
                <a:spcPts val="1200"/>
              </a:spcAft>
              <a:buClr>
                <a:srgbClr val="002060"/>
              </a:buClr>
              <a:buSzPct val="70000"/>
              <a:buFont typeface="Arial" panose="020B0604020202020204" pitchFamily="34" charset="0"/>
              <a:buChar char="•"/>
            </a:pPr>
            <a:r>
              <a:rPr lang="en-US" sz="1900" dirty="0" smtClean="0"/>
              <a:t>Does not include non-recordable injuries</a:t>
            </a:r>
            <a:endParaRPr lang="en-US" sz="1900" dirty="0"/>
          </a:p>
        </p:txBody>
      </p:sp>
      <p:pic>
        <p:nvPicPr>
          <p:cNvPr id="6" name="Online Image Placeholder 5"/>
          <p:cNvPicPr>
            <a:picLocks noGrp="1" noChangeAspect="1"/>
          </p:cNvPicPr>
          <p:nvPr>
            <p:ph type="clipArt" sz="half" idx="2"/>
          </p:nvPr>
        </p:nvPicPr>
        <p:blipFill>
          <a:blip r:embed="rId3"/>
          <a:stretch>
            <a:fillRect/>
          </a:stretch>
        </p:blipFill>
        <p:spPr>
          <a:xfrm>
            <a:off x="5058550" y="1905000"/>
            <a:ext cx="3399650" cy="4038600"/>
          </a:xfrm>
          <a:prstGeom prst="rect">
            <a:avLst/>
          </a:prstGeom>
          <a:ln>
            <a:noFill/>
          </a:ln>
          <a:effectLst>
            <a:softEdge rad="112500"/>
          </a:effectLst>
        </p:spPr>
      </p:pic>
      <p:sp>
        <p:nvSpPr>
          <p:cNvPr id="7" name="Slide Number Placeholder 5"/>
          <p:cNvSpPr>
            <a:spLocks noGrp="1"/>
          </p:cNvSpPr>
          <p:nvPr>
            <p:ph type="sldNum" sz="quarter" idx="12"/>
          </p:nvPr>
        </p:nvSpPr>
        <p:spPr>
          <a:xfrm>
            <a:off x="6858000" y="6400800"/>
            <a:ext cx="16002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2-3</a:t>
            </a:r>
            <a:endParaRPr lang="en-US" altLang="en-US" sz="1200" dirty="0">
              <a:solidFill>
                <a:srgbClr val="000000"/>
              </a:solidFill>
            </a:endParaRPr>
          </a:p>
        </p:txBody>
      </p:sp>
    </p:spTree>
    <p:extLst>
      <p:ext uri="{BB962C8B-B14F-4D97-AF65-F5344CB8AC3E}">
        <p14:creationId xmlns:p14="http://schemas.microsoft.com/office/powerpoint/2010/main" val="4453165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t>Crushing Injury</a:t>
            </a:r>
            <a:endParaRPr lang="en-US" altLang="en-US" dirty="0"/>
          </a:p>
        </p:txBody>
      </p:sp>
      <p:sp>
        <p:nvSpPr>
          <p:cNvPr id="2" name="Text Placeholder 1"/>
          <p:cNvSpPr>
            <a:spLocks noGrp="1"/>
          </p:cNvSpPr>
          <p:nvPr>
            <p:ph idx="1"/>
          </p:nvPr>
        </p:nvSpPr>
        <p:spPr>
          <a:xfrm>
            <a:off x="762000" y="1905000"/>
            <a:ext cx="3810000" cy="4038600"/>
          </a:xfrm>
        </p:spPr>
        <p:txBody>
          <a:bodyPr/>
          <a:lstStyle/>
          <a:p>
            <a:pPr marL="0" indent="0">
              <a:buNone/>
            </a:pPr>
            <a:r>
              <a:rPr lang="en-US" sz="2800" dirty="0">
                <a:latin typeface="Arial" panose="020B0604020202020204" pitchFamily="34" charset="0"/>
                <a:cs typeface="Arial" panose="020B0604020202020204" pitchFamily="34" charset="0"/>
              </a:rPr>
              <a:t>Stand clear when outriggers are being </a:t>
            </a:r>
            <a:r>
              <a:rPr lang="en-US" sz="2800" dirty="0" smtClean="0">
                <a:latin typeface="Arial" panose="020B0604020202020204" pitchFamily="34" charset="0"/>
                <a:cs typeface="Arial" panose="020B0604020202020204" pitchFamily="34" charset="0"/>
              </a:rPr>
              <a:t>deployed</a:t>
            </a:r>
          </a:p>
          <a:p>
            <a:pPr>
              <a:buClr>
                <a:srgbClr val="002060"/>
              </a:buClr>
              <a:buFont typeface="Wingdings" panose="05000000000000000000" pitchFamily="2" charset="2"/>
              <a:buChar char="ü"/>
            </a:pPr>
            <a:r>
              <a:rPr lang="en-US" sz="2400" dirty="0" smtClean="0">
                <a:latin typeface="Arial" panose="020B0604020202020204" pitchFamily="34" charset="0"/>
                <a:cs typeface="Arial" panose="020B0604020202020204" pitchFamily="34" charset="0"/>
              </a:rPr>
              <a:t>Communication</a:t>
            </a:r>
          </a:p>
          <a:p>
            <a:pPr>
              <a:buClr>
                <a:srgbClr val="002060"/>
              </a:buClr>
              <a:buFont typeface="Wingdings" panose="05000000000000000000" pitchFamily="2" charset="2"/>
              <a:buChar char="ü"/>
            </a:pPr>
            <a:r>
              <a:rPr lang="en-US" sz="2400" dirty="0" smtClean="0">
                <a:latin typeface="Arial" panose="020B0604020202020204" pitchFamily="34" charset="0"/>
                <a:cs typeface="Arial" panose="020B0604020202020204" pitchFamily="34" charset="0"/>
              </a:rPr>
              <a:t>Do not take unnecessary risks</a:t>
            </a:r>
            <a:endParaRPr lang="en-US" sz="2400" dirty="0">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2-4</a:t>
            </a:r>
            <a:endParaRPr lang="en-US" altLang="en-US" sz="1200" dirty="0">
              <a:solidFill>
                <a:srgbClr val="000000"/>
              </a:solidFill>
            </a:endParaRPr>
          </a:p>
        </p:txBody>
      </p:sp>
      <p:pic>
        <p:nvPicPr>
          <p:cNvPr id="4" name="Picture 3"/>
          <p:cNvPicPr>
            <a:picLocks noChangeAspect="1"/>
          </p:cNvPicPr>
          <p:nvPr/>
        </p:nvPicPr>
        <p:blipFill>
          <a:blip r:embed="rId3"/>
          <a:stretch>
            <a:fillRect/>
          </a:stretch>
        </p:blipFill>
        <p:spPr>
          <a:xfrm>
            <a:off x="4572000" y="1994490"/>
            <a:ext cx="4038600" cy="3644309"/>
          </a:xfrm>
          <a:prstGeom prst="rect">
            <a:avLst/>
          </a:prstGeom>
          <a:ln>
            <a:noFill/>
          </a:ln>
          <a:effectLst>
            <a:softEdge rad="112500"/>
          </a:effectLst>
        </p:spPr>
      </p:pic>
      <p:pic>
        <p:nvPicPr>
          <p:cNvPr id="6146" name="Picture 2" descr="C:\Users\jmcgowan\Pictures\Backhoe-Trenc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0612" y="1980313"/>
            <a:ext cx="4191000" cy="388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7495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fade">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1-</a:t>
            </a:r>
            <a:fld id="{18419632-856F-4583-A412-2FB9D0E33FEA}" type="slidenum">
              <a:rPr lang="en-US" altLang="en-US" sz="1200" smtClean="0"/>
              <a:pPr eaLnBrk="1" hangingPunct="1">
                <a:spcBef>
                  <a:spcPct val="0"/>
                </a:spcBef>
                <a:buClrTx/>
                <a:buSzTx/>
                <a:buFontTx/>
                <a:buNone/>
                <a:defRPr/>
              </a:pPr>
              <a:t>2</a:t>
            </a:fld>
            <a:endParaRPr lang="en-US" altLang="en-US" sz="1200" dirty="0" smtClean="0"/>
          </a:p>
        </p:txBody>
      </p:sp>
      <p:sp>
        <p:nvSpPr>
          <p:cNvPr id="5123"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4"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5"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6"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7"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8"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9" name="Rectangle 8"/>
          <p:cNvSpPr>
            <a:spLocks noChangeArrowheads="1"/>
          </p:cNvSpPr>
          <p:nvPr/>
        </p:nvSpPr>
        <p:spPr bwMode="auto">
          <a:xfrm>
            <a:off x="762000" y="1752600"/>
            <a:ext cx="7696200" cy="4267200"/>
          </a:xfrm>
          <a:prstGeom prst="rect">
            <a:avLst/>
          </a:prstGeom>
          <a:noFill/>
          <a:ln w="12700">
            <a:noFill/>
            <a:miter lim="800000"/>
            <a:headEnd/>
            <a:tailEnd/>
          </a:ln>
        </p:spPr>
        <p:txBody>
          <a:bodyPr lIns="90488" tIns="44450" rIns="90488" bIns="44450"/>
          <a:lstStyle/>
          <a:p>
            <a:pPr eaLnBrk="0" hangingPunct="0">
              <a:spcBef>
                <a:spcPct val="50000"/>
              </a:spcBef>
              <a:defRPr/>
            </a:pPr>
            <a:r>
              <a:rPr lang="en-US" altLang="en-US" sz="2400" dirty="0">
                <a:cs typeface="+mn-cs"/>
              </a:rPr>
              <a:t>Upon completion of this </a:t>
            </a:r>
            <a:r>
              <a:rPr lang="en-US" altLang="en-US" sz="2400" dirty="0" smtClean="0">
                <a:cs typeface="+mn-cs"/>
              </a:rPr>
              <a:t>continuing education </a:t>
            </a:r>
            <a:r>
              <a:rPr lang="en-US" altLang="en-US" sz="2400" dirty="0">
                <a:cs typeface="+mn-cs"/>
              </a:rPr>
              <a:t>module you should be able to:</a:t>
            </a:r>
          </a:p>
          <a:p>
            <a:pPr marL="974725" lvl="1" indent="-455613" eaLnBrk="0" hangingPunct="0">
              <a:spcBef>
                <a:spcPct val="50000"/>
              </a:spcBef>
              <a:buFont typeface="Wingdings" pitchFamily="2" charset="2"/>
              <a:buChar char="þ"/>
              <a:defRPr/>
            </a:pPr>
            <a:r>
              <a:rPr lang="en-US" altLang="en-US" sz="2000" dirty="0" smtClean="0">
                <a:cs typeface="+mn-cs"/>
              </a:rPr>
              <a:t>Define Line of Fire injury and hazard types</a:t>
            </a:r>
          </a:p>
          <a:p>
            <a:pPr marL="974725" lvl="1" indent="-455613" eaLnBrk="0" hangingPunct="0">
              <a:spcBef>
                <a:spcPct val="50000"/>
              </a:spcBef>
              <a:buFont typeface="Wingdings" pitchFamily="2" charset="2"/>
              <a:buChar char="þ"/>
              <a:defRPr/>
            </a:pPr>
            <a:r>
              <a:rPr lang="en-US" altLang="en-US" sz="2000" dirty="0" smtClean="0">
                <a:cs typeface="+mn-cs"/>
              </a:rPr>
              <a:t>Describe how to identify hazards associated with Line of Fire </a:t>
            </a:r>
          </a:p>
          <a:p>
            <a:pPr marL="974725" lvl="1" indent="-455613" eaLnBrk="0" hangingPunct="0">
              <a:spcBef>
                <a:spcPct val="50000"/>
              </a:spcBef>
              <a:buFont typeface="Wingdings" pitchFamily="2" charset="2"/>
              <a:buChar char="þ"/>
              <a:defRPr/>
            </a:pPr>
            <a:r>
              <a:rPr lang="en-US" altLang="en-US" sz="2000" dirty="0" smtClean="0">
                <a:cs typeface="+mn-cs"/>
              </a:rPr>
              <a:t>Describe how to eliminate </a:t>
            </a:r>
            <a:r>
              <a:rPr lang="en-US" altLang="en-US" sz="2000" dirty="0">
                <a:cs typeface="+mn-cs"/>
              </a:rPr>
              <a:t>Line of Fire </a:t>
            </a:r>
            <a:r>
              <a:rPr lang="en-US" altLang="en-US" sz="2000" dirty="0" smtClean="0">
                <a:cs typeface="+mn-cs"/>
              </a:rPr>
              <a:t>hazards whenever possible</a:t>
            </a:r>
          </a:p>
          <a:p>
            <a:pPr marL="974725" lvl="1" indent="-455613" eaLnBrk="0" hangingPunct="0">
              <a:spcBef>
                <a:spcPct val="50000"/>
              </a:spcBef>
              <a:buFont typeface="Wingdings" pitchFamily="2" charset="2"/>
              <a:buChar char="þ"/>
              <a:defRPr/>
            </a:pPr>
            <a:r>
              <a:rPr lang="en-US" altLang="en-US" sz="2000" dirty="0" smtClean="0">
                <a:cs typeface="+mn-cs"/>
              </a:rPr>
              <a:t>Describe how to identify and control </a:t>
            </a:r>
            <a:r>
              <a:rPr lang="en-US" altLang="en-US" sz="2000" dirty="0">
                <a:cs typeface="+mn-cs"/>
              </a:rPr>
              <a:t>Line of Fire </a:t>
            </a:r>
            <a:r>
              <a:rPr lang="en-US" altLang="en-US" sz="2000" dirty="0" smtClean="0">
                <a:cs typeface="+mn-cs"/>
              </a:rPr>
              <a:t>hazards</a:t>
            </a:r>
            <a:endParaRPr lang="en-US" altLang="en-US" sz="2000" dirty="0">
              <a:cs typeface="+mn-cs"/>
            </a:endParaRPr>
          </a:p>
          <a:p>
            <a:pPr marL="974725" lvl="1" indent="-455613" eaLnBrk="0" hangingPunct="0">
              <a:spcBef>
                <a:spcPct val="50000"/>
              </a:spcBef>
              <a:buFont typeface="Wingdings" pitchFamily="2" charset="2"/>
              <a:buChar char="þ"/>
              <a:defRPr/>
            </a:pPr>
            <a:r>
              <a:rPr lang="en-US" altLang="en-US" sz="2000" dirty="0">
                <a:cs typeface="+mn-cs"/>
              </a:rPr>
              <a:t>Describe ways to </a:t>
            </a:r>
            <a:r>
              <a:rPr lang="en-US" altLang="en-US" sz="2000" dirty="0" smtClean="0">
                <a:cs typeface="+mn-cs"/>
              </a:rPr>
              <a:t>use effective methods to minimize </a:t>
            </a:r>
            <a:r>
              <a:rPr lang="en-US" altLang="en-US" sz="2000" dirty="0">
                <a:cs typeface="+mn-cs"/>
              </a:rPr>
              <a:t>Line of Fire </a:t>
            </a:r>
            <a:r>
              <a:rPr lang="en-US" altLang="en-US" sz="2000" dirty="0" smtClean="0">
                <a:cs typeface="+mn-cs"/>
              </a:rPr>
              <a:t>hazards</a:t>
            </a:r>
            <a:endParaRPr lang="en-US" sz="2000" b="1" dirty="0">
              <a:cs typeface="+mn-cs"/>
            </a:endParaRPr>
          </a:p>
          <a:p>
            <a:pPr marL="404813" indent="-404813" eaLnBrk="0" hangingPunct="0">
              <a:spcBef>
                <a:spcPct val="50000"/>
              </a:spcBef>
              <a:buFont typeface="Wingdings" pitchFamily="2" charset="2"/>
              <a:buChar char="þ"/>
              <a:defRPr/>
            </a:pPr>
            <a:endParaRPr lang="en-US" sz="2400" b="1" dirty="0">
              <a:cs typeface="+mn-cs"/>
            </a:endParaRPr>
          </a:p>
        </p:txBody>
      </p:sp>
      <p:sp>
        <p:nvSpPr>
          <p:cNvPr id="5130" name="Rectangle 9"/>
          <p:cNvSpPr>
            <a:spLocks noGrp="1" noChangeArrowheads="1"/>
          </p:cNvSpPr>
          <p:nvPr>
            <p:ph type="title"/>
          </p:nvPr>
        </p:nvSpPr>
        <p:spPr/>
        <p:txBody>
          <a:bodyPr/>
          <a:lstStyle/>
          <a:p>
            <a:pPr eaLnBrk="1" hangingPunct="1"/>
            <a:r>
              <a:rPr lang="en-US" altLang="en-US" dirty="0" smtClean="0"/>
              <a:t>Objectives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9">
                                            <p:txEl>
                                              <p:pRg st="1" end="1"/>
                                            </p:txEl>
                                          </p:spTgt>
                                        </p:tgtEl>
                                        <p:attrNameLst>
                                          <p:attrName>style.visibility</p:attrName>
                                        </p:attrNameLst>
                                      </p:cBhvr>
                                      <p:to>
                                        <p:strVal val="visible"/>
                                      </p:to>
                                    </p:set>
                                    <p:animEffect transition="in" filter="fade">
                                      <p:cBhvr>
                                        <p:cTn id="7" dur="500"/>
                                        <p:tgtEl>
                                          <p:spTgt spid="51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9">
                                            <p:txEl>
                                              <p:pRg st="2" end="2"/>
                                            </p:txEl>
                                          </p:spTgt>
                                        </p:tgtEl>
                                        <p:attrNameLst>
                                          <p:attrName>style.visibility</p:attrName>
                                        </p:attrNameLst>
                                      </p:cBhvr>
                                      <p:to>
                                        <p:strVal val="visible"/>
                                      </p:to>
                                    </p:set>
                                    <p:animEffect transition="in" filter="fade">
                                      <p:cBhvr>
                                        <p:cTn id="12" dur="500"/>
                                        <p:tgtEl>
                                          <p:spTgt spid="51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9">
                                            <p:txEl>
                                              <p:pRg st="3" end="3"/>
                                            </p:txEl>
                                          </p:spTgt>
                                        </p:tgtEl>
                                        <p:attrNameLst>
                                          <p:attrName>style.visibility</p:attrName>
                                        </p:attrNameLst>
                                      </p:cBhvr>
                                      <p:to>
                                        <p:strVal val="visible"/>
                                      </p:to>
                                    </p:set>
                                    <p:animEffect transition="in" filter="fade">
                                      <p:cBhvr>
                                        <p:cTn id="17" dur="500"/>
                                        <p:tgtEl>
                                          <p:spTgt spid="512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9">
                                            <p:txEl>
                                              <p:pRg st="4" end="4"/>
                                            </p:txEl>
                                          </p:spTgt>
                                        </p:tgtEl>
                                        <p:attrNameLst>
                                          <p:attrName>style.visibility</p:attrName>
                                        </p:attrNameLst>
                                      </p:cBhvr>
                                      <p:to>
                                        <p:strVal val="visible"/>
                                      </p:to>
                                    </p:set>
                                    <p:animEffect transition="in" filter="fade">
                                      <p:cBhvr>
                                        <p:cTn id="22" dur="500"/>
                                        <p:tgtEl>
                                          <p:spTgt spid="512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9">
                                            <p:txEl>
                                              <p:pRg st="5" end="5"/>
                                            </p:txEl>
                                          </p:spTgt>
                                        </p:tgtEl>
                                        <p:attrNameLst>
                                          <p:attrName>style.visibility</p:attrName>
                                        </p:attrNameLst>
                                      </p:cBhvr>
                                      <p:to>
                                        <p:strVal val="visible"/>
                                      </p:to>
                                    </p:set>
                                    <p:animEffect transition="in" filter="fade">
                                      <p:cBhvr>
                                        <p:cTn id="27" dur="500"/>
                                        <p:tgtEl>
                                          <p:spTgt spid="51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t>Crushing Injury</a:t>
            </a:r>
            <a:endParaRPr lang="en-US" altLang="en-US" dirty="0"/>
          </a:p>
        </p:txBody>
      </p:sp>
      <p:sp>
        <p:nvSpPr>
          <p:cNvPr id="2" name="Text Placeholder 1"/>
          <p:cNvSpPr>
            <a:spLocks noGrp="1"/>
          </p:cNvSpPr>
          <p:nvPr>
            <p:ph idx="1"/>
          </p:nvPr>
        </p:nvSpPr>
        <p:spPr>
          <a:xfrm>
            <a:off x="762000" y="1981200"/>
            <a:ext cx="3429000" cy="3962400"/>
          </a:xfrm>
        </p:spPr>
        <p:txBody>
          <a:bodyPr/>
          <a:lstStyle/>
          <a:p>
            <a:pPr marL="0" indent="0">
              <a:buNone/>
            </a:pPr>
            <a:r>
              <a:rPr lang="en-US" sz="2800" dirty="0" smtClean="0">
                <a:latin typeface="Arial" panose="020B0604020202020204" pitchFamily="34" charset="0"/>
                <a:cs typeface="Arial" panose="020B0604020202020204" pitchFamily="34" charset="0"/>
              </a:rPr>
              <a:t>Equipment with  Rollover Protection Systems or ROPS</a:t>
            </a:r>
          </a:p>
          <a:p>
            <a:pPr>
              <a:buClr>
                <a:srgbClr val="002060"/>
              </a:buClr>
              <a:buFont typeface="Wingdings" panose="05000000000000000000" pitchFamily="2" charset="2"/>
              <a:buChar char="ü"/>
            </a:pPr>
            <a:r>
              <a:rPr lang="en-US" sz="2400" dirty="0" smtClean="0">
                <a:latin typeface="Arial" panose="020B0604020202020204" pitchFamily="34" charset="0"/>
                <a:cs typeface="Arial" panose="020B0604020202020204" pitchFamily="34" charset="0"/>
              </a:rPr>
              <a:t>Wear seatbelts</a:t>
            </a:r>
          </a:p>
          <a:p>
            <a:pPr>
              <a:spcBef>
                <a:spcPts val="0"/>
              </a:spcBef>
              <a:buClr>
                <a:srgbClr val="002060"/>
              </a:buClr>
              <a:buFont typeface="Wingdings" panose="05000000000000000000" pitchFamily="2" charset="2"/>
              <a:buChar char="ü"/>
            </a:pPr>
            <a:r>
              <a:rPr lang="en-US" sz="2400" dirty="0" smtClean="0">
                <a:latin typeface="Arial" panose="020B0604020202020204" pitchFamily="34" charset="0"/>
                <a:cs typeface="Arial" panose="020B0604020202020204" pitchFamily="34" charset="0"/>
              </a:rPr>
              <a:t>Mandatory requirement</a:t>
            </a:r>
            <a:endParaRPr lang="en-US" sz="2400" dirty="0">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2-5</a:t>
            </a:r>
            <a:endParaRPr lang="en-US" altLang="en-US" sz="1200" dirty="0">
              <a:solidFill>
                <a:srgbClr val="000000"/>
              </a:solidFill>
            </a:endParaRPr>
          </a:p>
        </p:txBody>
      </p:sp>
      <p:pic>
        <p:nvPicPr>
          <p:cNvPr id="1030" name="Picture 6" descr="Image result for backhoe roll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1" y="1905000"/>
            <a:ext cx="4343400" cy="3657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8403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t>Rotating Equipment</a:t>
            </a:r>
            <a:endParaRPr lang="en-US" altLang="en-US" dirty="0"/>
          </a:p>
        </p:txBody>
      </p:sp>
      <p:sp>
        <p:nvSpPr>
          <p:cNvPr id="5123" name="Rectangle 3"/>
          <p:cNvSpPr>
            <a:spLocks noGrp="1" noChangeArrowheads="1"/>
          </p:cNvSpPr>
          <p:nvPr>
            <p:ph type="body" sz="half" idx="1"/>
          </p:nvPr>
        </p:nvSpPr>
        <p:spPr>
          <a:xfrm>
            <a:off x="457200" y="1828800"/>
            <a:ext cx="3810000" cy="4114800"/>
          </a:xfrm>
        </p:spPr>
        <p:txBody>
          <a:bodyPr/>
          <a:lstStyle/>
          <a:p>
            <a:pPr marL="0" indent="0" eaLnBrk="1" hangingPunct="1">
              <a:buFont typeface="Wingdings" pitchFamily="2" charset="2"/>
              <a:buNone/>
            </a:pPr>
            <a:r>
              <a:rPr lang="en-US" altLang="en-US" sz="2700" dirty="0" smtClean="0"/>
              <a:t>Accessible areas within the swing radius of the rotating superstructure</a:t>
            </a:r>
            <a:endParaRPr lang="en-US" altLang="en-US" sz="2700" dirty="0"/>
          </a:p>
          <a:p>
            <a:pPr eaLnBrk="1" hangingPunct="1">
              <a:buClr>
                <a:srgbClr val="002060"/>
              </a:buClr>
              <a:buFont typeface="Wingdings" panose="05000000000000000000" pitchFamily="2" charset="2"/>
              <a:buChar char="ü"/>
            </a:pPr>
            <a:r>
              <a:rPr lang="en-US" altLang="en-US" sz="2400" dirty="0" smtClean="0"/>
              <a:t>Barricaded</a:t>
            </a:r>
            <a:endParaRPr lang="en-US" altLang="en-US" sz="2400" dirty="0"/>
          </a:p>
          <a:p>
            <a:pPr eaLnBrk="1" hangingPunct="1">
              <a:buClr>
                <a:srgbClr val="002060"/>
              </a:buClr>
              <a:buFont typeface="Wingdings" panose="05000000000000000000" pitchFamily="2" charset="2"/>
              <a:buChar char="ü"/>
            </a:pPr>
            <a:r>
              <a:rPr lang="en-US" altLang="en-US" sz="2400" dirty="0" smtClean="0"/>
              <a:t>Training is required</a:t>
            </a:r>
          </a:p>
          <a:p>
            <a:pPr eaLnBrk="1" hangingPunct="1">
              <a:buClr>
                <a:srgbClr val="002060"/>
              </a:buClr>
              <a:buFont typeface="Wingdings" panose="05000000000000000000" pitchFamily="2" charset="2"/>
              <a:buChar char="ü"/>
            </a:pPr>
            <a:r>
              <a:rPr lang="en-US" altLang="en-US" sz="2400" dirty="0" smtClean="0"/>
              <a:t>Inform the operator before entry</a:t>
            </a:r>
            <a:endParaRPr lang="en-US" altLang="en-US" sz="2400" dirty="0"/>
          </a:p>
          <a:p>
            <a:pPr marL="0" indent="0" eaLnBrk="1" hangingPunct="1">
              <a:buClr>
                <a:srgbClr val="002060"/>
              </a:buClr>
              <a:buNone/>
            </a:pPr>
            <a:r>
              <a:rPr lang="en-US" altLang="en-US" sz="2400" dirty="0" smtClean="0"/>
              <a:t>Prevents crushing injuries</a:t>
            </a:r>
            <a:endParaRPr lang="en-US" altLang="en-US" sz="2400"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2-6</a:t>
            </a:r>
            <a:endParaRPr lang="en-US" altLang="en-US" sz="1200" dirty="0">
              <a:solidFill>
                <a:srgbClr val="000000"/>
              </a:solidFill>
            </a:endParaRPr>
          </a:p>
        </p:txBody>
      </p:sp>
      <p:pic>
        <p:nvPicPr>
          <p:cNvPr id="3074" name="Picture 2" descr="Image result for Barricade crane swing radi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133600"/>
            <a:ext cx="4368800"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8712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fade">
                                      <p:cBhvr>
                                        <p:cTn id="7" dur="500"/>
                                        <p:tgtEl>
                                          <p:spTgt spid="51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Effect transition="in" filter="fade">
                                      <p:cBhvr>
                                        <p:cTn id="12" dur="500"/>
                                        <p:tgtEl>
                                          <p:spTgt spid="51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3" end="3"/>
                                            </p:txEl>
                                          </p:spTgt>
                                        </p:tgtEl>
                                        <p:attrNameLst>
                                          <p:attrName>style.visibility</p:attrName>
                                        </p:attrNameLst>
                                      </p:cBhvr>
                                      <p:to>
                                        <p:strVal val="visible"/>
                                      </p:to>
                                    </p:set>
                                    <p:animEffect transition="in" filter="fade">
                                      <p:cBhvr>
                                        <p:cTn id="17" dur="500"/>
                                        <p:tgtEl>
                                          <p:spTgt spid="51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xEl>
                                              <p:pRg st="4" end="4"/>
                                            </p:txEl>
                                          </p:spTgt>
                                        </p:tgtEl>
                                        <p:attrNameLst>
                                          <p:attrName>style.visibility</p:attrName>
                                        </p:attrNameLst>
                                      </p:cBhvr>
                                      <p:to>
                                        <p:strVal val="visible"/>
                                      </p:to>
                                    </p:set>
                                    <p:animEffect transition="in" filter="fade">
                                      <p:cBhvr>
                                        <p:cTn id="22"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t>Moving Equipment</a:t>
            </a:r>
            <a:endParaRPr lang="en-US" altLang="en-US" dirty="0"/>
          </a:p>
        </p:txBody>
      </p:sp>
      <p:sp>
        <p:nvSpPr>
          <p:cNvPr id="5123" name="Rectangle 3"/>
          <p:cNvSpPr>
            <a:spLocks noGrp="1" noChangeArrowheads="1"/>
          </p:cNvSpPr>
          <p:nvPr>
            <p:ph type="body" sz="half" idx="1"/>
          </p:nvPr>
        </p:nvSpPr>
        <p:spPr>
          <a:xfrm>
            <a:off x="685800" y="2057400"/>
            <a:ext cx="4114800" cy="3886200"/>
          </a:xfrm>
        </p:spPr>
        <p:txBody>
          <a:bodyPr/>
          <a:lstStyle/>
          <a:p>
            <a:pPr marL="0" indent="0" eaLnBrk="1" hangingPunct="1">
              <a:buFont typeface="Wingdings" pitchFamily="2" charset="2"/>
              <a:buNone/>
            </a:pPr>
            <a:r>
              <a:rPr lang="en-US" altLang="en-US" sz="2700" dirty="0"/>
              <a:t>Caught between moving equipment/vehicle and another </a:t>
            </a:r>
            <a:r>
              <a:rPr lang="en-US" altLang="en-US" sz="2700" dirty="0" smtClean="0"/>
              <a:t>object</a:t>
            </a:r>
            <a:endParaRPr lang="en-US" altLang="en-US" sz="2700" dirty="0"/>
          </a:p>
          <a:p>
            <a:pPr eaLnBrk="1" hangingPunct="1">
              <a:buClr>
                <a:srgbClr val="002060"/>
              </a:buClr>
              <a:buFont typeface="Wingdings" panose="05000000000000000000" pitchFamily="2" charset="2"/>
              <a:buChar char="ü"/>
            </a:pPr>
            <a:r>
              <a:rPr lang="en-US" altLang="en-US" sz="2400" dirty="0"/>
              <a:t>Spotters</a:t>
            </a:r>
          </a:p>
          <a:p>
            <a:pPr eaLnBrk="1" hangingPunct="1">
              <a:buClr>
                <a:srgbClr val="002060"/>
              </a:buClr>
              <a:buFont typeface="Wingdings" panose="05000000000000000000" pitchFamily="2" charset="2"/>
              <a:buChar char="ü"/>
            </a:pPr>
            <a:r>
              <a:rPr lang="en-US" altLang="en-US" sz="2400" dirty="0"/>
              <a:t>Unaware co-workers</a:t>
            </a:r>
          </a:p>
          <a:p>
            <a:pPr eaLnBrk="1" hangingPunct="1">
              <a:buClr>
                <a:srgbClr val="002060"/>
              </a:buClr>
              <a:buFont typeface="Wingdings" panose="05000000000000000000" pitchFamily="2" charset="2"/>
              <a:buChar char="ü"/>
            </a:pPr>
            <a:r>
              <a:rPr lang="en-US" altLang="en-US" sz="2400" dirty="0"/>
              <a:t>During maintenance</a:t>
            </a:r>
          </a:p>
          <a:p>
            <a:pPr eaLnBrk="1" hangingPunct="1">
              <a:buClr>
                <a:srgbClr val="002060"/>
              </a:buClr>
              <a:buFont typeface="Wingdings" panose="05000000000000000000" pitchFamily="2" charset="2"/>
              <a:buChar char="ü"/>
            </a:pPr>
            <a:r>
              <a:rPr lang="en-US" altLang="en-US" sz="2400" dirty="0"/>
              <a:t>Failure to secure vehicle in </a:t>
            </a:r>
            <a:r>
              <a:rPr lang="en-US" altLang="en-US" sz="2400" dirty="0" smtClean="0"/>
              <a:t>place</a:t>
            </a:r>
            <a:endParaRPr lang="en-US" altLang="en-US" sz="2400"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2-7</a:t>
            </a:r>
            <a:endParaRPr lang="en-US" altLang="en-US" sz="1200" dirty="0">
              <a:solidFill>
                <a:srgbClr val="000000"/>
              </a:solidFill>
            </a:endParaRPr>
          </a:p>
        </p:txBody>
      </p:sp>
      <p:pic>
        <p:nvPicPr>
          <p:cNvPr id="2050" name="Picture 2" descr="Heavy Equipment">
            <a:extLst>
              <a:ext uri="{FF2B5EF4-FFF2-40B4-BE49-F238E27FC236}">
                <a16:creationId xmlns="" xmlns:a16="http://schemas.microsoft.com/office/drawing/2014/main" id="{3D78DD2E-AA5E-41E7-9370-5514CA334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425" y="2286000"/>
            <a:ext cx="3867150" cy="32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1963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fade">
                                      <p:cBhvr>
                                        <p:cTn id="7" dur="500"/>
                                        <p:tgtEl>
                                          <p:spTgt spid="51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Effect transition="in" filter="fade">
                                      <p:cBhvr>
                                        <p:cTn id="12" dur="500"/>
                                        <p:tgtEl>
                                          <p:spTgt spid="51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3" end="3"/>
                                            </p:txEl>
                                          </p:spTgt>
                                        </p:tgtEl>
                                        <p:attrNameLst>
                                          <p:attrName>style.visibility</p:attrName>
                                        </p:attrNameLst>
                                      </p:cBhvr>
                                      <p:to>
                                        <p:strVal val="visible"/>
                                      </p:to>
                                    </p:set>
                                    <p:animEffect transition="in" filter="fade">
                                      <p:cBhvr>
                                        <p:cTn id="17" dur="500"/>
                                        <p:tgtEl>
                                          <p:spTgt spid="51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xEl>
                                              <p:pRg st="4" end="4"/>
                                            </p:txEl>
                                          </p:spTgt>
                                        </p:tgtEl>
                                        <p:attrNameLst>
                                          <p:attrName>style.visibility</p:attrName>
                                        </p:attrNameLst>
                                      </p:cBhvr>
                                      <p:to>
                                        <p:strVal val="visible"/>
                                      </p:to>
                                    </p:set>
                                    <p:animEffect transition="in" filter="fade">
                                      <p:cBhvr>
                                        <p:cTn id="22"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dirty="0" smtClean="0"/>
              <a:t>Snags</a:t>
            </a:r>
            <a:endParaRPr lang="en-US" altLang="en-US"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2-8</a:t>
            </a:r>
            <a:endParaRPr lang="en-US" altLang="en-US" sz="1200" dirty="0">
              <a:solidFill>
                <a:srgbClr val="0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209800"/>
            <a:ext cx="3860800" cy="3429000"/>
          </a:xfrm>
          <a:prstGeom prst="rect">
            <a:avLst/>
          </a:prstGeom>
          <a:ln>
            <a:noFill/>
          </a:ln>
          <a:effectLst>
            <a:softEdge rad="112500"/>
          </a:effectLst>
        </p:spPr>
      </p:pic>
      <p:sp>
        <p:nvSpPr>
          <p:cNvPr id="2" name="Text Placeholder 1"/>
          <p:cNvSpPr>
            <a:spLocks noGrp="1"/>
          </p:cNvSpPr>
          <p:nvPr>
            <p:ph type="body" sz="half" idx="1"/>
          </p:nvPr>
        </p:nvSpPr>
        <p:spPr>
          <a:xfrm>
            <a:off x="762000" y="2133600"/>
            <a:ext cx="3581400" cy="3810000"/>
          </a:xfrm>
        </p:spPr>
        <p:txBody>
          <a:bodyPr/>
          <a:lstStyle/>
          <a:p>
            <a:pPr marL="0" indent="0">
              <a:buNone/>
            </a:pPr>
            <a:r>
              <a:rPr lang="en-US" sz="2800" dirty="0"/>
              <a:t>Being pulled into or caught in machinery and </a:t>
            </a:r>
            <a:r>
              <a:rPr lang="en-US" sz="2800" dirty="0" smtClean="0"/>
              <a:t>equipment</a:t>
            </a:r>
          </a:p>
          <a:p>
            <a:pPr lvl="1">
              <a:buClr>
                <a:srgbClr val="002060"/>
              </a:buClr>
              <a:buSzPct val="70000"/>
              <a:buFont typeface="Wingdings" panose="05000000000000000000" pitchFamily="2" charset="2"/>
              <a:buChar char="ü"/>
            </a:pPr>
            <a:r>
              <a:rPr lang="en-US" sz="2400" dirty="0" smtClean="0"/>
              <a:t>Strangulation</a:t>
            </a:r>
          </a:p>
          <a:p>
            <a:pPr lvl="1">
              <a:buClr>
                <a:srgbClr val="002060"/>
              </a:buClr>
              <a:buSzPct val="70000"/>
              <a:buFont typeface="Wingdings" panose="05000000000000000000" pitchFamily="2" charset="2"/>
              <a:buChar char="ü"/>
            </a:pPr>
            <a:r>
              <a:rPr lang="en-US" sz="2400" dirty="0" smtClean="0"/>
              <a:t>Amputations</a:t>
            </a:r>
          </a:p>
          <a:p>
            <a:pPr lvl="1">
              <a:buClr>
                <a:srgbClr val="002060"/>
              </a:buClr>
              <a:buSzPct val="70000"/>
              <a:buFont typeface="Wingdings" panose="05000000000000000000" pitchFamily="2" charset="2"/>
              <a:buChar char="ü"/>
            </a:pPr>
            <a:r>
              <a:rPr lang="en-US" sz="2400" dirty="0" smtClean="0"/>
              <a:t>Fractures</a:t>
            </a:r>
          </a:p>
          <a:p>
            <a:pPr lvl="1">
              <a:buClr>
                <a:srgbClr val="002060"/>
              </a:buClr>
              <a:buSzPct val="70000"/>
              <a:buFont typeface="Wingdings" panose="05000000000000000000" pitchFamily="2" charset="2"/>
              <a:buChar char="ü"/>
            </a:pPr>
            <a:r>
              <a:rPr lang="en-US" sz="2400" dirty="0" smtClean="0"/>
              <a:t>Death</a:t>
            </a:r>
            <a:endParaRPr lang="en-US" sz="2400" dirty="0"/>
          </a:p>
          <a:p>
            <a:pPr marL="0" lvl="1" indent="0">
              <a:buClr>
                <a:srgbClr val="002060"/>
              </a:buClr>
              <a:buSzPct val="70000"/>
              <a:buNone/>
            </a:pPr>
            <a:r>
              <a:rPr lang="en-US" sz="2400" dirty="0" smtClean="0"/>
              <a:t>It is not just a “work” safety issue</a:t>
            </a:r>
            <a:endParaRPr lang="en-US" sz="2400" dirty="0"/>
          </a:p>
        </p:txBody>
      </p:sp>
      <p:pic>
        <p:nvPicPr>
          <p:cNvPr id="3" name="Picture 2" descr="Image result for hoodie string inju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748505"/>
            <a:ext cx="8001000" cy="4351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8220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dirty="0" smtClean="0"/>
              <a:t>Material Handling</a:t>
            </a:r>
            <a:endParaRPr lang="en-US" altLang="en-US"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2-9</a:t>
            </a:r>
            <a:endParaRPr lang="en-US" altLang="en-US" sz="1200" dirty="0">
              <a:solidFill>
                <a:srgbClr val="000000"/>
              </a:solidFill>
            </a:endParaRPr>
          </a:p>
        </p:txBody>
      </p:sp>
      <p:sp>
        <p:nvSpPr>
          <p:cNvPr id="8196" name="Text Placeholder 1"/>
          <p:cNvSpPr>
            <a:spLocks noGrp="1"/>
          </p:cNvSpPr>
          <p:nvPr>
            <p:ph type="body" sz="half" idx="1"/>
          </p:nvPr>
        </p:nvSpPr>
        <p:spPr>
          <a:xfrm>
            <a:off x="533400" y="1828800"/>
            <a:ext cx="4114800" cy="4114800"/>
          </a:xfrm>
        </p:spPr>
        <p:txBody>
          <a:bodyPr/>
          <a:lstStyle/>
          <a:p>
            <a:pPr marL="0" indent="0">
              <a:spcBef>
                <a:spcPts val="1200"/>
              </a:spcBef>
              <a:spcAft>
                <a:spcPts val="600"/>
              </a:spcAft>
              <a:buNone/>
            </a:pPr>
            <a:r>
              <a:rPr lang="en-US" altLang="en-US" sz="2800" dirty="0" smtClean="0"/>
              <a:t>Moving loads may create hazards</a:t>
            </a:r>
            <a:endParaRPr lang="en-US" altLang="en-US" sz="2800" dirty="0"/>
          </a:p>
          <a:p>
            <a:pPr>
              <a:spcBef>
                <a:spcPts val="0"/>
              </a:spcBef>
              <a:spcAft>
                <a:spcPts val="600"/>
              </a:spcAft>
              <a:buClr>
                <a:srgbClr val="002060"/>
              </a:buClr>
              <a:buFont typeface="Wingdings" panose="05000000000000000000" pitchFamily="2" charset="2"/>
              <a:buChar char="ü"/>
            </a:pPr>
            <a:r>
              <a:rPr lang="en-US" altLang="en-US" sz="2400" dirty="0" smtClean="0"/>
              <a:t>Shifting poles can cause an injury</a:t>
            </a:r>
          </a:p>
          <a:p>
            <a:pPr>
              <a:spcBef>
                <a:spcPts val="0"/>
              </a:spcBef>
              <a:spcAft>
                <a:spcPts val="600"/>
              </a:spcAft>
              <a:buClr>
                <a:srgbClr val="002060"/>
              </a:buClr>
              <a:buFont typeface="Wingdings" panose="05000000000000000000" pitchFamily="2" charset="2"/>
              <a:buChar char="ü"/>
            </a:pPr>
            <a:r>
              <a:rPr lang="en-US" altLang="en-US" sz="2400" dirty="0" smtClean="0"/>
              <a:t>Workers may be struck by objects falling from the structure </a:t>
            </a:r>
          </a:p>
          <a:p>
            <a:pPr>
              <a:spcBef>
                <a:spcPts val="0"/>
              </a:spcBef>
              <a:spcAft>
                <a:spcPts val="600"/>
              </a:spcAft>
              <a:buClr>
                <a:srgbClr val="002060"/>
              </a:buClr>
              <a:buFont typeface="Wingdings" panose="05000000000000000000" pitchFamily="2" charset="2"/>
              <a:buChar char="ü"/>
            </a:pPr>
            <a:r>
              <a:rPr lang="en-US" altLang="en-US" sz="2400" dirty="0" smtClean="0"/>
              <a:t>Rigging failure</a:t>
            </a:r>
          </a:p>
          <a:p>
            <a:pPr>
              <a:spcBef>
                <a:spcPts val="0"/>
              </a:spcBef>
              <a:spcAft>
                <a:spcPts val="600"/>
              </a:spcAft>
              <a:buClr>
                <a:srgbClr val="002060"/>
              </a:buClr>
              <a:buFont typeface="Wingdings" panose="05000000000000000000" pitchFamily="2" charset="2"/>
              <a:buChar char="ü"/>
            </a:pPr>
            <a:r>
              <a:rPr lang="en-US" altLang="en-US" sz="2400" dirty="0" smtClean="0"/>
              <a:t>Caught-between the pole and a machine</a:t>
            </a:r>
            <a:endParaRPr lang="en-US" alt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023730"/>
            <a:ext cx="3708400" cy="3919870"/>
          </a:xfrm>
          <a:prstGeom prst="rect">
            <a:avLst/>
          </a:prstGeom>
          <a:ln>
            <a:noFill/>
          </a:ln>
          <a:effectLst>
            <a:softEdge rad="112500"/>
          </a:effectLst>
        </p:spPr>
      </p:pic>
    </p:spTree>
    <p:extLst>
      <p:ext uri="{BB962C8B-B14F-4D97-AF65-F5344CB8AC3E}">
        <p14:creationId xmlns:p14="http://schemas.microsoft.com/office/powerpoint/2010/main" val="11903370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xEl>
                                              <p:pRg st="1" end="1"/>
                                            </p:txEl>
                                          </p:spTgt>
                                        </p:tgtEl>
                                        <p:attrNameLst>
                                          <p:attrName>style.visibility</p:attrName>
                                        </p:attrNameLst>
                                      </p:cBhvr>
                                      <p:to>
                                        <p:strVal val="visible"/>
                                      </p:to>
                                    </p:set>
                                    <p:animEffect transition="in" filter="fade">
                                      <p:cBhvr>
                                        <p:cTn id="7" dur="500"/>
                                        <p:tgtEl>
                                          <p:spTgt spid="819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xEl>
                                              <p:pRg st="2" end="2"/>
                                            </p:txEl>
                                          </p:spTgt>
                                        </p:tgtEl>
                                        <p:attrNameLst>
                                          <p:attrName>style.visibility</p:attrName>
                                        </p:attrNameLst>
                                      </p:cBhvr>
                                      <p:to>
                                        <p:strVal val="visible"/>
                                      </p:to>
                                    </p:set>
                                    <p:animEffect transition="in" filter="fade">
                                      <p:cBhvr>
                                        <p:cTn id="12" dur="500"/>
                                        <p:tgtEl>
                                          <p:spTgt spid="81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6">
                                            <p:txEl>
                                              <p:pRg st="3" end="3"/>
                                            </p:txEl>
                                          </p:spTgt>
                                        </p:tgtEl>
                                        <p:attrNameLst>
                                          <p:attrName>style.visibility</p:attrName>
                                        </p:attrNameLst>
                                      </p:cBhvr>
                                      <p:to>
                                        <p:strVal val="visible"/>
                                      </p:to>
                                    </p:set>
                                    <p:animEffect transition="in" filter="fade">
                                      <p:cBhvr>
                                        <p:cTn id="17" dur="500"/>
                                        <p:tgtEl>
                                          <p:spTgt spid="819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6">
                                            <p:txEl>
                                              <p:pRg st="4" end="4"/>
                                            </p:txEl>
                                          </p:spTgt>
                                        </p:tgtEl>
                                        <p:attrNameLst>
                                          <p:attrName>style.visibility</p:attrName>
                                        </p:attrNameLst>
                                      </p:cBhvr>
                                      <p:to>
                                        <p:strVal val="visible"/>
                                      </p:to>
                                    </p:set>
                                    <p:animEffect transition="in" filter="fade">
                                      <p:cBhvr>
                                        <p:cTn id="22" dur="500"/>
                                        <p:tgtEl>
                                          <p:spTgt spid="81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smtClean="0"/>
              <a:t>Key Points-Session Two </a:t>
            </a:r>
            <a:endParaRPr lang="en-US" altLang="en-US" dirty="0"/>
          </a:p>
        </p:txBody>
      </p:sp>
      <p:sp>
        <p:nvSpPr>
          <p:cNvPr id="1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2-10</a:t>
            </a:r>
            <a:endParaRPr lang="en-US" altLang="en-US" sz="1200" dirty="0">
              <a:solidFill>
                <a:srgbClr val="000000"/>
              </a:solidFill>
            </a:endParaRPr>
          </a:p>
        </p:txBody>
      </p:sp>
      <p:sp>
        <p:nvSpPr>
          <p:cNvPr id="2" name="Rectangle 1"/>
          <p:cNvSpPr/>
          <p:nvPr/>
        </p:nvSpPr>
        <p:spPr>
          <a:xfrm>
            <a:off x="533400" y="1905000"/>
            <a:ext cx="8077200" cy="4385816"/>
          </a:xfrm>
          <a:prstGeom prst="rect">
            <a:avLst/>
          </a:prstGeom>
        </p:spPr>
        <p:txBody>
          <a:bodyPr wrap="square">
            <a:spAutoFit/>
          </a:bodyPr>
          <a:lstStyle/>
          <a:p>
            <a:pPr marL="342900" indent="-342900" eaLnBrk="1" hangingPunct="1">
              <a:spcBef>
                <a:spcPts val="600"/>
              </a:spcBef>
              <a:spcAft>
                <a:spcPts val="0"/>
              </a:spcAft>
              <a:buClrTx/>
              <a:buFont typeface="+mj-lt"/>
              <a:buAutoNum type="arabicPeriod"/>
            </a:pPr>
            <a:r>
              <a:rPr lang="en-US" sz="1600" dirty="0" smtClean="0"/>
              <a:t>In 2017, over 10% of OSHA recordable injuries experienced by ETD partnership company employees were a result of caught-in or between injuries.</a:t>
            </a:r>
            <a:endParaRPr lang="en-US" sz="1600" dirty="0"/>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endParaRPr lang="en-US" altLang="en-US" sz="1400" dirty="0"/>
          </a:p>
          <a:p>
            <a:pPr marL="342900" indent="-342900" eaLnBrk="1" hangingPunct="1">
              <a:spcBef>
                <a:spcPts val="600"/>
              </a:spcBef>
              <a:spcAft>
                <a:spcPts val="0"/>
              </a:spcAft>
              <a:buClrTx/>
              <a:buFont typeface="+mj-lt"/>
              <a:buAutoNum type="arabicPeriod"/>
            </a:pPr>
            <a:r>
              <a:rPr lang="en-US" sz="1600" dirty="0" smtClean="0"/>
              <a:t>A caught-in or between injury is a crushing injury?</a:t>
            </a:r>
            <a:r>
              <a:rPr lang="en-US" altLang="en-US" sz="1400" dirty="0" smtClean="0"/>
              <a:t>   </a:t>
            </a:r>
            <a:endParaRPr lang="en-US" altLang="en-US" sz="1400" dirty="0"/>
          </a:p>
          <a:p>
            <a:pPr marL="685800" lvl="1" indent="-228600" eaLnBrk="1" hangingPunct="1">
              <a:spcBef>
                <a:spcPts val="600"/>
              </a:spcBef>
              <a:spcAft>
                <a:spcPts val="0"/>
              </a:spcAft>
              <a:buClrTx/>
              <a:buSzPct val="70000"/>
              <a:buFont typeface="+mj-lt"/>
              <a:buAutoNum type="alphaLcPeriod"/>
            </a:pPr>
            <a:r>
              <a:rPr lang="en-US" altLang="en-US" sz="1400" dirty="0"/>
              <a:t>True</a:t>
            </a:r>
          </a:p>
          <a:p>
            <a:pPr marL="685800" lvl="1" indent="-228600" eaLnBrk="1" hangingPunct="1">
              <a:spcBef>
                <a:spcPts val="600"/>
              </a:spcBef>
              <a:spcAft>
                <a:spcPts val="0"/>
              </a:spcAft>
              <a:buClrTx/>
              <a:buSzPct val="70000"/>
              <a:buFont typeface="+mj-lt"/>
              <a:buAutoNum type="alphaLcPeriod"/>
            </a:pPr>
            <a:r>
              <a:rPr lang="en-US" altLang="en-US" sz="1400" dirty="0" smtClean="0"/>
              <a:t>False</a:t>
            </a:r>
          </a:p>
          <a:p>
            <a:pPr marL="342900" indent="-342900" eaLnBrk="1" hangingPunct="1">
              <a:spcBef>
                <a:spcPts val="600"/>
              </a:spcBef>
              <a:spcAft>
                <a:spcPts val="0"/>
              </a:spcAft>
              <a:buClrTx/>
              <a:buFont typeface="+mj-lt"/>
              <a:buAutoNum type="arabicPeriod"/>
            </a:pPr>
            <a:r>
              <a:rPr lang="en-US" sz="1600" dirty="0" smtClean="0"/>
              <a:t>The best time to identify struck-by and/or caught-between hazards and develop a control is during the job planning phase. </a:t>
            </a:r>
            <a:endParaRPr lang="en-US" altLang="en-US" sz="1400" dirty="0" smtClean="0"/>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p>
          <a:p>
            <a:pPr marL="342900" indent="-342900">
              <a:spcBef>
                <a:spcPts val="600"/>
              </a:spcBef>
              <a:spcAft>
                <a:spcPts val="0"/>
              </a:spcAft>
              <a:buFont typeface="+mj-lt"/>
              <a:buAutoNum type="arabicPeriod"/>
            </a:pPr>
            <a:r>
              <a:rPr lang="en-US" sz="1600" dirty="0" smtClean="0"/>
              <a:t>If you could be hit by a moving object or an object that has the potential to move, you are in the line-of-fire. </a:t>
            </a:r>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endParaRPr lang="en-US" altLang="en-US" sz="1400" dirty="0"/>
          </a:p>
        </p:txBody>
      </p:sp>
      <p:sp>
        <p:nvSpPr>
          <p:cNvPr id="4" name="Rounded Rectangle 3"/>
          <p:cNvSpPr/>
          <p:nvPr/>
        </p:nvSpPr>
        <p:spPr bwMode="auto">
          <a:xfrm>
            <a:off x="992134" y="24384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ounded Rectangle 7"/>
          <p:cNvSpPr/>
          <p:nvPr/>
        </p:nvSpPr>
        <p:spPr bwMode="auto">
          <a:xfrm>
            <a:off x="990600" y="33528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ounded Rectangle 8"/>
          <p:cNvSpPr/>
          <p:nvPr/>
        </p:nvSpPr>
        <p:spPr bwMode="auto">
          <a:xfrm>
            <a:off x="1022260" y="4497572"/>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Rounded Rectangle 9"/>
          <p:cNvSpPr/>
          <p:nvPr/>
        </p:nvSpPr>
        <p:spPr bwMode="auto">
          <a:xfrm>
            <a:off x="990600" y="56388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7674260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500"/>
                                        <p:tgtEl>
                                          <p:spTgt spid="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Effect transition="in" filter="fade">
                                      <p:cBhvr>
                                        <p:cTn id="57" dur="500"/>
                                        <p:tgtEl>
                                          <p:spTgt spid="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500"/>
                                        <p:tgtEl>
                                          <p:spTgt spid="2">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0" end="10"/>
                                            </p:txEl>
                                          </p:spTgt>
                                        </p:tgtEl>
                                        <p:attrNameLst>
                                          <p:attrName>style.visibility</p:attrName>
                                        </p:attrNameLst>
                                      </p:cBhvr>
                                      <p:to>
                                        <p:strVal val="visible"/>
                                      </p:to>
                                    </p:set>
                                    <p:animEffect transition="in" filter="fade">
                                      <p:cBhvr>
                                        <p:cTn id="72" dur="500"/>
                                        <p:tgtEl>
                                          <p:spTgt spid="2">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
                                            <p:txEl>
                                              <p:pRg st="11" end="11"/>
                                            </p:txEl>
                                          </p:spTgt>
                                        </p:tgtEl>
                                        <p:attrNameLst>
                                          <p:attrName>style.visibility</p:attrName>
                                        </p:attrNameLst>
                                      </p:cBhvr>
                                      <p:to>
                                        <p:strVal val="visible"/>
                                      </p:to>
                                    </p:set>
                                    <p:animEffect transition="in" filter="fade">
                                      <p:cBhvr>
                                        <p:cTn id="77" dur="500"/>
                                        <p:tgtEl>
                                          <p:spTgt spid="2">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altLang="en-US" i="0" dirty="0" smtClean="0"/>
              <a:t>Hazardous Energy Release</a:t>
            </a:r>
            <a:br>
              <a:rPr lang="en-US" altLang="en-US" i="0" dirty="0" smtClean="0"/>
            </a:br>
            <a:r>
              <a:rPr lang="en-US" altLang="en-US" sz="1600" i="0" dirty="0" smtClean="0"/>
              <a:t>Session Three</a:t>
            </a:r>
            <a:endParaRPr lang="en-US" altLang="en-US" sz="1600" i="0" dirty="0"/>
          </a:p>
        </p:txBody>
      </p:sp>
      <p:sp>
        <p:nvSpPr>
          <p:cNvPr id="4" name="Slide Number Placeholder 5"/>
          <p:cNvSpPr>
            <a:spLocks noGrp="1"/>
          </p:cNvSpPr>
          <p:nvPr>
            <p:ph type="sldNum" sz="quarter" idx="12"/>
          </p:nvPr>
        </p:nvSpPr>
        <p:spPr>
          <a:xfrm>
            <a:off x="6858000" y="6400800"/>
            <a:ext cx="16002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3-1</a:t>
            </a:r>
            <a:endParaRPr lang="en-US" altLang="en-US" sz="1200" dirty="0">
              <a:solidFill>
                <a:srgbClr val="000000"/>
              </a:solidFill>
            </a:endParaRPr>
          </a:p>
        </p:txBody>
      </p:sp>
    </p:spTree>
    <p:extLst>
      <p:ext uri="{BB962C8B-B14F-4D97-AF65-F5344CB8AC3E}">
        <p14:creationId xmlns:p14="http://schemas.microsoft.com/office/powerpoint/2010/main" val="1035260935"/>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t>Two Basic Types</a:t>
            </a:r>
            <a:endParaRPr lang="en-US" altLang="en-US" dirty="0"/>
          </a:p>
        </p:txBody>
      </p:sp>
      <p:sp>
        <p:nvSpPr>
          <p:cNvPr id="5123" name="Rectangle 3"/>
          <p:cNvSpPr>
            <a:spLocks noGrp="1" noChangeArrowheads="1"/>
          </p:cNvSpPr>
          <p:nvPr>
            <p:ph type="body" sz="half" idx="1"/>
          </p:nvPr>
        </p:nvSpPr>
        <p:spPr>
          <a:xfrm>
            <a:off x="685800" y="1828800"/>
            <a:ext cx="3733800" cy="4114800"/>
          </a:xfrm>
        </p:spPr>
        <p:txBody>
          <a:bodyPr/>
          <a:lstStyle/>
          <a:p>
            <a:pPr marL="0" indent="0" eaLnBrk="1" hangingPunct="1">
              <a:buNone/>
            </a:pPr>
            <a:r>
              <a:rPr lang="en-US" altLang="en-US" sz="2800" dirty="0" smtClean="0"/>
              <a:t>Energy in </a:t>
            </a:r>
            <a:r>
              <a:rPr lang="en-US" altLang="en-US" sz="2800" b="1" dirty="0" smtClean="0">
                <a:solidFill>
                  <a:srgbClr val="002060"/>
                </a:solidFill>
                <a:latin typeface="Arial Rounded MT Bold" panose="020F0704030504030204" pitchFamily="34" charset="0"/>
              </a:rPr>
              <a:t>motion</a:t>
            </a:r>
            <a:r>
              <a:rPr lang="en-US" altLang="en-US" sz="2800" dirty="0" smtClean="0"/>
              <a:t> is </a:t>
            </a:r>
            <a:r>
              <a:rPr lang="en-US" altLang="en-US" sz="2800" b="1" dirty="0" smtClean="0"/>
              <a:t>Kinetic</a:t>
            </a:r>
            <a:r>
              <a:rPr lang="en-US" altLang="en-US" sz="2800" dirty="0" smtClean="0"/>
              <a:t> Energy</a:t>
            </a:r>
          </a:p>
          <a:p>
            <a:pPr eaLnBrk="1" hangingPunct="1">
              <a:buClr>
                <a:srgbClr val="000066"/>
              </a:buClr>
              <a:buFont typeface="Wingdings" panose="05000000000000000000" pitchFamily="2" charset="2"/>
              <a:buChar char="ü"/>
            </a:pPr>
            <a:r>
              <a:rPr lang="en-US" altLang="en-US" sz="2400" dirty="0" smtClean="0"/>
              <a:t>Radiant</a:t>
            </a:r>
          </a:p>
          <a:p>
            <a:pPr eaLnBrk="1" hangingPunct="1">
              <a:buClr>
                <a:srgbClr val="000066"/>
              </a:buClr>
              <a:buFont typeface="Wingdings" panose="05000000000000000000" pitchFamily="2" charset="2"/>
              <a:buChar char="ü"/>
            </a:pPr>
            <a:r>
              <a:rPr lang="en-US" altLang="en-US" sz="2400" dirty="0" smtClean="0"/>
              <a:t>Thermal</a:t>
            </a:r>
          </a:p>
          <a:p>
            <a:pPr eaLnBrk="1" hangingPunct="1">
              <a:buClr>
                <a:srgbClr val="000066"/>
              </a:buClr>
              <a:buFont typeface="Wingdings" panose="05000000000000000000" pitchFamily="2" charset="2"/>
              <a:buChar char="ü"/>
            </a:pPr>
            <a:r>
              <a:rPr lang="en-US" altLang="en-US" sz="2400" dirty="0" smtClean="0"/>
              <a:t>Electrical</a:t>
            </a:r>
          </a:p>
          <a:p>
            <a:pPr lvl="1" eaLnBrk="1" hangingPunct="1">
              <a:buClr>
                <a:srgbClr val="000066"/>
              </a:buClr>
              <a:buSzPct val="70000"/>
              <a:buFont typeface="Arial" panose="020B0604020202020204" pitchFamily="34" charset="0"/>
              <a:buChar char="−"/>
            </a:pPr>
            <a:r>
              <a:rPr lang="en-US" altLang="en-US" sz="1900" dirty="0" smtClean="0"/>
              <a:t>Light</a:t>
            </a:r>
          </a:p>
          <a:p>
            <a:pPr lvl="1" eaLnBrk="1" hangingPunct="1">
              <a:buClr>
                <a:srgbClr val="000066"/>
              </a:buClr>
              <a:buSzPct val="70000"/>
              <a:buFont typeface="Arial" panose="020B0604020202020204" pitchFamily="34" charset="0"/>
              <a:buChar char="−"/>
            </a:pPr>
            <a:r>
              <a:rPr lang="en-US" altLang="en-US" sz="1900" dirty="0" smtClean="0"/>
              <a:t>Current flow</a:t>
            </a:r>
          </a:p>
          <a:p>
            <a:pPr eaLnBrk="1" hangingPunct="1">
              <a:buClr>
                <a:srgbClr val="000066"/>
              </a:buClr>
              <a:buFont typeface="Wingdings" panose="05000000000000000000" pitchFamily="2" charset="2"/>
              <a:buChar char="ü"/>
            </a:pPr>
            <a:r>
              <a:rPr lang="en-US" altLang="en-US" sz="2400" dirty="0" smtClean="0"/>
              <a:t>Mechanical</a:t>
            </a:r>
            <a:endParaRPr lang="en-US" altLang="en-US" sz="2400"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3-2</a:t>
            </a:r>
            <a:endParaRPr lang="en-US" altLang="en-US" sz="1200" dirty="0">
              <a:solidFill>
                <a:srgbClr val="000000"/>
              </a:solidFill>
            </a:endParaRPr>
          </a:p>
        </p:txBody>
      </p:sp>
      <p:sp>
        <p:nvSpPr>
          <p:cNvPr id="8" name="Rectangle 3"/>
          <p:cNvSpPr txBox="1">
            <a:spLocks noChangeArrowheads="1"/>
          </p:cNvSpPr>
          <p:nvPr/>
        </p:nvSpPr>
        <p:spPr bwMode="auto">
          <a:xfrm>
            <a:off x="4648200" y="1828800"/>
            <a:ext cx="4114800" cy="425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a:lstStyle>
          <a:p>
            <a:pPr marL="0" indent="0" eaLnBrk="1" hangingPunct="1">
              <a:buFont typeface="Wingdings" pitchFamily="2" charset="2"/>
              <a:buNone/>
            </a:pPr>
            <a:r>
              <a:rPr lang="en-US" altLang="en-US" sz="2800" kern="0" dirty="0" smtClean="0"/>
              <a:t>Energy that is </a:t>
            </a:r>
            <a:r>
              <a:rPr lang="en-US" altLang="en-US" sz="2800" b="1" kern="0" dirty="0" smtClean="0">
                <a:solidFill>
                  <a:srgbClr val="002060"/>
                </a:solidFill>
                <a:latin typeface="Arial Rounded MT Bold" panose="020F0704030504030204" pitchFamily="34" charset="0"/>
              </a:rPr>
              <a:t>stored</a:t>
            </a:r>
            <a:r>
              <a:rPr lang="en-US" altLang="en-US" sz="2800" kern="0" dirty="0" smtClean="0"/>
              <a:t> is </a:t>
            </a:r>
            <a:r>
              <a:rPr lang="en-US" altLang="en-US" sz="2800" b="1" kern="0" dirty="0" smtClean="0"/>
              <a:t>Potential</a:t>
            </a:r>
            <a:r>
              <a:rPr lang="en-US" altLang="en-US" sz="2800" kern="0" dirty="0" smtClean="0"/>
              <a:t> Energy</a:t>
            </a:r>
          </a:p>
          <a:p>
            <a:pPr eaLnBrk="1" hangingPunct="1">
              <a:buClr>
                <a:srgbClr val="000066"/>
              </a:buClr>
              <a:buFont typeface="Wingdings" panose="05000000000000000000" pitchFamily="2" charset="2"/>
              <a:buChar char="ü"/>
            </a:pPr>
            <a:r>
              <a:rPr lang="en-US" altLang="en-US" sz="2400" kern="0" dirty="0" smtClean="0"/>
              <a:t>Coiled spring</a:t>
            </a:r>
            <a:endParaRPr lang="en-US" altLang="en-US" sz="2400" kern="0" dirty="0"/>
          </a:p>
          <a:p>
            <a:pPr eaLnBrk="1" hangingPunct="1">
              <a:buClr>
                <a:srgbClr val="000066"/>
              </a:buClr>
              <a:buFont typeface="Wingdings" panose="05000000000000000000" pitchFamily="2" charset="2"/>
              <a:buChar char="ü"/>
            </a:pPr>
            <a:r>
              <a:rPr lang="en-US" altLang="en-US" sz="2400" kern="0" dirty="0" smtClean="0"/>
              <a:t>Raised weight</a:t>
            </a:r>
            <a:endParaRPr lang="en-US" altLang="en-US" sz="2400" kern="0" dirty="0"/>
          </a:p>
          <a:p>
            <a:pPr eaLnBrk="1" hangingPunct="1">
              <a:buClr>
                <a:srgbClr val="000066"/>
              </a:buClr>
              <a:buFont typeface="Wingdings" panose="05000000000000000000" pitchFamily="2" charset="2"/>
              <a:buChar char="ü"/>
            </a:pPr>
            <a:r>
              <a:rPr lang="en-US" altLang="en-US" sz="2400" kern="0" dirty="0"/>
              <a:t>Water </a:t>
            </a:r>
            <a:r>
              <a:rPr lang="en-US" altLang="en-US" sz="2400" kern="0" dirty="0" smtClean="0"/>
              <a:t>behind </a:t>
            </a:r>
            <a:r>
              <a:rPr lang="en-US" altLang="en-US" sz="2400" kern="0" dirty="0"/>
              <a:t>a </a:t>
            </a:r>
            <a:r>
              <a:rPr lang="en-US" altLang="en-US" sz="2400" kern="0" dirty="0" smtClean="0"/>
              <a:t>dam</a:t>
            </a:r>
            <a:endParaRPr lang="en-US" altLang="en-US" sz="2400" kern="0" dirty="0"/>
          </a:p>
          <a:p>
            <a:pPr eaLnBrk="1" hangingPunct="1">
              <a:buClr>
                <a:srgbClr val="000066"/>
              </a:buClr>
              <a:buFont typeface="Wingdings" panose="05000000000000000000" pitchFamily="2" charset="2"/>
              <a:buChar char="ü"/>
            </a:pPr>
            <a:r>
              <a:rPr lang="en-US" altLang="en-US" sz="2400" kern="0" dirty="0" smtClean="0"/>
              <a:t>Snow </a:t>
            </a:r>
            <a:r>
              <a:rPr lang="en-US" altLang="en-US" sz="2400" kern="0" dirty="0"/>
              <a:t>pack </a:t>
            </a:r>
            <a:endParaRPr lang="en-US" altLang="en-US" sz="2400" kern="0" dirty="0" smtClean="0"/>
          </a:p>
          <a:p>
            <a:pPr eaLnBrk="1" hangingPunct="1">
              <a:buClr>
                <a:srgbClr val="000066"/>
              </a:buClr>
              <a:buFont typeface="Wingdings" panose="05000000000000000000" pitchFamily="2" charset="2"/>
              <a:buChar char="ü"/>
            </a:pPr>
            <a:r>
              <a:rPr lang="en-US" altLang="en-US" sz="2400" kern="0" dirty="0" smtClean="0"/>
              <a:t>Stretched </a:t>
            </a:r>
            <a:r>
              <a:rPr lang="en-US" altLang="en-US" sz="2400" kern="0" dirty="0"/>
              <a:t>rubber </a:t>
            </a:r>
            <a:r>
              <a:rPr lang="en-US" altLang="en-US" sz="2400" kern="0" dirty="0" smtClean="0"/>
              <a:t>band</a:t>
            </a:r>
          </a:p>
          <a:p>
            <a:pPr eaLnBrk="1" hangingPunct="1">
              <a:buClr>
                <a:srgbClr val="000066"/>
              </a:buClr>
              <a:buFont typeface="Wingdings" panose="05000000000000000000" pitchFamily="2" charset="2"/>
              <a:buChar char="ü"/>
            </a:pPr>
            <a:r>
              <a:rPr lang="en-US" altLang="en-US" sz="2400" kern="0" dirty="0" smtClean="0"/>
              <a:t>A capacitor bank</a:t>
            </a:r>
          </a:p>
        </p:txBody>
      </p:sp>
    </p:spTree>
    <p:extLst>
      <p:ext uri="{BB962C8B-B14F-4D97-AF65-F5344CB8AC3E}">
        <p14:creationId xmlns:p14="http://schemas.microsoft.com/office/powerpoint/2010/main" val="27337751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fade">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fade">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fade">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fade">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fade">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fade">
                                      <p:cBhvr>
                                        <p:cTn id="37" dur="500"/>
                                        <p:tgtEl>
                                          <p:spTgt spid="51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5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fade">
                                      <p:cBhvr>
                                        <p:cTn id="52" dur="500"/>
                                        <p:tgtEl>
                                          <p:spTgt spid="8">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fade">
                                      <p:cBhvr>
                                        <p:cTn id="57" dur="500"/>
                                        <p:tgtEl>
                                          <p:spTgt spid="8">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Effect transition="in" filter="fade">
                                      <p:cBhvr>
                                        <p:cTn id="62" dur="500"/>
                                        <p:tgtEl>
                                          <p:spTgt spid="8">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
                                            <p:txEl>
                                              <p:pRg st="5" end="5"/>
                                            </p:txEl>
                                          </p:spTgt>
                                        </p:tgtEl>
                                        <p:attrNameLst>
                                          <p:attrName>style.visibility</p:attrName>
                                        </p:attrNameLst>
                                      </p:cBhvr>
                                      <p:to>
                                        <p:strVal val="visible"/>
                                      </p:to>
                                    </p:set>
                                    <p:animEffect transition="in" filter="fade">
                                      <p:cBhvr>
                                        <p:cTn id="67" dur="500"/>
                                        <p:tgtEl>
                                          <p:spTgt spid="8">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
                                            <p:txEl>
                                              <p:pRg st="6" end="6"/>
                                            </p:txEl>
                                          </p:spTgt>
                                        </p:tgtEl>
                                        <p:attrNameLst>
                                          <p:attrName>style.visibility</p:attrName>
                                        </p:attrNameLst>
                                      </p:cBhvr>
                                      <p:to>
                                        <p:strVal val="visible"/>
                                      </p:to>
                                    </p:set>
                                    <p:animEffect transition="in" filter="fade">
                                      <p:cBhvr>
                                        <p:cTn id="7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t>Hydraulic</a:t>
            </a:r>
            <a:endParaRPr lang="en-US" altLang="en-US"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3-3</a:t>
            </a:r>
            <a:endParaRPr lang="en-US" altLang="en-US" sz="1200" dirty="0">
              <a:solidFill>
                <a:srgbClr val="000000"/>
              </a:solidFill>
            </a:endParaRPr>
          </a:p>
        </p:txBody>
      </p:sp>
      <p:sp>
        <p:nvSpPr>
          <p:cNvPr id="2" name="Text Placeholder 1"/>
          <p:cNvSpPr>
            <a:spLocks noGrp="1"/>
          </p:cNvSpPr>
          <p:nvPr>
            <p:ph type="body" sz="half" idx="1"/>
          </p:nvPr>
        </p:nvSpPr>
        <p:spPr>
          <a:xfrm>
            <a:off x="762000" y="1994491"/>
            <a:ext cx="4000500" cy="4038600"/>
          </a:xfrm>
        </p:spPr>
        <p:txBody>
          <a:bodyPr/>
          <a:lstStyle/>
          <a:p>
            <a:pPr marL="0" indent="0">
              <a:buNone/>
            </a:pPr>
            <a:r>
              <a:rPr lang="en-US" sz="2800" dirty="0" smtClean="0"/>
              <a:t>Force created by liquid under pressure</a:t>
            </a:r>
          </a:p>
          <a:p>
            <a:pPr>
              <a:buClr>
                <a:srgbClr val="002060"/>
              </a:buClr>
              <a:buFont typeface="Wingdings" panose="05000000000000000000" pitchFamily="2" charset="2"/>
              <a:buChar char="ü"/>
            </a:pPr>
            <a:r>
              <a:rPr lang="en-US" sz="2400" dirty="0" smtClean="0"/>
              <a:t>Liquids cannot be compressed</a:t>
            </a:r>
          </a:p>
          <a:p>
            <a:pPr>
              <a:buClr>
                <a:srgbClr val="002060"/>
              </a:buClr>
              <a:buFont typeface="Wingdings" panose="05000000000000000000" pitchFamily="2" charset="2"/>
              <a:buChar char="ü"/>
            </a:pPr>
            <a:r>
              <a:rPr lang="en-US" sz="2400" dirty="0" smtClean="0"/>
              <a:t>They transmit force to surrounding areas</a:t>
            </a:r>
            <a:endParaRPr lang="en-US" sz="2400" dirty="0"/>
          </a:p>
          <a:p>
            <a:endParaRPr lang="en-US" dirty="0"/>
          </a:p>
        </p:txBody>
      </p:sp>
      <p:pic>
        <p:nvPicPr>
          <p:cNvPr id="3" name="Picture 2"/>
          <p:cNvPicPr>
            <a:picLocks noChangeAspect="1"/>
          </p:cNvPicPr>
          <p:nvPr/>
        </p:nvPicPr>
        <p:blipFill>
          <a:blip r:embed="rId3"/>
          <a:stretch>
            <a:fillRect/>
          </a:stretch>
        </p:blipFill>
        <p:spPr>
          <a:xfrm>
            <a:off x="5020235" y="1828799"/>
            <a:ext cx="3675529" cy="4204291"/>
          </a:xfrm>
          <a:prstGeom prst="rect">
            <a:avLst/>
          </a:prstGeom>
          <a:ln>
            <a:noFill/>
          </a:ln>
          <a:effectLst>
            <a:softEdge rad="112500"/>
          </a:effectLst>
        </p:spPr>
      </p:pic>
    </p:spTree>
    <p:extLst>
      <p:ext uri="{BB962C8B-B14F-4D97-AF65-F5344CB8AC3E}">
        <p14:creationId xmlns:p14="http://schemas.microsoft.com/office/powerpoint/2010/main" val="23312882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t>Pneumatic</a:t>
            </a:r>
            <a:endParaRPr lang="en-US" altLang="en-US"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3-4</a:t>
            </a:r>
            <a:endParaRPr lang="en-US" altLang="en-US" sz="1200" dirty="0">
              <a:solidFill>
                <a:srgbClr val="000000"/>
              </a:solidFill>
            </a:endParaRPr>
          </a:p>
        </p:txBody>
      </p:sp>
      <p:sp>
        <p:nvSpPr>
          <p:cNvPr id="2" name="Text Placeholder 1"/>
          <p:cNvSpPr>
            <a:spLocks noGrp="1"/>
          </p:cNvSpPr>
          <p:nvPr>
            <p:ph type="body" sz="half" idx="1"/>
          </p:nvPr>
        </p:nvSpPr>
        <p:spPr>
          <a:xfrm>
            <a:off x="762000" y="1994491"/>
            <a:ext cx="3657600" cy="4038600"/>
          </a:xfrm>
        </p:spPr>
        <p:txBody>
          <a:bodyPr/>
          <a:lstStyle/>
          <a:p>
            <a:pPr marL="0" indent="0">
              <a:buNone/>
            </a:pPr>
            <a:r>
              <a:rPr lang="en-US" sz="2800" dirty="0" smtClean="0"/>
              <a:t>Air </a:t>
            </a:r>
            <a:r>
              <a:rPr lang="en-US" sz="2800" dirty="0"/>
              <a:t>hose </a:t>
            </a:r>
            <a:r>
              <a:rPr lang="en-US" sz="2800" dirty="0" smtClean="0"/>
              <a:t>may uncouple </a:t>
            </a:r>
            <a:r>
              <a:rPr lang="en-US" sz="2800" dirty="0"/>
              <a:t>or a </a:t>
            </a:r>
            <a:r>
              <a:rPr lang="en-US" sz="2800" dirty="0" smtClean="0"/>
              <a:t>fitting may fail</a:t>
            </a:r>
          </a:p>
          <a:p>
            <a:pPr>
              <a:buClr>
                <a:srgbClr val="002060"/>
              </a:buClr>
              <a:buFont typeface="Wingdings" panose="05000000000000000000" pitchFamily="2" charset="2"/>
              <a:buChar char="ü"/>
            </a:pPr>
            <a:r>
              <a:rPr lang="en-US" sz="2400" dirty="0" smtClean="0"/>
              <a:t>Rapid </a:t>
            </a:r>
            <a:r>
              <a:rPr lang="en-US" sz="2400" dirty="0"/>
              <a:t>expansion of air causes the hose to whip violently </a:t>
            </a:r>
            <a:endParaRPr lang="en-US" sz="2400" dirty="0" smtClean="0"/>
          </a:p>
          <a:p>
            <a:pPr>
              <a:buClr>
                <a:srgbClr val="002060"/>
              </a:buClr>
              <a:buFont typeface="Wingdings" panose="05000000000000000000" pitchFamily="2" charset="2"/>
              <a:buChar char="ü"/>
            </a:pPr>
            <a:r>
              <a:rPr lang="en-US" sz="2400" dirty="0" smtClean="0"/>
              <a:t>Can cause a hazardous situation</a:t>
            </a:r>
            <a:endParaRPr lang="en-US" dirty="0"/>
          </a:p>
        </p:txBody>
      </p:sp>
      <p:pic>
        <p:nvPicPr>
          <p:cNvPr id="1026" name="Picture 2" descr="Image result for Whip check on air compres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905000"/>
            <a:ext cx="4343400" cy="38115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24600" y="5105400"/>
            <a:ext cx="2209800" cy="461665"/>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Arial Rounded MT Bold" panose="020F0704030504030204" pitchFamily="34" charset="0"/>
              </a:rPr>
              <a:t>Whip Check</a:t>
            </a:r>
            <a:endParaRPr lang="en-US" sz="2400"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76489982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9"/>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1-3</a:t>
            </a:r>
            <a:endParaRPr lang="en-US" altLang="en-US" sz="1200" dirty="0">
              <a:solidFill>
                <a:srgbClr val="000000"/>
              </a:solidFill>
            </a:endParaRPr>
          </a:p>
        </p:txBody>
      </p:sp>
      <p:sp>
        <p:nvSpPr>
          <p:cNvPr id="3075" name="Rectangle 2"/>
          <p:cNvSpPr>
            <a:spLocks noGrp="1" noChangeArrowheads="1"/>
          </p:cNvSpPr>
          <p:nvPr>
            <p:ph type="ctrTitle"/>
          </p:nvPr>
        </p:nvSpPr>
        <p:spPr/>
        <p:txBody>
          <a:bodyPr/>
          <a:lstStyle/>
          <a:p>
            <a:pPr eaLnBrk="1" hangingPunct="1">
              <a:spcBef>
                <a:spcPts val="1200"/>
              </a:spcBef>
              <a:spcAft>
                <a:spcPts val="600"/>
              </a:spcAft>
            </a:pPr>
            <a:r>
              <a:rPr lang="en-US" altLang="en-US" i="0" dirty="0" smtClean="0"/>
              <a:t>Line of Fire</a:t>
            </a:r>
            <a:br>
              <a:rPr lang="en-US" altLang="en-US" i="0" dirty="0" smtClean="0"/>
            </a:br>
            <a:r>
              <a:rPr lang="en-US" altLang="en-US" sz="2000" i="0" dirty="0" smtClean="0"/>
              <a:t>Session One</a:t>
            </a:r>
            <a:endParaRPr lang="en-US" altLang="en-US" sz="1400" b="1" i="0" dirty="0">
              <a:latin typeface="Arial" charset="0"/>
              <a:cs typeface="Arial" charset="0"/>
            </a:endParaRPr>
          </a:p>
        </p:txBody>
      </p:sp>
    </p:spTree>
    <p:extLst>
      <p:ext uri="{BB962C8B-B14F-4D97-AF65-F5344CB8AC3E}">
        <p14:creationId xmlns:p14="http://schemas.microsoft.com/office/powerpoint/2010/main" val="3204036824"/>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t>Rotating Machinery</a:t>
            </a:r>
            <a:endParaRPr lang="en-US" altLang="en-US"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3-5</a:t>
            </a:r>
            <a:endParaRPr lang="en-US" altLang="en-US" sz="1200" dirty="0">
              <a:solidFill>
                <a:srgbClr val="000000"/>
              </a:solidFill>
            </a:endParaRPr>
          </a:p>
        </p:txBody>
      </p:sp>
      <p:sp>
        <p:nvSpPr>
          <p:cNvPr id="2" name="Text Placeholder 1"/>
          <p:cNvSpPr>
            <a:spLocks noGrp="1"/>
          </p:cNvSpPr>
          <p:nvPr>
            <p:ph type="body" sz="half" idx="1"/>
          </p:nvPr>
        </p:nvSpPr>
        <p:spPr>
          <a:xfrm>
            <a:off x="762000" y="1994491"/>
            <a:ext cx="4000500" cy="4038600"/>
          </a:xfrm>
        </p:spPr>
        <p:txBody>
          <a:bodyPr/>
          <a:lstStyle/>
          <a:p>
            <a:pPr marL="0" indent="0">
              <a:buNone/>
            </a:pPr>
            <a:r>
              <a:rPr lang="en-US" sz="2800" dirty="0" smtClean="0"/>
              <a:t>Hazards created by rotating parts &amp; high pressure hydraulics</a:t>
            </a:r>
          </a:p>
          <a:p>
            <a:pPr>
              <a:buClr>
                <a:srgbClr val="002060"/>
              </a:buClr>
              <a:buFont typeface="Wingdings" panose="05000000000000000000" pitchFamily="2" charset="2"/>
              <a:buChar char="ü"/>
            </a:pPr>
            <a:r>
              <a:rPr lang="en-US" sz="2400" dirty="0" smtClean="0"/>
              <a:t>Stay away</a:t>
            </a:r>
          </a:p>
          <a:p>
            <a:pPr>
              <a:buClr>
                <a:srgbClr val="002060"/>
              </a:buClr>
              <a:buFont typeface="Wingdings" panose="05000000000000000000" pitchFamily="2" charset="2"/>
              <a:buChar char="ü"/>
            </a:pPr>
            <a:r>
              <a:rPr lang="en-US" sz="2400" dirty="0" smtClean="0"/>
              <a:t>Rotating parts can snag lose clothing</a:t>
            </a:r>
          </a:p>
          <a:p>
            <a:pPr>
              <a:buClr>
                <a:srgbClr val="002060"/>
              </a:buClr>
              <a:buFont typeface="Wingdings" panose="05000000000000000000" pitchFamily="2" charset="2"/>
              <a:buChar char="ü"/>
            </a:pPr>
            <a:r>
              <a:rPr lang="en-US" sz="2400" dirty="0" smtClean="0"/>
              <a:t>Failure of hydraulic hoses can cause injury</a:t>
            </a:r>
            <a:endParaRPr lang="en-US" sz="2400" dirty="0"/>
          </a:p>
          <a:p>
            <a:endParaRPr lang="en-US" dirty="0"/>
          </a:p>
        </p:txBody>
      </p:sp>
      <p:pic>
        <p:nvPicPr>
          <p:cNvPr id="3077"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6797" y="1905000"/>
            <a:ext cx="4972050"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0" y="0"/>
            <a:ext cx="9144000" cy="6858000"/>
            <a:chOff x="0" y="0"/>
            <a:chExt cx="9144000" cy="68580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p:cNvSpPr txBox="1"/>
            <p:nvPr/>
          </p:nvSpPr>
          <p:spPr>
            <a:xfrm>
              <a:off x="170598" y="228600"/>
              <a:ext cx="3886199" cy="954107"/>
            </a:xfrm>
            <a:prstGeom prst="rect">
              <a:avLst/>
            </a:prstGeom>
            <a:solidFill>
              <a:schemeClr val="bg1">
                <a:alpha val="81000"/>
              </a:schemeClr>
            </a:solidFill>
            <a:effectLst>
              <a:softEdge rad="63500"/>
            </a:effectLst>
          </p:spPr>
          <p:txBody>
            <a:bodyPr wrap="square" rtlCol="0">
              <a:spAutoFit/>
            </a:bodyPr>
            <a:lstStyle/>
            <a:p>
              <a:pPr algn="ctr"/>
              <a:r>
                <a:rPr lang="en-US" sz="2800" dirty="0" smtClean="0">
                  <a:latin typeface="Arial Rounded MT Bold" panose="020F0704030504030204" pitchFamily="34" charset="0"/>
                </a:rPr>
                <a:t>-Auger Spinoff-</a:t>
              </a:r>
            </a:p>
            <a:p>
              <a:pPr algn="ctr"/>
              <a:r>
                <a:rPr lang="en-US" sz="2800" dirty="0" smtClean="0">
                  <a:latin typeface="Arial Rounded MT Bold" panose="020F0704030504030204" pitchFamily="34" charset="0"/>
                </a:rPr>
                <a:t>Potential or Kinetic?</a:t>
              </a:r>
              <a:endParaRPr lang="en-US" sz="2800" dirty="0">
                <a:latin typeface="Arial Rounded MT Bold" panose="020F0704030504030204" pitchFamily="34" charset="0"/>
              </a:endParaRPr>
            </a:p>
          </p:txBody>
        </p:sp>
      </p:grpSp>
    </p:spTree>
    <p:extLst>
      <p:ext uri="{BB962C8B-B14F-4D97-AF65-F5344CB8AC3E}">
        <p14:creationId xmlns:p14="http://schemas.microsoft.com/office/powerpoint/2010/main" val="34542137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t>Electrical</a:t>
            </a:r>
            <a:endParaRPr lang="en-US" altLang="en-US"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3-6</a:t>
            </a:r>
            <a:endParaRPr lang="en-US" altLang="en-US" sz="1200" dirty="0">
              <a:solidFill>
                <a:srgbClr val="000000"/>
              </a:solidFill>
            </a:endParaRPr>
          </a:p>
        </p:txBody>
      </p:sp>
      <p:sp>
        <p:nvSpPr>
          <p:cNvPr id="2" name="Text Placeholder 1"/>
          <p:cNvSpPr>
            <a:spLocks noGrp="1"/>
          </p:cNvSpPr>
          <p:nvPr>
            <p:ph type="body" sz="half" idx="1"/>
          </p:nvPr>
        </p:nvSpPr>
        <p:spPr>
          <a:xfrm>
            <a:off x="685800" y="1994491"/>
            <a:ext cx="4419600" cy="4038600"/>
          </a:xfrm>
        </p:spPr>
        <p:txBody>
          <a:bodyPr/>
          <a:lstStyle/>
          <a:p>
            <a:pPr marL="0" indent="0">
              <a:buNone/>
            </a:pPr>
            <a:r>
              <a:rPr lang="en-US" sz="2800" dirty="0" smtClean="0"/>
              <a:t>Voltage is form of pressure</a:t>
            </a:r>
          </a:p>
          <a:p>
            <a:pPr>
              <a:buClr>
                <a:srgbClr val="002060"/>
              </a:buClr>
              <a:buFont typeface="Wingdings" panose="05000000000000000000" pitchFamily="2" charset="2"/>
              <a:buChar char="ü"/>
            </a:pPr>
            <a:r>
              <a:rPr lang="en-US" sz="2400" dirty="0" smtClean="0"/>
              <a:t>Electromagnetic pressure</a:t>
            </a:r>
          </a:p>
          <a:p>
            <a:pPr>
              <a:buClr>
                <a:srgbClr val="002060"/>
              </a:buClr>
              <a:buFont typeface="Wingdings" panose="05000000000000000000" pitchFamily="2" charset="2"/>
              <a:buChar char="ü"/>
            </a:pPr>
            <a:r>
              <a:rPr lang="en-US" sz="2400" dirty="0" smtClean="0"/>
              <a:t>Qualified Electrical workers use </a:t>
            </a:r>
            <a:r>
              <a:rPr lang="en-US" sz="2400" b="1" dirty="0" smtClean="0">
                <a:solidFill>
                  <a:srgbClr val="002060"/>
                </a:solidFill>
              </a:rPr>
              <a:t>M</a:t>
            </a:r>
            <a:r>
              <a:rPr lang="en-US" sz="2400" dirty="0" smtClean="0"/>
              <a:t>inimum </a:t>
            </a:r>
            <a:r>
              <a:rPr lang="en-US" sz="2400" b="1" dirty="0">
                <a:solidFill>
                  <a:srgbClr val="002060"/>
                </a:solidFill>
              </a:rPr>
              <a:t>A</a:t>
            </a:r>
            <a:r>
              <a:rPr lang="en-US" sz="2400" dirty="0" smtClean="0"/>
              <a:t>pproach </a:t>
            </a:r>
            <a:r>
              <a:rPr lang="en-US" sz="2400" b="1" dirty="0" smtClean="0">
                <a:solidFill>
                  <a:srgbClr val="002060"/>
                </a:solidFill>
              </a:rPr>
              <a:t>D</a:t>
            </a:r>
            <a:r>
              <a:rPr lang="en-US" sz="2400" dirty="0" smtClean="0"/>
              <a:t>istances for protection</a:t>
            </a:r>
          </a:p>
          <a:p>
            <a:pPr>
              <a:buClr>
                <a:srgbClr val="002060"/>
              </a:buClr>
              <a:buFont typeface="Wingdings" panose="05000000000000000000" pitchFamily="2" charset="2"/>
              <a:buChar char="ü"/>
            </a:pPr>
            <a:r>
              <a:rPr lang="en-US" sz="2400" dirty="0" smtClean="0"/>
              <a:t>Wear protective clothing and personal protective equipment</a:t>
            </a:r>
            <a:endParaRPr lang="en-US" sz="2400" dirty="0"/>
          </a:p>
        </p:txBody>
      </p:sp>
      <p:pic>
        <p:nvPicPr>
          <p:cNvPr id="3" name="Picture 2"/>
          <p:cNvPicPr>
            <a:picLocks noChangeAspect="1"/>
          </p:cNvPicPr>
          <p:nvPr/>
        </p:nvPicPr>
        <p:blipFill>
          <a:blip r:embed="rId3"/>
          <a:stretch>
            <a:fillRect/>
          </a:stretch>
        </p:blipFill>
        <p:spPr>
          <a:xfrm>
            <a:off x="5334000" y="1994491"/>
            <a:ext cx="3172447" cy="3921211"/>
          </a:xfrm>
          <a:prstGeom prst="rect">
            <a:avLst/>
          </a:prstGeom>
          <a:ln>
            <a:noFill/>
          </a:ln>
          <a:effectLst>
            <a:softEdge rad="112500"/>
          </a:effectLst>
        </p:spPr>
      </p:pic>
    </p:spTree>
    <p:extLst>
      <p:ext uri="{BB962C8B-B14F-4D97-AF65-F5344CB8AC3E}">
        <p14:creationId xmlns:p14="http://schemas.microsoft.com/office/powerpoint/2010/main" val="414424430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t>Electrical Arc</a:t>
            </a:r>
            <a:endParaRPr lang="en-US" altLang="en-US"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3-7</a:t>
            </a:r>
            <a:endParaRPr lang="en-US" altLang="en-US" sz="1200" dirty="0">
              <a:solidFill>
                <a:srgbClr val="000000"/>
              </a:solidFill>
            </a:endParaRPr>
          </a:p>
        </p:txBody>
      </p:sp>
      <p:sp>
        <p:nvSpPr>
          <p:cNvPr id="2" name="Text Placeholder 1"/>
          <p:cNvSpPr>
            <a:spLocks noGrp="1"/>
          </p:cNvSpPr>
          <p:nvPr>
            <p:ph type="body" sz="half" idx="1"/>
          </p:nvPr>
        </p:nvSpPr>
        <p:spPr>
          <a:xfrm>
            <a:off x="685800" y="1994491"/>
            <a:ext cx="4076700" cy="4038600"/>
          </a:xfrm>
        </p:spPr>
        <p:txBody>
          <a:bodyPr/>
          <a:lstStyle/>
          <a:p>
            <a:pPr marL="0" indent="0">
              <a:buNone/>
            </a:pPr>
            <a:r>
              <a:rPr lang="en-US" sz="2800" dirty="0" smtClean="0"/>
              <a:t>Release of stored energy</a:t>
            </a:r>
          </a:p>
          <a:p>
            <a:pPr>
              <a:buClr>
                <a:srgbClr val="002060"/>
              </a:buClr>
              <a:buFont typeface="Wingdings" panose="05000000000000000000" pitchFamily="2" charset="2"/>
              <a:buChar char="ü"/>
            </a:pPr>
            <a:r>
              <a:rPr lang="en-US" sz="2400" dirty="0" smtClean="0"/>
              <a:t>Always identify Line of Fire before starting the task</a:t>
            </a:r>
            <a:endParaRPr lang="en-US" sz="2400" dirty="0"/>
          </a:p>
          <a:p>
            <a:pPr>
              <a:buClr>
                <a:srgbClr val="002060"/>
              </a:buClr>
              <a:buFont typeface="Wingdings" panose="05000000000000000000" pitchFamily="2" charset="2"/>
              <a:buChar char="ü"/>
            </a:pPr>
            <a:r>
              <a:rPr lang="en-US" sz="2400" dirty="0" smtClean="0"/>
              <a:t>In an arc flash metal is liquefied and vaporized</a:t>
            </a:r>
          </a:p>
          <a:p>
            <a:pPr>
              <a:buClr>
                <a:srgbClr val="002060"/>
              </a:buClr>
              <a:buFont typeface="Wingdings" panose="05000000000000000000" pitchFamily="2" charset="2"/>
              <a:buChar char="ü"/>
            </a:pPr>
            <a:r>
              <a:rPr lang="en-US" sz="2400" dirty="0" smtClean="0"/>
              <a:t>Projected with large amounts of force</a:t>
            </a:r>
          </a:p>
          <a:p>
            <a:pPr>
              <a:buClr>
                <a:srgbClr val="002060"/>
              </a:buClr>
              <a:buFont typeface="Wingdings" panose="05000000000000000000" pitchFamily="2" charset="2"/>
              <a:buChar char="ü"/>
            </a:pPr>
            <a:r>
              <a:rPr lang="en-US" sz="2400" dirty="0" smtClean="0"/>
              <a:t>At very high speeds</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362200"/>
            <a:ext cx="397510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15405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2-4</a:t>
            </a:r>
            <a:endParaRPr lang="en-US" altLang="en-US" sz="1200" dirty="0">
              <a:solidFill>
                <a:srgbClr val="000000"/>
              </a:solidFill>
            </a:endParaRPr>
          </a:p>
        </p:txBody>
      </p:sp>
      <p:pic>
        <p:nvPicPr>
          <p:cNvPr id="1028" name="Picture 4" descr="C:\Users\jmcgowan\Pictures\Mastec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152400"/>
            <a:ext cx="3352800" cy="1384995"/>
          </a:xfrm>
          <a:prstGeom prst="rect">
            <a:avLst/>
          </a:prstGeom>
          <a:noFill/>
        </p:spPr>
        <p:txBody>
          <a:bodyPr wrap="square" rtlCol="0">
            <a:spAutoFit/>
          </a:bodyPr>
          <a:lstStyle/>
          <a:p>
            <a:pPr algn="ctr"/>
            <a:r>
              <a:rPr lang="en-US" sz="2800" dirty="0" smtClean="0">
                <a:latin typeface="Arial Rounded MT Bold" panose="020F0704030504030204" pitchFamily="34" charset="0"/>
              </a:rPr>
              <a:t>-Suspended Pole-</a:t>
            </a:r>
          </a:p>
          <a:p>
            <a:pPr algn="ctr"/>
            <a:r>
              <a:rPr lang="en-US" sz="2800" dirty="0" smtClean="0">
                <a:latin typeface="Arial Rounded MT Bold" panose="020F0704030504030204" pitchFamily="34" charset="0"/>
              </a:rPr>
              <a:t>Potential or Kinetic?</a:t>
            </a:r>
            <a:endParaRPr lang="en-US" sz="2800" dirty="0">
              <a:latin typeface="Arial Rounded MT Bold" panose="020F0704030504030204" pitchFamily="34" charset="0"/>
            </a:endParaRPr>
          </a:p>
        </p:txBody>
      </p:sp>
      <p:sp>
        <p:nvSpPr>
          <p:cNvPr id="5" name="TextBox 4"/>
          <p:cNvSpPr txBox="1"/>
          <p:nvPr/>
        </p:nvSpPr>
        <p:spPr>
          <a:xfrm>
            <a:off x="228600" y="158718"/>
            <a:ext cx="3177654" cy="1384995"/>
          </a:xfrm>
          <a:prstGeom prst="rect">
            <a:avLst/>
          </a:prstGeom>
          <a:noFill/>
        </p:spPr>
        <p:txBody>
          <a:bodyPr wrap="square" rtlCol="0">
            <a:spAutoFit/>
          </a:bodyPr>
          <a:lstStyle/>
          <a:p>
            <a:pPr algn="ctr"/>
            <a:r>
              <a:rPr lang="en-US" sz="2800" dirty="0" smtClean="0">
                <a:latin typeface="Arial Rounded MT Bold" panose="020F0704030504030204" pitchFamily="34" charset="0"/>
              </a:rPr>
              <a:t>-Stowed Auger-</a:t>
            </a:r>
          </a:p>
          <a:p>
            <a:pPr algn="ctr"/>
            <a:r>
              <a:rPr lang="en-US" sz="2800" dirty="0" smtClean="0">
                <a:latin typeface="Arial Rounded MT Bold" panose="020F0704030504030204" pitchFamily="34" charset="0"/>
              </a:rPr>
              <a:t>Potential or Kinetic?</a:t>
            </a:r>
            <a:endParaRPr lang="en-US" sz="2800" dirty="0">
              <a:latin typeface="Arial Rounded MT Bold" panose="020F0704030504030204" pitchFamily="34" charset="0"/>
            </a:endParaRPr>
          </a:p>
        </p:txBody>
      </p:sp>
    </p:spTree>
    <p:extLst>
      <p:ext uri="{BB962C8B-B14F-4D97-AF65-F5344CB8AC3E}">
        <p14:creationId xmlns:p14="http://schemas.microsoft.com/office/powerpoint/2010/main" val="327359295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2-4</a:t>
            </a:r>
            <a:endParaRPr lang="en-US" altLang="en-US" sz="1200" dirty="0">
              <a:solidFill>
                <a:srgbClr val="000000"/>
              </a:solidFill>
            </a:endParaRPr>
          </a:p>
        </p:txBody>
      </p:sp>
      <p:grpSp>
        <p:nvGrpSpPr>
          <p:cNvPr id="5" name="Group 4"/>
          <p:cNvGrpSpPr/>
          <p:nvPr/>
        </p:nvGrpSpPr>
        <p:grpSpPr>
          <a:xfrm>
            <a:off x="-28433" y="-27375"/>
            <a:ext cx="9172433" cy="6885375"/>
            <a:chOff x="-28433" y="0"/>
            <a:chExt cx="9172433" cy="6885375"/>
          </a:xfrm>
        </p:grpSpPr>
        <p:pic>
          <p:nvPicPr>
            <p:cNvPr id="1032" name="Picture 8" descr="Image result for high voltage arc flash explo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3" y="0"/>
              <a:ext cx="9172433" cy="68853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81000" y="304800"/>
              <a:ext cx="3810000" cy="954107"/>
            </a:xfrm>
            <a:prstGeom prst="rect">
              <a:avLst/>
            </a:prstGeom>
            <a:noFill/>
          </p:spPr>
          <p:txBody>
            <a:bodyPr wrap="square" rtlCol="0">
              <a:spAutoFit/>
            </a:bodyPr>
            <a:lstStyle/>
            <a:p>
              <a:pPr algn="ctr"/>
              <a:r>
                <a:rPr lang="en-US" sz="2800" dirty="0" smtClean="0">
                  <a:latin typeface="Arial Rounded MT Bold" panose="020F0704030504030204" pitchFamily="34" charset="0"/>
                </a:rPr>
                <a:t>-Electrical Arc Flash-</a:t>
              </a:r>
            </a:p>
            <a:p>
              <a:pPr algn="ctr"/>
              <a:r>
                <a:rPr lang="en-US" sz="2800" dirty="0" smtClean="0">
                  <a:latin typeface="Arial Rounded MT Bold" panose="020F0704030504030204" pitchFamily="34" charset="0"/>
                </a:rPr>
                <a:t>Potential or Kinetic?</a:t>
              </a:r>
              <a:endParaRPr lang="en-US" sz="2800" dirty="0">
                <a:latin typeface="Arial Rounded MT Bold" panose="020F0704030504030204" pitchFamily="34" charset="0"/>
              </a:endParaRPr>
            </a:p>
          </p:txBody>
        </p:sp>
      </p:grpSp>
    </p:spTree>
    <p:extLst>
      <p:ext uri="{BB962C8B-B14F-4D97-AF65-F5344CB8AC3E}">
        <p14:creationId xmlns:p14="http://schemas.microsoft.com/office/powerpoint/2010/main" val="743260310"/>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4-4</a:t>
            </a:r>
            <a:endParaRPr lang="en-US" altLang="en-US" sz="1200" dirty="0">
              <a:solidFill>
                <a:srgbClr val="000000"/>
              </a:solidFill>
            </a:endParaRP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29200" y="1828800"/>
            <a:ext cx="3810000" cy="954107"/>
          </a:xfrm>
          <a:prstGeom prst="rect">
            <a:avLst/>
          </a:prstGeom>
          <a:noFill/>
        </p:spPr>
        <p:txBody>
          <a:bodyPr wrap="square" rtlCol="0">
            <a:spAutoFit/>
          </a:bodyPr>
          <a:lstStyle/>
          <a:p>
            <a:pPr algn="ctr"/>
            <a:r>
              <a:rPr lang="en-US" sz="2800" dirty="0" smtClean="0">
                <a:latin typeface="Arial Rounded MT Bold" panose="020F0704030504030204" pitchFamily="34" charset="0"/>
              </a:rPr>
              <a:t>-Suspended Load-</a:t>
            </a:r>
          </a:p>
          <a:p>
            <a:pPr algn="ctr"/>
            <a:r>
              <a:rPr lang="en-US" sz="2800" dirty="0" smtClean="0">
                <a:latin typeface="Arial Rounded MT Bold" panose="020F0704030504030204" pitchFamily="34" charset="0"/>
              </a:rPr>
              <a:t>Potential or Kinetic?</a:t>
            </a:r>
            <a:endParaRPr lang="en-US" sz="2800" dirty="0">
              <a:latin typeface="Arial Rounded MT Bold" panose="020F0704030504030204" pitchFamily="34" charset="0"/>
            </a:endParaRPr>
          </a:p>
        </p:txBody>
      </p:sp>
    </p:spTree>
    <p:extLst>
      <p:ext uri="{BB962C8B-B14F-4D97-AF65-F5344CB8AC3E}">
        <p14:creationId xmlns:p14="http://schemas.microsoft.com/office/powerpoint/2010/main" val="1169084377"/>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t>Summary</a:t>
            </a:r>
            <a:endParaRPr lang="en-US" altLang="en-US"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3-11</a:t>
            </a:r>
            <a:endParaRPr lang="en-US" altLang="en-US" sz="1200" dirty="0">
              <a:solidFill>
                <a:srgbClr val="000000"/>
              </a:solidFill>
            </a:endParaRPr>
          </a:p>
        </p:txBody>
      </p:sp>
      <p:sp>
        <p:nvSpPr>
          <p:cNvPr id="4" name="Rectangle 3"/>
          <p:cNvSpPr/>
          <p:nvPr/>
        </p:nvSpPr>
        <p:spPr>
          <a:xfrm>
            <a:off x="457199" y="1905000"/>
            <a:ext cx="3733801" cy="4339521"/>
          </a:xfrm>
          <a:prstGeom prst="rect">
            <a:avLst/>
          </a:prstGeom>
        </p:spPr>
        <p:txBody>
          <a:bodyPr wrap="square">
            <a:spAutoFit/>
          </a:bodyPr>
          <a:lstStyle/>
          <a:p>
            <a:pPr>
              <a:lnSpc>
                <a:spcPct val="119000"/>
              </a:lnSpc>
              <a:spcBef>
                <a:spcPts val="0"/>
              </a:spcBef>
              <a:spcAft>
                <a:spcPts val="600"/>
              </a:spcAft>
            </a:pPr>
            <a:r>
              <a:rPr lang="en-US" sz="2100" kern="1400" dirty="0" smtClean="0">
                <a:solidFill>
                  <a:srgbClr val="000000"/>
                </a:solidFill>
                <a:latin typeface="Arial" panose="020B0604020202020204" pitchFamily="34" charset="0"/>
              </a:rPr>
              <a:t>Critical Questions:</a:t>
            </a:r>
          </a:p>
          <a:p>
            <a:pPr marL="342900" indent="-342900">
              <a:spcBef>
                <a:spcPts val="0"/>
              </a:spcBef>
              <a:spcAft>
                <a:spcPts val="600"/>
              </a:spcAft>
              <a:buClr>
                <a:srgbClr val="002060"/>
              </a:buClr>
              <a:buSzPct val="70000"/>
              <a:buFont typeface="Wingdings" panose="05000000000000000000" pitchFamily="2" charset="2"/>
              <a:buChar char="ü"/>
            </a:pPr>
            <a:r>
              <a:rPr lang="en-US" sz="2100" kern="1400" dirty="0" smtClean="0">
                <a:solidFill>
                  <a:srgbClr val="000000"/>
                </a:solidFill>
                <a:latin typeface="Arial" panose="020B0604020202020204" pitchFamily="34" charset="0"/>
              </a:rPr>
              <a:t>Are we or will we be placing ourselves in Harm’s Way?</a:t>
            </a:r>
          </a:p>
          <a:p>
            <a:pPr marL="342900" indent="-342900">
              <a:spcBef>
                <a:spcPts val="0"/>
              </a:spcBef>
              <a:spcAft>
                <a:spcPts val="600"/>
              </a:spcAft>
              <a:buClr>
                <a:srgbClr val="002060"/>
              </a:buClr>
              <a:buSzPct val="70000"/>
              <a:buFont typeface="Wingdings" panose="05000000000000000000" pitchFamily="2" charset="2"/>
              <a:buChar char="ü"/>
            </a:pPr>
            <a:r>
              <a:rPr lang="en-US" sz="2100" kern="1400" dirty="0">
                <a:solidFill>
                  <a:srgbClr val="000000"/>
                </a:solidFill>
                <a:latin typeface="Arial" panose="020B0604020202020204" pitchFamily="34" charset="0"/>
              </a:rPr>
              <a:t>Are we or will we be placing </a:t>
            </a:r>
            <a:r>
              <a:rPr lang="en-US" sz="2100" kern="1400" dirty="0" smtClean="0">
                <a:solidFill>
                  <a:srgbClr val="000000"/>
                </a:solidFill>
                <a:latin typeface="Arial" panose="020B0604020202020204" pitchFamily="34" charset="0"/>
              </a:rPr>
              <a:t>someone else in </a:t>
            </a:r>
            <a:r>
              <a:rPr lang="en-US" sz="2100" kern="1400" dirty="0">
                <a:solidFill>
                  <a:srgbClr val="000000"/>
                </a:solidFill>
                <a:latin typeface="Arial" panose="020B0604020202020204" pitchFamily="34" charset="0"/>
              </a:rPr>
              <a:t>Harm’s Way?</a:t>
            </a:r>
          </a:p>
          <a:p>
            <a:pPr marL="342900" indent="-342900">
              <a:spcBef>
                <a:spcPts val="0"/>
              </a:spcBef>
              <a:spcAft>
                <a:spcPts val="600"/>
              </a:spcAft>
              <a:buClr>
                <a:srgbClr val="002060"/>
              </a:buClr>
              <a:buSzPct val="70000"/>
              <a:buFont typeface="Wingdings" panose="05000000000000000000" pitchFamily="2" charset="2"/>
              <a:buChar char="ü"/>
            </a:pPr>
            <a:r>
              <a:rPr lang="en-US" sz="2100" kern="1400" dirty="0" smtClean="0">
                <a:solidFill>
                  <a:srgbClr val="000000"/>
                </a:solidFill>
                <a:latin typeface="Arial" panose="020B0604020202020204" pitchFamily="34" charset="0"/>
              </a:rPr>
              <a:t>What </a:t>
            </a:r>
            <a:r>
              <a:rPr lang="en-US" sz="2100" kern="1400" dirty="0">
                <a:solidFill>
                  <a:srgbClr val="000000"/>
                </a:solidFill>
                <a:latin typeface="Arial" panose="020B0604020202020204" pitchFamily="34" charset="0"/>
              </a:rPr>
              <a:t>could hit </a:t>
            </a:r>
            <a:r>
              <a:rPr lang="en-US" sz="2100" kern="1400" dirty="0" smtClean="0">
                <a:solidFill>
                  <a:srgbClr val="000000"/>
                </a:solidFill>
                <a:latin typeface="Arial" panose="020B0604020202020204" pitchFamily="34" charset="0"/>
              </a:rPr>
              <a:t>me, us, or them?</a:t>
            </a:r>
          </a:p>
          <a:p>
            <a:pPr marL="342900" indent="-342900">
              <a:spcBef>
                <a:spcPts val="0"/>
              </a:spcBef>
              <a:spcAft>
                <a:spcPts val="600"/>
              </a:spcAft>
              <a:buClr>
                <a:srgbClr val="002060"/>
              </a:buClr>
              <a:buSzPct val="70000"/>
              <a:buFont typeface="Wingdings" panose="05000000000000000000" pitchFamily="2" charset="2"/>
              <a:buChar char="ü"/>
            </a:pPr>
            <a:r>
              <a:rPr lang="en-US" sz="2100" kern="1400" dirty="0" smtClean="0">
                <a:solidFill>
                  <a:srgbClr val="000000"/>
                </a:solidFill>
                <a:latin typeface="Arial" panose="020B0604020202020204" pitchFamily="34" charset="0"/>
              </a:rPr>
              <a:t>How are we going to eliminate or control the hazard?</a:t>
            </a:r>
          </a:p>
        </p:txBody>
      </p:sp>
      <p:grpSp>
        <p:nvGrpSpPr>
          <p:cNvPr id="3" name="Group 2"/>
          <p:cNvGrpSpPr/>
          <p:nvPr/>
        </p:nvGrpSpPr>
        <p:grpSpPr>
          <a:xfrm>
            <a:off x="4876800" y="2436812"/>
            <a:ext cx="3255661" cy="3275790"/>
            <a:chOff x="5106211" y="2133600"/>
            <a:chExt cx="3809189" cy="3809190"/>
          </a:xfrm>
        </p:grpSpPr>
        <p:pic>
          <p:nvPicPr>
            <p:cNvPr id="410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211" y="2133600"/>
              <a:ext cx="3809189" cy="38091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429000"/>
              <a:ext cx="1219200" cy="1219200"/>
            </a:xfrm>
            <a:prstGeom prst="rect">
              <a:avLst/>
            </a:prstGeom>
          </p:spPr>
        </p:pic>
      </p:grpSp>
      <p:sp>
        <p:nvSpPr>
          <p:cNvPr id="6" name="Rectangle 5"/>
          <p:cNvSpPr/>
          <p:nvPr/>
        </p:nvSpPr>
        <p:spPr>
          <a:xfrm>
            <a:off x="4065883" y="5486400"/>
            <a:ext cx="4876800" cy="751616"/>
          </a:xfrm>
          <a:prstGeom prst="rect">
            <a:avLst/>
          </a:prstGeom>
        </p:spPr>
        <p:txBody>
          <a:bodyPr wrap="square">
            <a:spAutoFit/>
          </a:bodyPr>
          <a:lstStyle/>
          <a:p>
            <a:pPr algn="ctr">
              <a:lnSpc>
                <a:spcPct val="119000"/>
              </a:lnSpc>
              <a:spcBef>
                <a:spcPts val="0"/>
              </a:spcBef>
              <a:spcAft>
                <a:spcPts val="600"/>
              </a:spcAft>
              <a:buClr>
                <a:srgbClr val="002060"/>
              </a:buClr>
              <a:buSzPct val="70000"/>
            </a:pPr>
            <a:r>
              <a:rPr lang="en-US" kern="1400" dirty="0">
                <a:solidFill>
                  <a:srgbClr val="000000"/>
                </a:solidFill>
                <a:latin typeface="Arial Rounded MT Bold" panose="020F0704030504030204" pitchFamily="34" charset="0"/>
              </a:rPr>
              <a:t>Each person’s position with respect to </a:t>
            </a:r>
            <a:r>
              <a:rPr lang="en-US" kern="1400" dirty="0" smtClean="0">
                <a:solidFill>
                  <a:srgbClr val="000000"/>
                </a:solidFill>
                <a:latin typeface="Arial Rounded MT Bold" panose="020F0704030504030204" pitchFamily="34" charset="0"/>
              </a:rPr>
              <a:t>line-of-fire must constantly be assessed</a:t>
            </a:r>
            <a:endParaRPr lang="en-US" kern="1400" dirty="0">
              <a:solidFill>
                <a:srgbClr val="000000"/>
              </a:solidFill>
              <a:latin typeface="Arial Rounded MT Bold" panose="020F0704030504030204" pitchFamily="34" charset="0"/>
            </a:endParaRPr>
          </a:p>
        </p:txBody>
      </p:sp>
      <p:sp>
        <p:nvSpPr>
          <p:cNvPr id="8" name="Rectangle 7"/>
          <p:cNvSpPr/>
          <p:nvPr/>
        </p:nvSpPr>
        <p:spPr>
          <a:xfrm>
            <a:off x="4371030" y="1752600"/>
            <a:ext cx="4267200" cy="751616"/>
          </a:xfrm>
          <a:prstGeom prst="rect">
            <a:avLst/>
          </a:prstGeom>
        </p:spPr>
        <p:txBody>
          <a:bodyPr wrap="square">
            <a:spAutoFit/>
          </a:bodyPr>
          <a:lstStyle/>
          <a:p>
            <a:pPr algn="ctr">
              <a:lnSpc>
                <a:spcPct val="119000"/>
              </a:lnSpc>
              <a:spcBef>
                <a:spcPts val="0"/>
              </a:spcBef>
              <a:spcAft>
                <a:spcPts val="600"/>
              </a:spcAft>
              <a:buClr>
                <a:srgbClr val="002060"/>
              </a:buClr>
              <a:buSzPct val="70000"/>
            </a:pPr>
            <a:r>
              <a:rPr lang="en-US" kern="1400" dirty="0" smtClean="0">
                <a:solidFill>
                  <a:srgbClr val="000000"/>
                </a:solidFill>
                <a:latin typeface="Arial Rounded MT Bold" panose="020F0704030504030204" pitchFamily="34" charset="0"/>
              </a:rPr>
              <a:t>Because </a:t>
            </a:r>
            <a:r>
              <a:rPr lang="en-US" kern="1400" dirty="0">
                <a:solidFill>
                  <a:srgbClr val="000000"/>
                </a:solidFill>
                <a:latin typeface="Arial Rounded MT Bold" panose="020F0704030504030204" pitchFamily="34" charset="0"/>
              </a:rPr>
              <a:t>our work is dynamic, Line-of-fire hazards are </a:t>
            </a:r>
            <a:r>
              <a:rPr lang="en-US" kern="1400" dirty="0" smtClean="0">
                <a:solidFill>
                  <a:srgbClr val="000000"/>
                </a:solidFill>
                <a:latin typeface="Arial Rounded MT Bold" panose="020F0704030504030204" pitchFamily="34" charset="0"/>
              </a:rPr>
              <a:t>also dynamic</a:t>
            </a:r>
            <a:r>
              <a:rPr lang="en-US" sz="800" kern="140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19891803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smtClean="0"/>
              <a:t>Key Points-Session Three </a:t>
            </a:r>
            <a:endParaRPr lang="en-US" altLang="en-US" dirty="0"/>
          </a:p>
        </p:txBody>
      </p:sp>
      <p:sp>
        <p:nvSpPr>
          <p:cNvPr id="1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solidFill>
                  <a:srgbClr val="000000"/>
                </a:solidFill>
              </a:rPr>
              <a:t>3-12</a:t>
            </a:r>
            <a:endParaRPr lang="en-US" altLang="en-US" sz="1200" dirty="0">
              <a:solidFill>
                <a:srgbClr val="000000"/>
              </a:solidFill>
            </a:endParaRPr>
          </a:p>
        </p:txBody>
      </p:sp>
      <p:sp>
        <p:nvSpPr>
          <p:cNvPr id="2" name="Rectangle 1"/>
          <p:cNvSpPr/>
          <p:nvPr/>
        </p:nvSpPr>
        <p:spPr>
          <a:xfrm>
            <a:off x="533400" y="1905000"/>
            <a:ext cx="8077200" cy="3985706"/>
          </a:xfrm>
          <a:prstGeom prst="rect">
            <a:avLst/>
          </a:prstGeom>
        </p:spPr>
        <p:txBody>
          <a:bodyPr wrap="square">
            <a:spAutoFit/>
          </a:bodyPr>
          <a:lstStyle/>
          <a:p>
            <a:pPr marL="342900" indent="-342900" eaLnBrk="1" hangingPunct="1">
              <a:spcBef>
                <a:spcPts val="600"/>
              </a:spcBef>
              <a:spcAft>
                <a:spcPts val="0"/>
              </a:spcAft>
              <a:buClrTx/>
              <a:buFont typeface="+mj-lt"/>
              <a:buAutoNum type="arabicPeriod"/>
            </a:pPr>
            <a:r>
              <a:rPr lang="en-US" sz="1600" dirty="0" smtClean="0"/>
              <a:t>Energy in motion is kinetic energy.</a:t>
            </a:r>
            <a:endParaRPr lang="en-US" sz="1600" dirty="0"/>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endParaRPr lang="en-US" altLang="en-US" sz="1400" dirty="0"/>
          </a:p>
          <a:p>
            <a:pPr marL="342900" indent="-342900" eaLnBrk="1" hangingPunct="1">
              <a:spcBef>
                <a:spcPts val="600"/>
              </a:spcBef>
              <a:spcAft>
                <a:spcPts val="0"/>
              </a:spcAft>
              <a:buClrTx/>
              <a:buFont typeface="+mj-lt"/>
              <a:buAutoNum type="arabicPeriod"/>
            </a:pPr>
            <a:r>
              <a:rPr lang="en-US" altLang="en-US" sz="1400" dirty="0" smtClean="0"/>
              <a:t>Voltage is an example of pressure.   </a:t>
            </a:r>
            <a:endParaRPr lang="en-US" altLang="en-US" sz="1400" dirty="0"/>
          </a:p>
          <a:p>
            <a:pPr marL="685800" lvl="1" indent="-228600" eaLnBrk="1" hangingPunct="1">
              <a:spcBef>
                <a:spcPts val="600"/>
              </a:spcBef>
              <a:spcAft>
                <a:spcPts val="0"/>
              </a:spcAft>
              <a:buClrTx/>
              <a:buSzPct val="70000"/>
              <a:buFont typeface="+mj-lt"/>
              <a:buAutoNum type="alphaLcPeriod"/>
            </a:pPr>
            <a:r>
              <a:rPr lang="en-US" altLang="en-US" sz="1400" dirty="0"/>
              <a:t>True</a:t>
            </a:r>
          </a:p>
          <a:p>
            <a:pPr marL="685800" lvl="1" indent="-228600" eaLnBrk="1" hangingPunct="1">
              <a:spcBef>
                <a:spcPts val="600"/>
              </a:spcBef>
              <a:spcAft>
                <a:spcPts val="0"/>
              </a:spcAft>
              <a:buClrTx/>
              <a:buSzPct val="70000"/>
              <a:buFont typeface="+mj-lt"/>
              <a:buAutoNum type="alphaLcPeriod"/>
            </a:pPr>
            <a:r>
              <a:rPr lang="en-US" altLang="en-US" sz="1400" dirty="0" smtClean="0"/>
              <a:t>False</a:t>
            </a:r>
          </a:p>
          <a:p>
            <a:pPr marL="342900" indent="-342900" eaLnBrk="1" hangingPunct="1">
              <a:spcBef>
                <a:spcPts val="600"/>
              </a:spcBef>
              <a:spcAft>
                <a:spcPts val="0"/>
              </a:spcAft>
              <a:buClrTx/>
              <a:buFont typeface="+mj-lt"/>
              <a:buAutoNum type="arabicPeriod"/>
            </a:pPr>
            <a:r>
              <a:rPr lang="en-US" sz="1400" dirty="0" smtClean="0"/>
              <a:t>An important part of job planning is to identify possible sources of stored energy and determining if workers may be injured if there is a release of that energy. </a:t>
            </a:r>
            <a:endParaRPr lang="en-US" altLang="en-US" sz="1400" dirty="0" smtClean="0"/>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p>
          <a:p>
            <a:pPr marL="342900" indent="-342900">
              <a:spcBef>
                <a:spcPts val="600"/>
              </a:spcBef>
              <a:spcAft>
                <a:spcPts val="0"/>
              </a:spcAft>
              <a:buFont typeface="+mj-lt"/>
              <a:buAutoNum type="arabicPeriod"/>
            </a:pPr>
            <a:r>
              <a:rPr lang="en-US" sz="1400" dirty="0" smtClean="0"/>
              <a:t>During the job planning stage it is determined that workers may be exposed to hazardous energy sources, the best protection is to when possible, eliminate the hazard. </a:t>
            </a:r>
          </a:p>
          <a:p>
            <a:pPr lvl="1" eaLnBrk="1" hangingPunct="1">
              <a:spcBef>
                <a:spcPts val="600"/>
              </a:spcBef>
              <a:spcAft>
                <a:spcPts val="0"/>
              </a:spcAft>
              <a:buClrTx/>
              <a:buSzPct val="70000"/>
              <a:buFont typeface="+mj-lt"/>
              <a:buAutoNum type="alphaLcPeriod"/>
            </a:pPr>
            <a:r>
              <a:rPr lang="en-US" altLang="en-US" sz="1400" dirty="0" smtClean="0"/>
              <a:t>   True</a:t>
            </a:r>
            <a:endParaRPr lang="en-US" altLang="en-US" sz="1400" dirty="0"/>
          </a:p>
          <a:p>
            <a:pPr lvl="1" eaLnBrk="1" hangingPunct="1">
              <a:spcBef>
                <a:spcPts val="600"/>
              </a:spcBef>
              <a:spcAft>
                <a:spcPts val="0"/>
              </a:spcAft>
              <a:buClrTx/>
              <a:buSzPct val="70000"/>
              <a:buFont typeface="+mj-lt"/>
              <a:buAutoNum type="alphaLcPeriod"/>
            </a:pPr>
            <a:r>
              <a:rPr lang="en-US" altLang="en-US" sz="1400" dirty="0" smtClean="0"/>
              <a:t>   False</a:t>
            </a:r>
            <a:endParaRPr lang="en-US" altLang="en-US" sz="1400" dirty="0"/>
          </a:p>
        </p:txBody>
      </p:sp>
      <p:sp>
        <p:nvSpPr>
          <p:cNvPr id="4" name="Rounded Rectangle 3"/>
          <p:cNvSpPr/>
          <p:nvPr/>
        </p:nvSpPr>
        <p:spPr bwMode="auto">
          <a:xfrm>
            <a:off x="990600" y="22098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ounded Rectangle 7"/>
          <p:cNvSpPr/>
          <p:nvPr/>
        </p:nvSpPr>
        <p:spPr bwMode="auto">
          <a:xfrm>
            <a:off x="990600" y="31242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ounded Rectangle 8"/>
          <p:cNvSpPr/>
          <p:nvPr/>
        </p:nvSpPr>
        <p:spPr bwMode="auto">
          <a:xfrm>
            <a:off x="1014351" y="4191000"/>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Rounded Rectangle 9"/>
          <p:cNvSpPr/>
          <p:nvPr/>
        </p:nvSpPr>
        <p:spPr bwMode="auto">
          <a:xfrm>
            <a:off x="1014351" y="5292436"/>
            <a:ext cx="914400" cy="304800"/>
          </a:xfrm>
          <a:prstGeom prst="roundRect">
            <a:avLst/>
          </a:prstGeom>
          <a:noFill/>
          <a:ln w="15875" cap="flat" cmpd="sng" algn="ctr">
            <a:solidFill>
              <a:srgbClr val="9922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31888211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500"/>
                                        <p:tgtEl>
                                          <p:spTgt spid="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Effect transition="in" filter="fade">
                                      <p:cBhvr>
                                        <p:cTn id="57" dur="500"/>
                                        <p:tgtEl>
                                          <p:spTgt spid="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500"/>
                                        <p:tgtEl>
                                          <p:spTgt spid="2">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0" end="10"/>
                                            </p:txEl>
                                          </p:spTgt>
                                        </p:tgtEl>
                                        <p:attrNameLst>
                                          <p:attrName>style.visibility</p:attrName>
                                        </p:attrNameLst>
                                      </p:cBhvr>
                                      <p:to>
                                        <p:strVal val="visible"/>
                                      </p:to>
                                    </p:set>
                                    <p:animEffect transition="in" filter="fade">
                                      <p:cBhvr>
                                        <p:cTn id="72" dur="500"/>
                                        <p:tgtEl>
                                          <p:spTgt spid="2">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
                                            <p:txEl>
                                              <p:pRg st="11" end="11"/>
                                            </p:txEl>
                                          </p:spTgt>
                                        </p:tgtEl>
                                        <p:attrNameLst>
                                          <p:attrName>style.visibility</p:attrName>
                                        </p:attrNameLst>
                                      </p:cBhvr>
                                      <p:to>
                                        <p:strVal val="visible"/>
                                      </p:to>
                                    </p:set>
                                    <p:animEffect transition="in" filter="fade">
                                      <p:cBhvr>
                                        <p:cTn id="77" dur="500"/>
                                        <p:tgtEl>
                                          <p:spTgt spid="2">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p:txBody>
          <a:bodyPr/>
          <a:lstStyle/>
          <a:p>
            <a:r>
              <a:rPr lang="en-US" altLang="en-US" smtClean="0"/>
              <a:t>Review</a:t>
            </a:r>
          </a:p>
        </p:txBody>
      </p:sp>
      <p:sp>
        <p:nvSpPr>
          <p:cNvPr id="4" name="Slide Number Placeholder 3"/>
          <p:cNvSpPr>
            <a:spLocks noGrp="1"/>
          </p:cNvSpPr>
          <p:nvPr>
            <p:ph type="sldNum" sz="quarter" idx="12"/>
          </p:nvPr>
        </p:nvSpPr>
        <p:spPr>
          <a:xfrm>
            <a:off x="6858000" y="6391275"/>
            <a:ext cx="16002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a:spcBef>
                <a:spcPct val="20000"/>
              </a:spcBef>
              <a:buClr>
                <a:schemeClr val="accent1"/>
              </a:buClr>
              <a:buSzPct val="150000"/>
              <a:buChar char="•"/>
              <a:defRPr sz="2600">
                <a:solidFill>
                  <a:schemeClr val="tx1"/>
                </a:solidFill>
                <a:latin typeface="Arial" charset="0"/>
              </a:defRPr>
            </a:lvl2pPr>
            <a:lvl3pPr marL="1143000" indent="-228600">
              <a:spcBef>
                <a:spcPct val="20000"/>
              </a:spcBef>
              <a:buClr>
                <a:schemeClr val="tx1"/>
              </a:buClr>
              <a:buSzPct val="150000"/>
              <a:buChar char="•"/>
              <a:defRPr sz="2200">
                <a:solidFill>
                  <a:schemeClr val="tx1"/>
                </a:solidFill>
                <a:latin typeface="Arial" charset="0"/>
              </a:defRPr>
            </a:lvl3pPr>
            <a:lvl4pPr marL="1600200" indent="-228600">
              <a:spcBef>
                <a:spcPct val="20000"/>
              </a:spcBef>
              <a:buClr>
                <a:schemeClr val="tx2"/>
              </a:buClr>
              <a:buSzPct val="150000"/>
              <a:buChar char="•"/>
              <a:defRPr sz="2000">
                <a:solidFill>
                  <a:schemeClr val="tx1"/>
                </a:solidFill>
                <a:latin typeface="Arial" charset="0"/>
              </a:defRPr>
            </a:lvl4pPr>
            <a:lvl5pPr marL="2057400" indent="-228600">
              <a:spcBef>
                <a:spcPct val="20000"/>
              </a:spcBef>
              <a:buClr>
                <a:schemeClr val="folHlink"/>
              </a:buClr>
              <a:buSzPct val="150000"/>
              <a:buChar char="•"/>
              <a:defRPr sz="2000">
                <a:solidFill>
                  <a:schemeClr val="tx1"/>
                </a:solidFill>
                <a:latin typeface="Arial" charset="0"/>
              </a:defRPr>
            </a:lvl5pPr>
            <a:lvl6pPr marL="2514600" indent="-228600" fontAlgn="base">
              <a:spcBef>
                <a:spcPct val="20000"/>
              </a:spcBef>
              <a:spcAft>
                <a:spcPct val="0"/>
              </a:spcAft>
              <a:buClr>
                <a:schemeClr val="folHlink"/>
              </a:buClr>
              <a:buSzPct val="150000"/>
              <a:buChar char="•"/>
              <a:defRPr sz="2000">
                <a:solidFill>
                  <a:schemeClr val="tx1"/>
                </a:solidFill>
                <a:latin typeface="Arial" charset="0"/>
              </a:defRPr>
            </a:lvl6pPr>
            <a:lvl7pPr marL="2971800" indent="-228600" fontAlgn="base">
              <a:spcBef>
                <a:spcPct val="20000"/>
              </a:spcBef>
              <a:spcAft>
                <a:spcPct val="0"/>
              </a:spcAft>
              <a:buClr>
                <a:schemeClr val="folHlink"/>
              </a:buClr>
              <a:buSzPct val="150000"/>
              <a:buChar char="•"/>
              <a:defRPr sz="2000">
                <a:solidFill>
                  <a:schemeClr val="tx1"/>
                </a:solidFill>
                <a:latin typeface="Arial" charset="0"/>
              </a:defRPr>
            </a:lvl7pPr>
            <a:lvl8pPr marL="3429000" indent="-228600" fontAlgn="base">
              <a:spcBef>
                <a:spcPct val="20000"/>
              </a:spcBef>
              <a:spcAft>
                <a:spcPct val="0"/>
              </a:spcAft>
              <a:buClr>
                <a:schemeClr val="folHlink"/>
              </a:buClr>
              <a:buSzPct val="150000"/>
              <a:buChar char="•"/>
              <a:defRPr sz="2000">
                <a:solidFill>
                  <a:schemeClr val="tx1"/>
                </a:solidFill>
                <a:latin typeface="Arial" charset="0"/>
              </a:defRPr>
            </a:lvl8pPr>
            <a:lvl9pPr marL="3886200" indent="-228600" fontAlgn="base">
              <a:spcBef>
                <a:spcPct val="20000"/>
              </a:spcBef>
              <a:spcAft>
                <a:spcPct val="0"/>
              </a:spcAft>
              <a:buClr>
                <a:schemeClr val="folHlink"/>
              </a:buClr>
              <a:buSzPct val="150000"/>
              <a:buChar char="•"/>
              <a:defRPr sz="2000">
                <a:solidFill>
                  <a:schemeClr val="tx1"/>
                </a:solidFill>
                <a:latin typeface="Arial" charset="0"/>
              </a:defRPr>
            </a:lvl9pPr>
          </a:lstStyle>
          <a:p>
            <a:pPr>
              <a:spcBef>
                <a:spcPct val="0"/>
              </a:spcBef>
              <a:buClrTx/>
              <a:buSzTx/>
              <a:buFontTx/>
              <a:buNone/>
              <a:defRPr/>
            </a:pPr>
            <a:r>
              <a:rPr lang="en-US" altLang="en-US" sz="1400" dirty="0" smtClean="0"/>
              <a:t>3-13</a:t>
            </a:r>
          </a:p>
        </p:txBody>
      </p:sp>
      <p:sp>
        <p:nvSpPr>
          <p:cNvPr id="2" name="Rectangle 1"/>
          <p:cNvSpPr/>
          <p:nvPr/>
        </p:nvSpPr>
        <p:spPr bwMode="auto">
          <a:xfrm>
            <a:off x="609600" y="1143000"/>
            <a:ext cx="79248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2052" name="Picture 4" descr="Related ima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781050"/>
            <a:ext cx="7391400" cy="5086351"/>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6" descr="Image result for Thank Y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225677"/>
            <a:ext cx="7905750" cy="46417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fade">
                                      <p:cBhvr>
                                        <p:cTn id="7"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1-</a:t>
            </a:r>
            <a:fld id="{24A5BC6E-C543-4B18-9FBB-2FD71E170888}" type="slidenum">
              <a:rPr lang="en-US" altLang="en-US" sz="1200" smtClean="0"/>
              <a:pPr eaLnBrk="1" hangingPunct="1">
                <a:spcBef>
                  <a:spcPct val="0"/>
                </a:spcBef>
                <a:buClrTx/>
                <a:buSzTx/>
                <a:buFontTx/>
                <a:buNone/>
                <a:defRPr/>
              </a:pPr>
              <a:t>4</a:t>
            </a:fld>
            <a:endParaRPr lang="en-US" altLang="en-US" sz="1200" dirty="0" smtClean="0"/>
          </a:p>
        </p:txBody>
      </p:sp>
      <p:sp>
        <p:nvSpPr>
          <p:cNvPr id="4099"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4100"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4101"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4102"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4103"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4" name="Rounded Rectangle 3"/>
          <p:cNvSpPr/>
          <p:nvPr/>
        </p:nvSpPr>
        <p:spPr bwMode="auto">
          <a:xfrm>
            <a:off x="304800" y="304800"/>
            <a:ext cx="8610600" cy="5943600"/>
          </a:xfrm>
          <a:prstGeom prst="roundRect">
            <a:avLst>
              <a:gd name="adj" fmla="val 10624"/>
            </a:avLst>
          </a:prstGeom>
          <a:gradFill>
            <a:gsLst>
              <a:gs pos="68000">
                <a:srgbClr val="FFFF00"/>
              </a:gs>
              <a:gs pos="100000">
                <a:schemeClr val="lt2">
                  <a:shade val="30000"/>
                  <a:satMod val="200000"/>
                </a:schemeClr>
              </a:gs>
            </a:gsLst>
          </a:gradFill>
          <a:ln w="9525" cap="flat" cmpd="sng" algn="ctr">
            <a:noFill/>
            <a:prstDash val="solid"/>
            <a:round/>
            <a:headEnd type="none" w="med" len="med"/>
            <a:tailEnd type="none" w="med" len="med"/>
          </a:ln>
          <a:effectLst/>
        </p:spPr>
        <p:style>
          <a:lnRef idx="0">
            <a:scrgbClr r="0" g="0" b="0"/>
          </a:lnRef>
          <a:fillRef idx="1003">
            <a:schemeClr val="lt2"/>
          </a:fillRef>
          <a:effectRef idx="0">
            <a:scrgbClr r="0" g="0" b="0"/>
          </a:effectRef>
          <a:fontRef idx="major"/>
        </p:style>
        <p:txBody>
          <a:bodyPr/>
          <a:lstStyle/>
          <a:p>
            <a:pPr algn="ctr">
              <a:spcBef>
                <a:spcPct val="30000"/>
              </a:spcBef>
              <a:defRPr/>
            </a:pPr>
            <a:r>
              <a:rPr lang="en-US" sz="4800" dirty="0" smtClean="0">
                <a:latin typeface="Arial Rounded MT Bold" panose="020F0704030504030204" pitchFamily="34" charset="0"/>
              </a:rPr>
              <a:t>What </a:t>
            </a:r>
            <a:r>
              <a:rPr lang="en-US" sz="4800" dirty="0">
                <a:latin typeface="Arial Rounded MT Bold" panose="020F0704030504030204" pitchFamily="34" charset="0"/>
              </a:rPr>
              <a:t>is the “</a:t>
            </a:r>
            <a:r>
              <a:rPr lang="en-US" sz="4800" b="1" dirty="0">
                <a:solidFill>
                  <a:srgbClr val="FF0000"/>
                </a:solidFill>
                <a:latin typeface="Arial Rounded MT Bold" panose="020F0704030504030204" pitchFamily="34" charset="0"/>
              </a:rPr>
              <a:t>Line-of-Fire</a:t>
            </a:r>
            <a:r>
              <a:rPr lang="en-US" sz="4800" dirty="0">
                <a:latin typeface="Arial Rounded MT Bold" panose="020F0704030504030204" pitchFamily="34" charset="0"/>
              </a:rPr>
              <a:t>”? </a:t>
            </a:r>
            <a:endParaRPr lang="en-US" sz="4800" dirty="0" smtClean="0">
              <a:latin typeface="Arial Rounded MT Bold" panose="020F0704030504030204" pitchFamily="34" charset="0"/>
            </a:endParaRPr>
          </a:p>
          <a:p>
            <a:pPr algn="ctr">
              <a:spcBef>
                <a:spcPct val="30000"/>
              </a:spcBef>
              <a:defRPr/>
            </a:pPr>
            <a:endParaRPr lang="en-US" sz="1400" dirty="0">
              <a:latin typeface="Arial Rounded MT Bold" panose="020F0704030504030204" pitchFamily="34" charset="0"/>
            </a:endParaRPr>
          </a:p>
          <a:p>
            <a:pPr algn="ctr">
              <a:spcBef>
                <a:spcPct val="30000"/>
              </a:spcBef>
              <a:defRPr/>
            </a:pPr>
            <a:r>
              <a:rPr lang="en-US" sz="4000" dirty="0">
                <a:latin typeface="Arial Rounded MT Bold" panose="020F0704030504030204" pitchFamily="34" charset="0"/>
              </a:rPr>
              <a:t>A simple definition </a:t>
            </a:r>
            <a:endParaRPr lang="en-US" sz="4000" dirty="0" smtClean="0">
              <a:latin typeface="Arial Rounded MT Bold" panose="020F0704030504030204" pitchFamily="34" charset="0"/>
            </a:endParaRPr>
          </a:p>
          <a:p>
            <a:pPr algn="ctr">
              <a:spcBef>
                <a:spcPct val="30000"/>
              </a:spcBef>
              <a:defRPr/>
            </a:pPr>
            <a:r>
              <a:rPr lang="en-US" sz="5400" b="1" dirty="0" smtClean="0">
                <a:solidFill>
                  <a:srgbClr val="002060"/>
                </a:solidFill>
                <a:latin typeface="Arial Rounded MT Bold" panose="020F0704030504030204" pitchFamily="34" charset="0"/>
              </a:rPr>
              <a:t>“Being </a:t>
            </a:r>
            <a:r>
              <a:rPr lang="en-US" sz="5400" b="1" dirty="0">
                <a:solidFill>
                  <a:srgbClr val="002060"/>
                </a:solidFill>
                <a:latin typeface="Arial Rounded MT Bold" panose="020F0704030504030204" pitchFamily="34" charset="0"/>
              </a:rPr>
              <a:t>in H</a:t>
            </a:r>
            <a:r>
              <a:rPr lang="en-US" sz="5400" b="1" dirty="0" smtClean="0">
                <a:solidFill>
                  <a:srgbClr val="002060"/>
                </a:solidFill>
                <a:latin typeface="Arial Rounded MT Bold" panose="020F0704030504030204" pitchFamily="34" charset="0"/>
              </a:rPr>
              <a:t>arm’s</a:t>
            </a:r>
            <a:r>
              <a:rPr lang="en-US" sz="5400" b="1" dirty="0" smtClean="0">
                <a:solidFill>
                  <a:srgbClr val="FF0000"/>
                </a:solidFill>
                <a:latin typeface="Arial Rounded MT Bold" panose="020F0704030504030204" pitchFamily="34" charset="0"/>
              </a:rPr>
              <a:t> </a:t>
            </a:r>
            <a:r>
              <a:rPr lang="en-US" sz="5400" b="1" dirty="0" smtClean="0">
                <a:solidFill>
                  <a:srgbClr val="002060"/>
                </a:solidFill>
                <a:latin typeface="Arial Rounded MT Bold" panose="020F0704030504030204" pitchFamily="34" charset="0"/>
              </a:rPr>
              <a:t>Way”</a:t>
            </a:r>
            <a:r>
              <a:rPr lang="en-US" sz="5400" b="1" dirty="0" smtClean="0">
                <a:solidFill>
                  <a:srgbClr val="FF0000"/>
                </a:solidFill>
                <a:latin typeface="Arial Rounded MT Bold" panose="020F0704030504030204" pitchFamily="34" charset="0"/>
              </a:rPr>
              <a:t> </a:t>
            </a:r>
          </a:p>
          <a:p>
            <a:pPr algn="ctr">
              <a:spcBef>
                <a:spcPct val="30000"/>
              </a:spcBef>
              <a:defRPr/>
            </a:pPr>
            <a:r>
              <a:rPr lang="en-US" sz="3200" dirty="0" smtClean="0">
                <a:latin typeface="Arial Rounded MT Bold" panose="020F0704030504030204" pitchFamily="34" charset="0"/>
              </a:rPr>
              <a:t>Line </a:t>
            </a:r>
            <a:r>
              <a:rPr lang="en-US" sz="3200" dirty="0">
                <a:latin typeface="Arial Rounded MT Bold" panose="020F0704030504030204" pitchFamily="34" charset="0"/>
              </a:rPr>
              <a:t>of fire injuries </a:t>
            </a:r>
            <a:r>
              <a:rPr lang="en-US" sz="3200" dirty="0" smtClean="0">
                <a:latin typeface="Arial Rounded MT Bold" panose="020F0704030504030204" pitchFamily="34" charset="0"/>
              </a:rPr>
              <a:t>can occur </a:t>
            </a:r>
            <a:r>
              <a:rPr lang="en-US" sz="3200" dirty="0">
                <a:latin typeface="Arial Rounded MT Bold" panose="020F0704030504030204" pitchFamily="34" charset="0"/>
              </a:rPr>
              <a:t>when the path of a moving object intersects with an individual’s </a:t>
            </a:r>
            <a:r>
              <a:rPr lang="en-US" sz="3200" dirty="0" smtClean="0">
                <a:latin typeface="Arial Rounded MT Bold" panose="020F0704030504030204" pitchFamily="34" charset="0"/>
              </a:rPr>
              <a:t>body</a:t>
            </a:r>
          </a:p>
          <a:p>
            <a:pPr algn="ctr">
              <a:spcBef>
                <a:spcPct val="30000"/>
              </a:spcBef>
              <a:defRPr/>
            </a:pPr>
            <a:endParaRPr lang="en-US" sz="2800" b="1" dirty="0" smtClean="0">
              <a:solidFill>
                <a:srgbClr val="000066"/>
              </a:solidFill>
              <a:effectLst>
                <a:outerShdw blurRad="38100" dist="38100" dir="2700000" algn="tl">
                  <a:srgbClr val="000000">
                    <a:alpha val="43137"/>
                  </a:srgbClr>
                </a:outerShdw>
              </a:effectLst>
            </a:endParaRPr>
          </a:p>
        </p:txBody>
      </p:sp>
      <p:pic>
        <p:nvPicPr>
          <p:cNvPr id="10" name="Picture 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36096" y="5091800"/>
            <a:ext cx="1464168" cy="115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4099" y="5086773"/>
            <a:ext cx="1714501" cy="112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6200" y="5086773"/>
            <a:ext cx="1676400" cy="114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762000" y="1905000"/>
            <a:ext cx="5867400" cy="4343400"/>
          </a:xfrm>
        </p:spPr>
        <p:txBody>
          <a:bodyPr/>
          <a:lstStyle/>
          <a:p>
            <a:pPr marL="0" indent="0">
              <a:spcAft>
                <a:spcPts val="1200"/>
              </a:spcAft>
              <a:buNone/>
            </a:pPr>
            <a:r>
              <a:rPr lang="en-US" sz="2400" b="1" dirty="0">
                <a:solidFill>
                  <a:srgbClr val="C9181F"/>
                </a:solidFill>
                <a:latin typeface="Arial" panose="020B0604020202020204" pitchFamily="34" charset="0"/>
              </a:rPr>
              <a:t>Struck-by </a:t>
            </a:r>
            <a:r>
              <a:rPr lang="en-US" sz="2400" b="1" dirty="0" smtClean="0">
                <a:solidFill>
                  <a:srgbClr val="C9181F"/>
                </a:solidFill>
                <a:latin typeface="Arial" panose="020B0604020202020204" pitchFamily="34" charset="0"/>
              </a:rPr>
              <a:t>Hazards </a:t>
            </a:r>
            <a:endParaRPr lang="en-US" sz="2400" b="1" dirty="0">
              <a:solidFill>
                <a:srgbClr val="C9181F"/>
              </a:solidFill>
              <a:latin typeface="Arial" panose="020B0604020202020204" pitchFamily="34" charset="0"/>
            </a:endParaRPr>
          </a:p>
          <a:p>
            <a:pPr>
              <a:spcAft>
                <a:spcPts val="1200"/>
              </a:spcAft>
              <a:buClr>
                <a:srgbClr val="002060"/>
              </a:buClr>
              <a:buFont typeface="Wingdings" panose="05000000000000000000" pitchFamily="2" charset="2"/>
              <a:buChar char="ü"/>
            </a:pPr>
            <a:r>
              <a:rPr lang="en-US" sz="2000" dirty="0" smtClean="0">
                <a:solidFill>
                  <a:srgbClr val="000000"/>
                </a:solidFill>
                <a:latin typeface="Arial" panose="020B0604020202020204" pitchFamily="34" charset="0"/>
              </a:rPr>
              <a:t>Occurs if a person is </a:t>
            </a:r>
            <a:r>
              <a:rPr lang="en-US" sz="2000" dirty="0">
                <a:solidFill>
                  <a:srgbClr val="000000"/>
                </a:solidFill>
                <a:latin typeface="Arial" panose="020B0604020202020204" pitchFamily="34" charset="0"/>
              </a:rPr>
              <a:t>struck by an object</a:t>
            </a:r>
          </a:p>
          <a:p>
            <a:pPr marL="0" indent="0">
              <a:spcAft>
                <a:spcPts val="1200"/>
              </a:spcAft>
              <a:buClr>
                <a:srgbClr val="002060"/>
              </a:buClr>
              <a:buNone/>
            </a:pPr>
            <a:r>
              <a:rPr lang="en-US" sz="2400" b="1" dirty="0">
                <a:solidFill>
                  <a:srgbClr val="C9181F"/>
                </a:solidFill>
                <a:latin typeface="Arial" panose="020B0604020202020204" pitchFamily="34" charset="0"/>
              </a:rPr>
              <a:t>Caught-in or Between </a:t>
            </a:r>
            <a:r>
              <a:rPr lang="en-US" sz="2400" b="1" dirty="0" smtClean="0">
                <a:solidFill>
                  <a:srgbClr val="C9181F"/>
                </a:solidFill>
                <a:latin typeface="Arial" panose="020B0604020202020204" pitchFamily="34" charset="0"/>
              </a:rPr>
              <a:t>Hazards</a:t>
            </a:r>
            <a:endParaRPr lang="en-US" sz="2400" dirty="0">
              <a:solidFill>
                <a:srgbClr val="000000"/>
              </a:solidFill>
              <a:latin typeface="Arial" panose="020B0604020202020204" pitchFamily="34" charset="0"/>
            </a:endParaRPr>
          </a:p>
          <a:p>
            <a:pPr>
              <a:spcAft>
                <a:spcPts val="1200"/>
              </a:spcAft>
              <a:buClr>
                <a:srgbClr val="002060"/>
              </a:buClr>
              <a:buFont typeface="Wingdings" panose="05000000000000000000" pitchFamily="2" charset="2"/>
              <a:buChar char="ü"/>
            </a:pPr>
            <a:r>
              <a:rPr lang="en-US" sz="2000" dirty="0" smtClean="0">
                <a:solidFill>
                  <a:srgbClr val="000000"/>
                </a:solidFill>
                <a:latin typeface="Arial" panose="020B0604020202020204" pitchFamily="34" charset="0"/>
              </a:rPr>
              <a:t>Occurs if a person is </a:t>
            </a:r>
            <a:r>
              <a:rPr lang="en-US" sz="2000" dirty="0">
                <a:solidFill>
                  <a:srgbClr val="000000"/>
                </a:solidFill>
                <a:latin typeface="Arial" panose="020B0604020202020204" pitchFamily="34" charset="0"/>
              </a:rPr>
              <a:t>caught inside </a:t>
            </a:r>
            <a:r>
              <a:rPr lang="en-US" sz="2000" dirty="0" smtClean="0">
                <a:solidFill>
                  <a:srgbClr val="000000"/>
                </a:solidFill>
                <a:latin typeface="Arial" panose="020B0604020202020204" pitchFamily="34" charset="0"/>
              </a:rPr>
              <a:t>of, </a:t>
            </a:r>
            <a:r>
              <a:rPr lang="en-US" sz="2000" dirty="0">
                <a:solidFill>
                  <a:srgbClr val="000000"/>
                </a:solidFill>
                <a:latin typeface="Arial" panose="020B0604020202020204" pitchFamily="34" charset="0"/>
              </a:rPr>
              <a:t>or in between different objects </a:t>
            </a:r>
          </a:p>
          <a:p>
            <a:pPr marL="0" indent="0">
              <a:spcAft>
                <a:spcPts val="1200"/>
              </a:spcAft>
              <a:buClr>
                <a:srgbClr val="002060"/>
              </a:buClr>
              <a:buNone/>
            </a:pPr>
            <a:r>
              <a:rPr lang="en-US" sz="2400" b="1" dirty="0">
                <a:solidFill>
                  <a:srgbClr val="C9181F"/>
                </a:solidFill>
                <a:latin typeface="Arial" panose="020B0604020202020204" pitchFamily="34" charset="0"/>
              </a:rPr>
              <a:t>Energy Released </a:t>
            </a:r>
            <a:r>
              <a:rPr lang="en-US" sz="2400" b="1" dirty="0" smtClean="0">
                <a:solidFill>
                  <a:srgbClr val="C9181F"/>
                </a:solidFill>
                <a:latin typeface="Arial" panose="020B0604020202020204" pitchFamily="34" charset="0"/>
              </a:rPr>
              <a:t>Hazards </a:t>
            </a:r>
            <a:endParaRPr lang="en-US" sz="2400" b="1" dirty="0">
              <a:solidFill>
                <a:srgbClr val="C9181F"/>
              </a:solidFill>
              <a:latin typeface="Arial" panose="020B0604020202020204" pitchFamily="34" charset="0"/>
            </a:endParaRPr>
          </a:p>
          <a:p>
            <a:pPr>
              <a:spcAft>
                <a:spcPts val="1200"/>
              </a:spcAft>
              <a:buClr>
                <a:srgbClr val="002060"/>
              </a:buClr>
              <a:buFont typeface="Wingdings" panose="05000000000000000000" pitchFamily="2" charset="2"/>
              <a:buChar char="ü"/>
            </a:pPr>
            <a:r>
              <a:rPr lang="en-US" sz="2000" dirty="0" smtClean="0">
                <a:solidFill>
                  <a:srgbClr val="000000"/>
                </a:solidFill>
                <a:latin typeface="Arial" panose="020B0604020202020204" pitchFamily="34" charset="0"/>
              </a:rPr>
              <a:t>Occurs if a person is </a:t>
            </a:r>
            <a:r>
              <a:rPr lang="en-US" sz="2000" dirty="0">
                <a:solidFill>
                  <a:srgbClr val="000000"/>
                </a:solidFill>
                <a:latin typeface="Arial" panose="020B0604020202020204" pitchFamily="34" charset="0"/>
              </a:rPr>
              <a:t>in the path of </a:t>
            </a:r>
            <a:r>
              <a:rPr lang="en-US" sz="2000" dirty="0" smtClean="0">
                <a:solidFill>
                  <a:srgbClr val="000000"/>
                </a:solidFill>
                <a:latin typeface="Arial" panose="020B0604020202020204" pitchFamily="34" charset="0"/>
              </a:rPr>
              <a:t>and suffers the consequences of released energy </a:t>
            </a:r>
            <a:endParaRPr lang="en-US" sz="2000" dirty="0"/>
          </a:p>
          <a:p>
            <a:endParaRPr lang="en-US" dirty="0"/>
          </a:p>
        </p:txBody>
      </p:sp>
      <p:sp>
        <p:nvSpPr>
          <p:cNvPr id="3"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1-</a:t>
            </a:r>
            <a:fld id="{0CA5D683-8EBE-4F61-9687-C2A23DF2D610}" type="slidenum">
              <a:rPr lang="en-US" altLang="en-US" sz="1200" smtClean="0"/>
              <a:pPr eaLnBrk="1" hangingPunct="1">
                <a:spcBef>
                  <a:spcPct val="0"/>
                </a:spcBef>
                <a:buClrTx/>
                <a:buSzTx/>
                <a:buFontTx/>
                <a:buNone/>
                <a:defRPr/>
              </a:pPr>
              <a:t>5</a:t>
            </a:fld>
            <a:endParaRPr lang="en-US" altLang="en-US" sz="1200" dirty="0" smtClean="0"/>
          </a:p>
        </p:txBody>
      </p:sp>
      <p:sp>
        <p:nvSpPr>
          <p:cNvPr id="4" name="Rectangle 3"/>
          <p:cNvSpPr/>
          <p:nvPr/>
        </p:nvSpPr>
        <p:spPr>
          <a:xfrm>
            <a:off x="2286000" y="2813447"/>
            <a:ext cx="4572000" cy="954107"/>
          </a:xfrm>
          <a:prstGeom prst="rect">
            <a:avLst/>
          </a:prstGeom>
        </p:spPr>
        <p:txBody>
          <a:bodyPr>
            <a:spAutoFit/>
          </a:bodyPr>
          <a:lstStyle/>
          <a:p>
            <a:endParaRPr lang="en-US" sz="2800" dirty="0">
              <a:solidFill>
                <a:srgbClr val="000000"/>
              </a:solidFill>
              <a:latin typeface="Arial" panose="020B0604020202020204" pitchFamily="34" charset="0"/>
            </a:endParaRPr>
          </a:p>
          <a:p>
            <a:r>
              <a:rPr lang="en-US" sz="2800" dirty="0">
                <a:solidFill>
                  <a:srgbClr val="000000"/>
                </a:solidFill>
                <a:latin typeface="Arial" panose="020B0604020202020204" pitchFamily="34" charset="0"/>
              </a:rPr>
              <a:t> </a:t>
            </a:r>
            <a:endParaRPr lang="en-US" dirty="0"/>
          </a:p>
        </p:txBody>
      </p:sp>
      <p:sp>
        <p:nvSpPr>
          <p:cNvPr id="11" name="Title 10"/>
          <p:cNvSpPr>
            <a:spLocks noGrp="1"/>
          </p:cNvSpPr>
          <p:nvPr>
            <p:ph type="title"/>
          </p:nvPr>
        </p:nvSpPr>
        <p:spPr/>
        <p:txBody>
          <a:bodyPr/>
          <a:lstStyle/>
          <a:p>
            <a:r>
              <a:rPr lang="en-US" dirty="0" smtClean="0"/>
              <a:t>Primary Types</a:t>
            </a:r>
            <a:endParaRPr lang="en-US" dirty="0"/>
          </a:p>
        </p:txBody>
      </p:sp>
      <p:pic>
        <p:nvPicPr>
          <p:cNvPr id="4116"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323" y="4648200"/>
            <a:ext cx="146309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8"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1" y="1914563"/>
            <a:ext cx="1442212" cy="112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9"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285140"/>
            <a:ext cx="1550309" cy="123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118"/>
                                        </p:tgtEl>
                                        <p:attrNameLst>
                                          <p:attrName>style.visibility</p:attrName>
                                        </p:attrNameLst>
                                      </p:cBhvr>
                                      <p:to>
                                        <p:strVal val="visible"/>
                                      </p:to>
                                    </p:set>
                                    <p:animEffect transition="in" filter="fade">
                                      <p:cBhvr>
                                        <p:cTn id="14" dur="500"/>
                                        <p:tgtEl>
                                          <p:spTgt spid="41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fade">
                                      <p:cBhvr>
                                        <p:cTn id="23" dur="500"/>
                                        <p:tgtEl>
                                          <p:spTgt spid="10">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119"/>
                                        </p:tgtEl>
                                        <p:attrNameLst>
                                          <p:attrName>style.visibility</p:attrName>
                                        </p:attrNameLst>
                                      </p:cBhvr>
                                      <p:to>
                                        <p:strVal val="visible"/>
                                      </p:to>
                                    </p:set>
                                    <p:animEffect transition="in" filter="fade">
                                      <p:cBhvr>
                                        <p:cTn id="26" dur="500"/>
                                        <p:tgtEl>
                                          <p:spTgt spid="41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500"/>
                                        <p:tgtEl>
                                          <p:spTgt spid="10">
                                            <p:txEl>
                                              <p:pRg st="4" end="4"/>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fade">
                                      <p:cBhvr>
                                        <p:cTn id="35" dur="500"/>
                                        <p:tgtEl>
                                          <p:spTgt spid="10">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116"/>
                                        </p:tgtEl>
                                        <p:attrNameLst>
                                          <p:attrName>style.visibility</p:attrName>
                                        </p:attrNameLst>
                                      </p:cBhvr>
                                      <p:to>
                                        <p:strVal val="visible"/>
                                      </p:to>
                                    </p:set>
                                    <p:animEffect transition="in" filter="fade">
                                      <p:cBhvr>
                                        <p:cTn id="38" dur="500"/>
                                        <p:tgtEl>
                                          <p:spTgt spid="4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dirty="0" smtClean="0"/>
              <a:t>Before </a:t>
            </a:r>
            <a:r>
              <a:rPr lang="en-US" altLang="en-US" dirty="0"/>
              <a:t>S</a:t>
            </a:r>
            <a:r>
              <a:rPr lang="en-US" altLang="en-US" dirty="0" smtClean="0"/>
              <a:t>tarting </a:t>
            </a:r>
            <a:r>
              <a:rPr lang="en-US" altLang="en-US" dirty="0"/>
              <a:t>W</a:t>
            </a:r>
            <a:r>
              <a:rPr lang="en-US" altLang="en-US" dirty="0" smtClean="0"/>
              <a:t>ork</a:t>
            </a:r>
          </a:p>
        </p:txBody>
      </p:sp>
      <p:sp>
        <p:nvSpPr>
          <p:cNvPr id="2" name="Content Placeholder 1"/>
          <p:cNvSpPr>
            <a:spLocks noGrp="1"/>
          </p:cNvSpPr>
          <p:nvPr>
            <p:ph idx="1"/>
          </p:nvPr>
        </p:nvSpPr>
        <p:spPr>
          <a:xfrm>
            <a:off x="762000" y="1981200"/>
            <a:ext cx="3276600" cy="3962400"/>
          </a:xfrm>
        </p:spPr>
        <p:txBody>
          <a:bodyPr/>
          <a:lstStyle/>
          <a:p>
            <a:pPr marL="0" indent="0">
              <a:spcAft>
                <a:spcPts val="1200"/>
              </a:spcAft>
              <a:buNone/>
            </a:pPr>
            <a:r>
              <a:rPr lang="en-US" sz="2800" dirty="0">
                <a:solidFill>
                  <a:srgbClr val="000000"/>
                </a:solidFill>
                <a:latin typeface="Arial" panose="020B0604020202020204" pitchFamily="34" charset="0"/>
              </a:rPr>
              <a:t>Look for Line of Fire </a:t>
            </a:r>
            <a:r>
              <a:rPr lang="en-US" sz="2800" dirty="0" smtClean="0">
                <a:solidFill>
                  <a:srgbClr val="000000"/>
                </a:solidFill>
                <a:latin typeface="Arial" panose="020B0604020202020204" pitchFamily="34" charset="0"/>
              </a:rPr>
              <a:t>Hazards</a:t>
            </a:r>
          </a:p>
          <a:p>
            <a:pPr>
              <a:spcBef>
                <a:spcPts val="0"/>
              </a:spcBef>
              <a:spcAft>
                <a:spcPts val="1200"/>
              </a:spcAft>
              <a:buClr>
                <a:srgbClr val="002060"/>
              </a:buClr>
              <a:buFont typeface="Wingdings" panose="05000000000000000000" pitchFamily="2" charset="2"/>
              <a:buChar char="ü"/>
            </a:pPr>
            <a:r>
              <a:rPr lang="en-US" sz="2000" dirty="0" smtClean="0">
                <a:solidFill>
                  <a:srgbClr val="000000"/>
                </a:solidFill>
                <a:latin typeface="Arial" panose="020B0604020202020204" pitchFamily="34" charset="0"/>
              </a:rPr>
              <a:t>Line-of-Fire </a:t>
            </a:r>
            <a:r>
              <a:rPr lang="en-US" sz="2000" dirty="0">
                <a:solidFill>
                  <a:srgbClr val="000000"/>
                </a:solidFill>
                <a:latin typeface="Arial" panose="020B0604020202020204" pitchFamily="34" charset="0"/>
              </a:rPr>
              <a:t>is the path of a moving object </a:t>
            </a:r>
            <a:r>
              <a:rPr lang="en-US" sz="2000" dirty="0" smtClean="0">
                <a:solidFill>
                  <a:srgbClr val="000000"/>
                </a:solidFill>
                <a:latin typeface="Arial" panose="020B0604020202020204" pitchFamily="34" charset="0"/>
              </a:rPr>
              <a:t>or,</a:t>
            </a:r>
          </a:p>
          <a:p>
            <a:pPr>
              <a:spcBef>
                <a:spcPts val="0"/>
              </a:spcBef>
              <a:spcAft>
                <a:spcPts val="1200"/>
              </a:spcAft>
              <a:buClr>
                <a:srgbClr val="002060"/>
              </a:buClr>
              <a:buFont typeface="Wingdings" panose="05000000000000000000" pitchFamily="2" charset="2"/>
              <a:buChar char="ü"/>
            </a:pPr>
            <a:r>
              <a:rPr lang="en-US" sz="2000" dirty="0" smtClean="0">
                <a:solidFill>
                  <a:srgbClr val="000000"/>
                </a:solidFill>
                <a:latin typeface="Arial" panose="020B0604020202020204" pitchFamily="34" charset="0"/>
              </a:rPr>
              <a:t>Path of an object that could move and,</a:t>
            </a:r>
          </a:p>
          <a:p>
            <a:pPr>
              <a:spcBef>
                <a:spcPts val="0"/>
              </a:spcBef>
              <a:spcAft>
                <a:spcPts val="1200"/>
              </a:spcAft>
              <a:buClr>
                <a:srgbClr val="002060"/>
              </a:buClr>
              <a:buFont typeface="Wingdings" panose="05000000000000000000" pitchFamily="2" charset="2"/>
              <a:buChar char="ü"/>
            </a:pPr>
            <a:r>
              <a:rPr lang="en-US" sz="2000" dirty="0" smtClean="0"/>
              <a:t>An injury may occur as a result of that movement</a:t>
            </a:r>
          </a:p>
          <a:p>
            <a:endParaRPr lang="en-US" dirty="0"/>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1-</a:t>
            </a:r>
            <a:fld id="{0CA5D683-8EBE-4F61-9687-C2A23DF2D610}" type="slidenum">
              <a:rPr lang="en-US" altLang="en-US" sz="1200" smtClean="0"/>
              <a:pPr eaLnBrk="1" hangingPunct="1">
                <a:spcBef>
                  <a:spcPct val="0"/>
                </a:spcBef>
                <a:buClrTx/>
                <a:buSzTx/>
                <a:buFontTx/>
                <a:buNone/>
                <a:defRPr/>
              </a:pPr>
              <a:t>6</a:t>
            </a:fld>
            <a:endParaRPr lang="en-US" altLang="en-US" sz="1200" dirty="0" smtClean="0"/>
          </a:p>
        </p:txBody>
      </p:sp>
      <p:pic>
        <p:nvPicPr>
          <p:cNvPr id="3078" name="Picture 6" descr="Image result for Conductor Strin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09800"/>
            <a:ext cx="4059920" cy="3453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dirty="0" smtClean="0"/>
              <a:t>Questioning Attitude</a:t>
            </a:r>
          </a:p>
        </p:txBody>
      </p:sp>
      <p:sp>
        <p:nvSpPr>
          <p:cNvPr id="7"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1-</a:t>
            </a:r>
            <a:fld id="{0CA5D683-8EBE-4F61-9687-C2A23DF2D610}" type="slidenum">
              <a:rPr lang="en-US" altLang="en-US" sz="1200" smtClean="0"/>
              <a:pPr eaLnBrk="1" hangingPunct="1">
                <a:spcBef>
                  <a:spcPct val="0"/>
                </a:spcBef>
                <a:buClrTx/>
                <a:buSzTx/>
                <a:buFontTx/>
                <a:buNone/>
                <a:defRPr/>
              </a:pPr>
              <a:t>7</a:t>
            </a:fld>
            <a:endParaRPr lang="en-US" altLang="en-US" sz="1200" dirty="0" smtClean="0"/>
          </a:p>
        </p:txBody>
      </p:sp>
      <p:graphicFrame>
        <p:nvGraphicFramePr>
          <p:cNvPr id="4" name="Diagram 3"/>
          <p:cNvGraphicFramePr/>
          <p:nvPr>
            <p:extLst>
              <p:ext uri="{D42A27DB-BD31-4B8C-83A1-F6EECF244321}">
                <p14:modId xmlns:p14="http://schemas.microsoft.com/office/powerpoint/2010/main" val="327055813"/>
              </p:ext>
            </p:extLst>
          </p:nvPr>
        </p:nvGraphicFramePr>
        <p:xfrm>
          <a:off x="304800" y="1905000"/>
          <a:ext cx="8610600"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p:cNvGrpSpPr/>
          <p:nvPr/>
        </p:nvGrpSpPr>
        <p:grpSpPr>
          <a:xfrm>
            <a:off x="2133600" y="4570323"/>
            <a:ext cx="1400175" cy="1552575"/>
            <a:chOff x="2362200" y="4570325"/>
            <a:chExt cx="1400175" cy="1552575"/>
          </a:xfrm>
        </p:grpSpPr>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570325"/>
              <a:ext cx="14001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2819400" y="48768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Black" panose="020B0A04020102020204" pitchFamily="34" charset="0"/>
                </a:rPr>
                <a:t>?</a:t>
              </a:r>
            </a:p>
          </p:txBody>
        </p:sp>
      </p:grpSp>
      <p:grpSp>
        <p:nvGrpSpPr>
          <p:cNvPr id="10" name="Group 9"/>
          <p:cNvGrpSpPr/>
          <p:nvPr/>
        </p:nvGrpSpPr>
        <p:grpSpPr>
          <a:xfrm>
            <a:off x="5715000" y="4570322"/>
            <a:ext cx="1447800" cy="1552575"/>
            <a:chOff x="5334000" y="4570324"/>
            <a:chExt cx="1447800" cy="1552575"/>
          </a:xfrm>
        </p:grpSpPr>
        <p:pic>
          <p:nvPicPr>
            <p:cNvPr id="1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334000" y="4570324"/>
              <a:ext cx="14478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bwMode="auto">
            <a:xfrm>
              <a:off x="5943600" y="48768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Black" panose="020B0A04020102020204" pitchFamily="34" charset="0"/>
                </a:rPr>
                <a:t>?</a:t>
              </a:r>
            </a:p>
          </p:txBody>
        </p:sp>
      </p:grpSp>
      <p:sp>
        <p:nvSpPr>
          <p:cNvPr id="8" name="TextBox 7"/>
          <p:cNvSpPr txBox="1"/>
          <p:nvPr/>
        </p:nvSpPr>
        <p:spPr>
          <a:xfrm>
            <a:off x="3429000" y="4654111"/>
            <a:ext cx="2438400" cy="1384995"/>
          </a:xfrm>
          <a:prstGeom prst="rect">
            <a:avLst/>
          </a:prstGeom>
          <a:noFill/>
        </p:spPr>
        <p:txBody>
          <a:bodyPr wrap="square" rtlCol="0">
            <a:spAutoFit/>
          </a:bodyPr>
          <a:lstStyle/>
          <a:p>
            <a:pPr algn="ctr"/>
            <a:r>
              <a:rPr lang="en-US" sz="2800" dirty="0" smtClean="0">
                <a:latin typeface="Arial Rounded MT Bold" panose="020F0704030504030204" pitchFamily="34" charset="0"/>
              </a:rPr>
              <a:t>Self Check</a:t>
            </a:r>
          </a:p>
          <a:p>
            <a:pPr algn="ctr"/>
            <a:r>
              <a:rPr lang="en-US" sz="2800" dirty="0">
                <a:latin typeface="Arial Rounded MT Bold" panose="020F0704030504030204" pitchFamily="34" charset="0"/>
              </a:rPr>
              <a:t>&amp;</a:t>
            </a:r>
            <a:endParaRPr lang="en-US" sz="2800" dirty="0" smtClean="0">
              <a:latin typeface="Arial Rounded MT Bold" panose="020F0704030504030204" pitchFamily="34" charset="0"/>
            </a:endParaRPr>
          </a:p>
          <a:p>
            <a:pPr algn="ctr"/>
            <a:r>
              <a:rPr lang="en-US" sz="2800" dirty="0" smtClean="0">
                <a:latin typeface="Arial Rounded MT Bold" panose="020F0704030504030204" pitchFamily="34" charset="0"/>
              </a:rPr>
              <a:t>Peer Check</a:t>
            </a:r>
            <a:endParaRPr lang="en-US" sz="2800" dirty="0">
              <a:latin typeface="Arial Rounded MT Bold" panose="020F0704030504030204" pitchFamily="34" charset="0"/>
            </a:endParaRPr>
          </a:p>
        </p:txBody>
      </p:sp>
      <p:sp>
        <p:nvSpPr>
          <p:cNvPr id="14" name="Rectangle 13"/>
          <p:cNvSpPr/>
          <p:nvPr/>
        </p:nvSpPr>
        <p:spPr bwMode="auto">
          <a:xfrm>
            <a:off x="0" y="0"/>
            <a:ext cx="9143999"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a:t>
            </a:r>
          </a:p>
          <a:p>
            <a:pPr marL="0" marR="0" indent="0" algn="ctr" defTabSz="914400" rtl="0" eaLnBrk="1" fontAlgn="base" latinLnBrk="0" hangingPunct="1">
              <a:lnSpc>
                <a:spcPct val="100000"/>
              </a:lnSpc>
              <a:spcBef>
                <a:spcPts val="0"/>
              </a:spcBef>
              <a:spcAft>
                <a:spcPct val="0"/>
              </a:spcAft>
              <a:buClrTx/>
              <a:buSzTx/>
              <a:buFontTx/>
              <a:buNone/>
              <a:tabLst/>
            </a:pPr>
            <a:r>
              <a:rPr kumimoji="0" lang="en-US" sz="13800" b="1" i="0" u="none" strike="noStrike" cap="none" normalizeH="0" baseline="0" dirty="0" smtClean="0">
                <a:ln>
                  <a:noFill/>
                </a:ln>
                <a:solidFill>
                  <a:srgbClr val="009900"/>
                </a:solidFill>
                <a:latin typeface="Times New Roman" panose="02020603050405020304" pitchFamily="18" charset="0"/>
                <a:cs typeface="Times New Roman" panose="02020603050405020304" pitchFamily="18" charset="0"/>
              </a:rPr>
              <a:t>Teamwork</a:t>
            </a:r>
          </a:p>
          <a:p>
            <a:pPr marL="0" marR="0" indent="0" algn="ctr" defTabSz="914400" rtl="0" eaLnBrk="1" fontAlgn="base" latinLnBrk="0" hangingPunct="1">
              <a:lnSpc>
                <a:spcPct val="100000"/>
              </a:lnSpc>
              <a:spcBef>
                <a:spcPts val="0"/>
              </a:spcBef>
              <a:spcAft>
                <a:spcPct val="0"/>
              </a:spcAft>
              <a:buClrTx/>
              <a:buSzTx/>
              <a:buFontTx/>
              <a:buNone/>
              <a:tabLst/>
            </a:pPr>
            <a:r>
              <a:rPr kumimoji="0" lang="en-US" sz="6000" b="1" i="0" u="none" strike="noStrike" cap="none" normalizeH="0" baseline="0" dirty="0" smtClean="0">
                <a:ln>
                  <a:noFill/>
                </a:ln>
                <a:solidFill>
                  <a:schemeClr val="tx1"/>
                </a:solidFill>
                <a:effectLst/>
                <a:latin typeface="Arial Rounded MT Bold" panose="020F0704030504030204" pitchFamily="34" charset="0"/>
                <a:cs typeface="Times New Roman" panose="02020603050405020304" pitchFamily="18" charset="0"/>
              </a:rPr>
              <a:t>Is </a:t>
            </a:r>
            <a:r>
              <a:rPr lang="en-US" sz="6000" b="1" dirty="0">
                <a:latin typeface="Arial Rounded MT Bold" panose="020F0704030504030204" pitchFamily="34" charset="0"/>
                <a:cs typeface="Times New Roman" panose="02020603050405020304" pitchFamily="18" charset="0"/>
              </a:rPr>
              <a:t>w</a:t>
            </a:r>
            <a:r>
              <a:rPr kumimoji="0" lang="en-US" sz="6000" b="1" i="0" u="none" strike="noStrike" cap="none" normalizeH="0" baseline="0" dirty="0" smtClean="0">
                <a:ln>
                  <a:noFill/>
                </a:ln>
                <a:solidFill>
                  <a:schemeClr val="tx1"/>
                </a:solidFill>
                <a:effectLst/>
                <a:latin typeface="Arial Rounded MT Bold" panose="020F0704030504030204" pitchFamily="34" charset="0"/>
                <a:cs typeface="Times New Roman" panose="02020603050405020304" pitchFamily="18" charset="0"/>
              </a:rPr>
              <a:t>hat </a:t>
            </a:r>
          </a:p>
          <a:p>
            <a:pPr marL="0" marR="0" indent="0" algn="ctr" defTabSz="914400" rtl="0" eaLnBrk="1" fontAlgn="base" latinLnBrk="0" hangingPunct="1">
              <a:lnSpc>
                <a:spcPct val="100000"/>
              </a:lnSpc>
              <a:spcBef>
                <a:spcPts val="0"/>
              </a:spcBef>
              <a:spcAft>
                <a:spcPct val="0"/>
              </a:spcAft>
              <a:buClrTx/>
              <a:buSzTx/>
              <a:buFontTx/>
              <a:buNone/>
              <a:tabLst/>
            </a:pPr>
            <a:r>
              <a:rPr lang="en-US" sz="6000" b="1" dirty="0">
                <a:latin typeface="Arial Rounded MT Bold" panose="020F0704030504030204" pitchFamily="34" charset="0"/>
                <a:cs typeface="Times New Roman" panose="02020603050405020304" pitchFamily="18" charset="0"/>
              </a:rPr>
              <a:t>m</a:t>
            </a:r>
            <a:r>
              <a:rPr kumimoji="0" lang="en-US" sz="6000" b="1" i="0" u="none" strike="noStrike" cap="none" normalizeH="0" baseline="0" dirty="0" smtClean="0">
                <a:ln>
                  <a:noFill/>
                </a:ln>
                <a:solidFill>
                  <a:schemeClr val="tx1"/>
                </a:solidFill>
                <a:effectLst/>
                <a:latin typeface="Arial Rounded MT Bold" panose="020F0704030504030204" pitchFamily="34" charset="0"/>
                <a:cs typeface="Times New Roman" panose="02020603050405020304" pitchFamily="18" charset="0"/>
              </a:rPr>
              <a:t>akes the</a:t>
            </a:r>
          </a:p>
          <a:p>
            <a:pPr marL="0" marR="0" indent="0" algn="ctr" defTabSz="914400" rtl="0" eaLnBrk="1" fontAlgn="base" latinLnBrk="0" hangingPunct="1">
              <a:lnSpc>
                <a:spcPct val="100000"/>
              </a:lnSpc>
              <a:spcBef>
                <a:spcPts val="0"/>
              </a:spcBef>
              <a:spcAft>
                <a:spcPct val="0"/>
              </a:spcAft>
              <a:buClrTx/>
              <a:buSzTx/>
              <a:buFontTx/>
              <a:buNone/>
              <a:tabLst/>
            </a:pPr>
            <a:r>
              <a:rPr kumimoji="0" lang="en-US" sz="11500" b="1" u="none" strike="noStrike" cap="none" normalizeH="0" baseline="0" dirty="0" smtClean="0">
                <a:ln>
                  <a:noFill/>
                </a:ln>
                <a:solidFill>
                  <a:srgbClr val="009900"/>
                </a:solidFill>
                <a:latin typeface="Times New Roman" panose="02020603050405020304" pitchFamily="18" charset="0"/>
                <a:cs typeface="Times New Roman" panose="02020603050405020304" pitchFamily="18" charset="0"/>
              </a:rPr>
              <a:t>Dream Work </a:t>
            </a:r>
          </a:p>
          <a:p>
            <a:pPr marL="0" marR="0" indent="0" algn="ctr" defTabSz="914400" rtl="0" eaLnBrk="1" fontAlgn="base" latinLnBrk="0" hangingPunct="1">
              <a:lnSpc>
                <a:spcPct val="100000"/>
              </a:lnSpc>
              <a:spcBef>
                <a:spcPts val="0"/>
              </a:spcBef>
              <a:spcAft>
                <a:spcPct val="0"/>
              </a:spcAft>
              <a:buClrTx/>
              <a:buSzTx/>
              <a:buFontTx/>
              <a:buNone/>
              <a:tabLst/>
            </a:pPr>
            <a:r>
              <a:rPr kumimoji="0" lang="en-US" sz="4800" i="0" u="none" strike="noStrike" cap="none" normalizeH="0" baseline="0" dirty="0" smtClean="0">
                <a:ln>
                  <a:noFill/>
                </a:ln>
                <a:solidFill>
                  <a:schemeClr val="tx1"/>
                </a:solidFill>
                <a:effectLst/>
                <a:latin typeface="Arial Rounded MT Bold" panose="020F0704030504030204" pitchFamily="34" charset="0"/>
                <a:cs typeface="Times New Roman" panose="02020603050405020304" pitchFamily="18" charset="0"/>
              </a:rPr>
              <a:t> </a:t>
            </a:r>
            <a:endParaRPr kumimoji="0" lang="en-US" sz="7200" i="0" u="none" strike="noStrike" cap="none" normalizeH="0" baseline="0" dirty="0" smtClean="0">
              <a:ln>
                <a:noFill/>
              </a:ln>
              <a:solidFill>
                <a:schemeClr val="tx1"/>
              </a:solidFill>
              <a:effectLst/>
              <a:latin typeface="Arial Rounded MT Bold" panose="020F0704030504030204" pitchFamily="34" charset="0"/>
              <a:cs typeface="Times New Roman" panose="02020603050405020304" pitchFamily="18" charset="0"/>
            </a:endParaRPr>
          </a:p>
        </p:txBody>
      </p:sp>
    </p:spTree>
    <p:extLst>
      <p:ext uri="{BB962C8B-B14F-4D97-AF65-F5344CB8AC3E}">
        <p14:creationId xmlns:p14="http://schemas.microsoft.com/office/powerpoint/2010/main" val="161946514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9089B165-FB92-4F94-9AC3-3C9FE7C2EC84}"/>
                                            </p:graphicEl>
                                          </p:spTgt>
                                        </p:tgtEl>
                                        <p:attrNameLst>
                                          <p:attrName>style.visibility</p:attrName>
                                        </p:attrNameLst>
                                      </p:cBhvr>
                                      <p:to>
                                        <p:strVal val="visible"/>
                                      </p:to>
                                    </p:set>
                                    <p:animEffect transition="in" filter="fade">
                                      <p:cBhvr>
                                        <p:cTn id="7" dur="500"/>
                                        <p:tgtEl>
                                          <p:spTgt spid="4">
                                            <p:graphicEl>
                                              <a:dgm id="{9089B165-FB92-4F94-9AC3-3C9FE7C2EC8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854DD6D9-8403-4B31-AE19-73EB3467A3AB}"/>
                                            </p:graphicEl>
                                          </p:spTgt>
                                        </p:tgtEl>
                                        <p:attrNameLst>
                                          <p:attrName>style.visibility</p:attrName>
                                        </p:attrNameLst>
                                      </p:cBhvr>
                                      <p:to>
                                        <p:strVal val="visible"/>
                                      </p:to>
                                    </p:set>
                                    <p:animEffect transition="in" filter="fade">
                                      <p:cBhvr>
                                        <p:cTn id="10" dur="500"/>
                                        <p:tgtEl>
                                          <p:spTgt spid="4">
                                            <p:graphicEl>
                                              <a:dgm id="{854DD6D9-8403-4B31-AE19-73EB3467A3AB}"/>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graphicEl>
                                              <a:dgm id="{9B21A41E-E0D8-4DAB-89EA-1F3A3777C345}"/>
                                            </p:graphicEl>
                                          </p:spTgt>
                                        </p:tgtEl>
                                        <p:attrNameLst>
                                          <p:attrName>style.visibility</p:attrName>
                                        </p:attrNameLst>
                                      </p:cBhvr>
                                      <p:to>
                                        <p:strVal val="visible"/>
                                      </p:to>
                                    </p:set>
                                    <p:animEffect transition="in" filter="fade">
                                      <p:cBhvr>
                                        <p:cTn id="13" dur="500"/>
                                        <p:tgtEl>
                                          <p:spTgt spid="4">
                                            <p:graphicEl>
                                              <a:dgm id="{9B21A41E-E0D8-4DAB-89EA-1F3A3777C345}"/>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graphicEl>
                                              <a:dgm id="{C697D6FE-5730-4525-8E2D-F156F140419D}"/>
                                            </p:graphicEl>
                                          </p:spTgt>
                                        </p:tgtEl>
                                        <p:attrNameLst>
                                          <p:attrName>style.visibility</p:attrName>
                                        </p:attrNameLst>
                                      </p:cBhvr>
                                      <p:to>
                                        <p:strVal val="visible"/>
                                      </p:to>
                                    </p:set>
                                    <p:animEffect transition="in" filter="fade">
                                      <p:cBhvr>
                                        <p:cTn id="18" dur="500"/>
                                        <p:tgtEl>
                                          <p:spTgt spid="4">
                                            <p:graphicEl>
                                              <a:dgm id="{C697D6FE-5730-4525-8E2D-F156F140419D}"/>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B56D49BA-B1BD-4636-B2AA-14FE46F9A69B}"/>
                                            </p:graphicEl>
                                          </p:spTgt>
                                        </p:tgtEl>
                                        <p:attrNameLst>
                                          <p:attrName>style.visibility</p:attrName>
                                        </p:attrNameLst>
                                      </p:cBhvr>
                                      <p:to>
                                        <p:strVal val="visible"/>
                                      </p:to>
                                    </p:set>
                                    <p:animEffect transition="in" filter="fade">
                                      <p:cBhvr>
                                        <p:cTn id="21" dur="500"/>
                                        <p:tgtEl>
                                          <p:spTgt spid="4">
                                            <p:graphicEl>
                                              <a:dgm id="{B56D49BA-B1BD-4636-B2AA-14FE46F9A69B}"/>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graphicEl>
                                              <a:dgm id="{53706FD4-329B-4DD5-B6B8-D6C93E13F072}"/>
                                            </p:graphicEl>
                                          </p:spTgt>
                                        </p:tgtEl>
                                        <p:attrNameLst>
                                          <p:attrName>style.visibility</p:attrName>
                                        </p:attrNameLst>
                                      </p:cBhvr>
                                      <p:to>
                                        <p:strVal val="visible"/>
                                      </p:to>
                                    </p:set>
                                    <p:animEffect transition="in" filter="fade">
                                      <p:cBhvr>
                                        <p:cTn id="24" dur="500"/>
                                        <p:tgtEl>
                                          <p:spTgt spid="4">
                                            <p:graphicEl>
                                              <a:dgm id="{53706FD4-329B-4DD5-B6B8-D6C93E13F072}"/>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par>
                          <p:cTn id="38" fill="hold">
                            <p:stCondLst>
                              <p:cond delay="1500"/>
                            </p:stCondLst>
                            <p:childTnLst>
                              <p:par>
                                <p:cTn id="39" presetID="10" presetClass="entr" presetSubtype="0" fill="hold" nodeType="afterEffect">
                                  <p:stCondLst>
                                    <p:cond delay="750"/>
                                  </p:stCondLst>
                                  <p:childTnLst>
                                    <p:set>
                                      <p:cBhvr>
                                        <p:cTn id="40" dur="1" fill="hold">
                                          <p:stCondLst>
                                            <p:cond delay="0"/>
                                          </p:stCondLst>
                                        </p:cTn>
                                        <p:tgtEl>
                                          <p:spTgt spid="8">
                                            <p:txEl>
                                              <p:pRg st="1" end="1"/>
                                            </p:txEl>
                                          </p:spTgt>
                                        </p:tgtEl>
                                        <p:attrNameLst>
                                          <p:attrName>style.visibility</p:attrName>
                                        </p:attrNameLst>
                                      </p:cBhvr>
                                      <p:to>
                                        <p:strVal val="visible"/>
                                      </p:to>
                                    </p:set>
                                    <p:animEffect transition="in" filter="fade">
                                      <p:cBhvr>
                                        <p:cTn id="41" dur="500"/>
                                        <p:tgtEl>
                                          <p:spTgt spid="8">
                                            <p:txEl>
                                              <p:pRg st="1" end="1"/>
                                            </p:txEl>
                                          </p:spTgt>
                                        </p:tgtEl>
                                      </p:cBhvr>
                                    </p:animEffect>
                                  </p:childTnLst>
                                </p:cTn>
                              </p:par>
                            </p:childTnLst>
                          </p:cTn>
                        </p:par>
                        <p:par>
                          <p:cTn id="42" fill="hold">
                            <p:stCondLst>
                              <p:cond delay="2750"/>
                            </p:stCondLst>
                            <p:childTnLst>
                              <p:par>
                                <p:cTn id="43" presetID="10" presetClass="entr" presetSubtype="0" fill="hold" nodeType="afterEffect">
                                  <p:stCondLst>
                                    <p:cond delay="1000"/>
                                  </p:stCondLst>
                                  <p:childTnLst>
                                    <p:set>
                                      <p:cBhvr>
                                        <p:cTn id="44" dur="1" fill="hold">
                                          <p:stCondLst>
                                            <p:cond delay="0"/>
                                          </p:stCondLst>
                                        </p:cTn>
                                        <p:tgtEl>
                                          <p:spTgt spid="8">
                                            <p:txEl>
                                              <p:pRg st="2" end="2"/>
                                            </p:txEl>
                                          </p:spTgt>
                                        </p:tgtEl>
                                        <p:attrNameLst>
                                          <p:attrName>style.visibility</p:attrName>
                                        </p:attrNameLst>
                                      </p:cBhvr>
                                      <p:to>
                                        <p:strVal val="visible"/>
                                      </p:to>
                                    </p:set>
                                    <p:animEffect transition="in" filter="fade">
                                      <p:cBhvr>
                                        <p:cTn id="45" dur="500"/>
                                        <p:tgtEl>
                                          <p:spTgt spid="8">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AtOnce"/>
        </p:bldSub>
      </p:bldGraphic>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1-</a:t>
            </a:r>
            <a:fld id="{1A2AEA3E-FE20-47E8-BBB7-71531E120466}" type="slidenum">
              <a:rPr lang="en-US" altLang="en-US" sz="1200" smtClean="0"/>
              <a:pPr eaLnBrk="1" hangingPunct="1">
                <a:spcBef>
                  <a:spcPct val="0"/>
                </a:spcBef>
                <a:buClrTx/>
                <a:buSzTx/>
                <a:buFontTx/>
                <a:buNone/>
                <a:defRPr/>
              </a:pPr>
              <a:t>8</a:t>
            </a:fld>
            <a:endParaRPr lang="en-US" altLang="en-US" sz="1200" dirty="0" smtClean="0"/>
          </a:p>
        </p:txBody>
      </p:sp>
      <p:sp>
        <p:nvSpPr>
          <p:cNvPr id="8196"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8197"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8198"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8199"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8200"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9" name="Rectangle 8"/>
          <p:cNvSpPr>
            <a:spLocks noChangeArrowheads="1"/>
          </p:cNvSpPr>
          <p:nvPr/>
        </p:nvSpPr>
        <p:spPr bwMode="auto">
          <a:xfrm>
            <a:off x="662763" y="1828801"/>
            <a:ext cx="3733800" cy="1447800"/>
          </a:xfrm>
          <a:prstGeom prst="rect">
            <a:avLst/>
          </a:prstGeom>
          <a:noFill/>
          <a:ln w="12700">
            <a:noFill/>
            <a:miter lim="800000"/>
            <a:headEnd/>
            <a:tailEnd/>
          </a:ln>
        </p:spPr>
        <p:txBody>
          <a:bodyPr lIns="90488" tIns="44450" rIns="90488" bIns="44450"/>
          <a:lstStyle/>
          <a:p>
            <a:pPr>
              <a:spcAft>
                <a:spcPts val="600"/>
              </a:spcAft>
            </a:pPr>
            <a:r>
              <a:rPr lang="en-US" sz="2800" dirty="0" smtClean="0"/>
              <a:t>Once identified</a:t>
            </a:r>
          </a:p>
          <a:p>
            <a:pPr marL="457200" indent="-457200">
              <a:spcAft>
                <a:spcPts val="600"/>
              </a:spcAft>
              <a:buFont typeface="Wingdings" panose="05000000000000000000" pitchFamily="2" charset="2"/>
              <a:buChar char="ü"/>
            </a:pPr>
            <a:r>
              <a:rPr lang="en-US" sz="2000" dirty="0"/>
              <a:t>T</a:t>
            </a:r>
            <a:r>
              <a:rPr lang="en-US" sz="2000" dirty="0" smtClean="0"/>
              <a:t>ake </a:t>
            </a:r>
            <a:r>
              <a:rPr lang="en-US" sz="2000" dirty="0"/>
              <a:t>steps to eliminate </a:t>
            </a:r>
            <a:r>
              <a:rPr lang="en-US" sz="2000" dirty="0" smtClean="0"/>
              <a:t>the Hazard(s)</a:t>
            </a:r>
            <a:endParaRPr lang="en-US" sz="1600" b="1" dirty="0">
              <a:cs typeface="+mn-cs"/>
            </a:endParaRPr>
          </a:p>
        </p:txBody>
      </p:sp>
      <p:sp>
        <p:nvSpPr>
          <p:cNvPr id="8202" name="Rectangle 9"/>
          <p:cNvSpPr>
            <a:spLocks noGrp="1" noChangeArrowheads="1"/>
          </p:cNvSpPr>
          <p:nvPr>
            <p:ph type="title"/>
          </p:nvPr>
        </p:nvSpPr>
        <p:spPr/>
        <p:txBody>
          <a:bodyPr/>
          <a:lstStyle/>
          <a:p>
            <a:pPr eaLnBrk="1" hangingPunct="1"/>
            <a:r>
              <a:rPr lang="en-US" altLang="en-US" dirty="0" smtClean="0"/>
              <a:t>Eliminate the Hazard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286000"/>
            <a:ext cx="4113926" cy="3352800"/>
          </a:xfrm>
          <a:prstGeom prst="rect">
            <a:avLst/>
          </a:prstGeom>
          <a:ln>
            <a:noFill/>
          </a:ln>
          <a:effectLst>
            <a:softEdge rad="112500"/>
          </a:effectLst>
        </p:spPr>
      </p:pic>
      <p:pic>
        <p:nvPicPr>
          <p:cNvPr id="12" name="Picture 2"/>
          <p:cNvPicPr>
            <a:picLocks noChangeAspect="1" noChangeArrowheads="1"/>
          </p:cNvPicPr>
          <p:nvPr/>
        </p:nvPicPr>
        <p:blipFill>
          <a:blip r:embed="rId4">
            <a:clrChange>
              <a:clrFrom>
                <a:srgbClr val="FCFEFF"/>
              </a:clrFrom>
              <a:clrTo>
                <a:srgbClr val="FCFEFF">
                  <a:alpha val="0"/>
                </a:srgbClr>
              </a:clrTo>
            </a:clrChange>
            <a:extLst>
              <a:ext uri="{28A0092B-C50C-407E-A947-70E740481C1C}">
                <a14:useLocalDpi xmlns:a14="http://schemas.microsoft.com/office/drawing/2010/main" val="0"/>
              </a:ext>
            </a:extLst>
          </a:blip>
          <a:srcRect/>
          <a:stretch>
            <a:fillRect/>
          </a:stretch>
        </p:blipFill>
        <p:spPr bwMode="auto">
          <a:xfrm>
            <a:off x="304800" y="3200400"/>
            <a:ext cx="4349137"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bwMode="auto">
          <a:xfrm>
            <a:off x="1638300" y="3200401"/>
            <a:ext cx="1790700" cy="533400"/>
          </a:xfrm>
          <a:prstGeom prst="roundRect">
            <a:avLst/>
          </a:prstGeom>
          <a:noFill/>
          <a:ln w="317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8" name="Group 7"/>
          <p:cNvGrpSpPr/>
          <p:nvPr/>
        </p:nvGrpSpPr>
        <p:grpSpPr>
          <a:xfrm>
            <a:off x="4396563" y="2133600"/>
            <a:ext cx="4289363" cy="3873282"/>
            <a:chOff x="4396563" y="2133600"/>
            <a:chExt cx="4289363" cy="3873282"/>
          </a:xfrm>
        </p:grpSpPr>
        <p:grpSp>
          <p:nvGrpSpPr>
            <p:cNvPr id="7" name="Group 6"/>
            <p:cNvGrpSpPr/>
            <p:nvPr/>
          </p:nvGrpSpPr>
          <p:grpSpPr>
            <a:xfrm>
              <a:off x="4396563" y="2133600"/>
              <a:ext cx="4289363" cy="3873282"/>
              <a:chOff x="4572000" y="2286000"/>
              <a:chExt cx="4113926" cy="3720882"/>
            </a:xfrm>
          </p:grpSpPr>
          <p:sp>
            <p:nvSpPr>
              <p:cNvPr id="5" name="Rounded Rectangle 4"/>
              <p:cNvSpPr/>
              <p:nvPr/>
            </p:nvSpPr>
            <p:spPr bwMode="auto">
              <a:xfrm>
                <a:off x="4572000" y="2286000"/>
                <a:ext cx="4113926" cy="3720882"/>
              </a:xfrm>
              <a:prstGeom prst="roundRect">
                <a:avLst>
                  <a:gd name="adj" fmla="val 983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TextBox 5"/>
              <p:cNvSpPr txBox="1"/>
              <p:nvPr/>
            </p:nvSpPr>
            <p:spPr>
              <a:xfrm>
                <a:off x="4653937" y="4191000"/>
                <a:ext cx="3956663" cy="1815882"/>
              </a:xfrm>
              <a:prstGeom prst="rect">
                <a:avLst/>
              </a:prstGeom>
              <a:noFill/>
            </p:spPr>
            <p:txBody>
              <a:bodyPr wrap="square" rtlCol="0">
                <a:spAutoFit/>
              </a:bodyPr>
              <a:lstStyle/>
              <a:p>
                <a:pPr algn="ctr"/>
                <a:r>
                  <a:rPr lang="en-US" sz="2800" dirty="0" smtClean="0">
                    <a:latin typeface="Arial Rounded MT Bold" panose="020F0704030504030204" pitchFamily="34" charset="0"/>
                  </a:rPr>
                  <a:t>Elimination of the Hazard should always be the </a:t>
                </a:r>
                <a:r>
                  <a:rPr lang="en-US" sz="2800" dirty="0" smtClean="0">
                    <a:solidFill>
                      <a:srgbClr val="002060"/>
                    </a:solidFill>
                    <a:latin typeface="Arial Rounded MT Bold" panose="020F0704030504030204" pitchFamily="34" charset="0"/>
                  </a:rPr>
                  <a:t>First </a:t>
                </a:r>
                <a:r>
                  <a:rPr lang="en-US" sz="2800" dirty="0" smtClean="0">
                    <a:latin typeface="Arial Rounded MT Bold" panose="020F0704030504030204" pitchFamily="34" charset="0"/>
                  </a:rPr>
                  <a:t>Consideration</a:t>
                </a:r>
                <a:endParaRPr lang="en-US" sz="2800" dirty="0">
                  <a:latin typeface="Arial Rounded MT Bold" panose="020F0704030504030204" pitchFamily="34" charset="0"/>
                </a:endParaRPr>
              </a:p>
            </p:txBody>
          </p:sp>
        </p:grpSp>
        <p:pic>
          <p:nvPicPr>
            <p:cNvPr id="5124"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286000"/>
              <a:ext cx="2133600" cy="186199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9">
                                            <p:txEl>
                                              <p:pRg st="1" end="1"/>
                                            </p:txEl>
                                          </p:spTgt>
                                        </p:tgtEl>
                                        <p:attrNameLst>
                                          <p:attrName>style.visibility</p:attrName>
                                        </p:attrNameLst>
                                      </p:cBhvr>
                                      <p:to>
                                        <p:strVal val="visible"/>
                                      </p:to>
                                    </p:set>
                                    <p:animEffect transition="in" filter="fade">
                                      <p:cBhvr>
                                        <p:cTn id="7" dur="500"/>
                                        <p:tgtEl>
                                          <p:spTgt spid="51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defRPr/>
            </a:pPr>
            <a:r>
              <a:rPr lang="en-US" altLang="en-US" sz="1200" dirty="0" smtClean="0"/>
              <a:t>1-</a:t>
            </a:r>
            <a:fld id="{AF0042B7-A747-4C3F-92E0-2B28C487ED6A}" type="slidenum">
              <a:rPr lang="en-US" altLang="en-US" sz="1200" smtClean="0"/>
              <a:pPr eaLnBrk="1" hangingPunct="1">
                <a:spcBef>
                  <a:spcPct val="0"/>
                </a:spcBef>
                <a:buClrTx/>
                <a:buSzTx/>
                <a:buFontTx/>
                <a:buNone/>
                <a:defRPr/>
              </a:pPr>
              <a:t>9</a:t>
            </a:fld>
            <a:endParaRPr lang="en-US" altLang="en-US" sz="1200" dirty="0" smtClean="0"/>
          </a:p>
        </p:txBody>
      </p:sp>
      <p:sp>
        <p:nvSpPr>
          <p:cNvPr id="9219"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9220"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9221"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9222"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9223"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9224"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bg2"/>
              </a:buClr>
              <a:buSzPct val="70000"/>
              <a:buFont typeface="Wingdings" pitchFamily="2" charset="2"/>
              <a:buChar char="l"/>
              <a:defRPr sz="3100">
                <a:solidFill>
                  <a:schemeClr val="tx1"/>
                </a:solidFill>
                <a:latin typeface="Arial" charset="0"/>
              </a:defRPr>
            </a:lvl1pPr>
            <a:lvl2pPr marL="742950" indent="-285750" eaLnBrk="0" hangingPunct="0">
              <a:spcBef>
                <a:spcPct val="20000"/>
              </a:spcBef>
              <a:buClr>
                <a:schemeClr val="accent1"/>
              </a:buClr>
              <a:buSzPct val="150000"/>
              <a:buChar char="•"/>
              <a:defRPr sz="2600">
                <a:solidFill>
                  <a:schemeClr val="tx1"/>
                </a:solidFill>
                <a:latin typeface="Arial" charset="0"/>
              </a:defRPr>
            </a:lvl2pPr>
            <a:lvl3pPr marL="1143000" indent="-228600" eaLnBrk="0" hangingPunct="0">
              <a:spcBef>
                <a:spcPct val="20000"/>
              </a:spcBef>
              <a:buClr>
                <a:schemeClr val="tx1"/>
              </a:buClr>
              <a:buSzPct val="150000"/>
              <a:buChar char="•"/>
              <a:defRPr sz="2200">
                <a:solidFill>
                  <a:schemeClr val="tx1"/>
                </a:solidFill>
                <a:latin typeface="Arial" charset="0"/>
              </a:defRPr>
            </a:lvl3pPr>
            <a:lvl4pPr marL="1600200" indent="-228600" eaLnBrk="0" hangingPunct="0">
              <a:spcBef>
                <a:spcPct val="20000"/>
              </a:spcBef>
              <a:buClr>
                <a:schemeClr val="tx2"/>
              </a:buClr>
              <a:buSzPct val="150000"/>
              <a:buChar char="•"/>
              <a:defRPr sz="2000">
                <a:solidFill>
                  <a:schemeClr val="tx1"/>
                </a:solidFill>
                <a:latin typeface="Arial" charset="0"/>
              </a:defRPr>
            </a:lvl4pPr>
            <a:lvl5pPr marL="2057400" indent="-228600" eaLnBrk="0" hangingPunct="0">
              <a:spcBef>
                <a:spcPct val="20000"/>
              </a:spcBef>
              <a:buClr>
                <a:schemeClr val="folHlink"/>
              </a:buClr>
              <a:buSzPct val="150000"/>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charset="0"/>
              </a:defRPr>
            </a:lvl9pPr>
          </a:lstStyle>
          <a:p>
            <a:pPr eaLnBrk="1" hangingPunct="1">
              <a:spcBef>
                <a:spcPct val="0"/>
              </a:spcBef>
              <a:buClrTx/>
              <a:buSzTx/>
              <a:buFontTx/>
              <a:buNone/>
            </a:pPr>
            <a:endParaRPr lang="en-US" altLang="en-US" sz="1800" dirty="0"/>
          </a:p>
        </p:txBody>
      </p:sp>
      <p:sp>
        <p:nvSpPr>
          <p:cNvPr id="5129" name="Rectangle 8"/>
          <p:cNvSpPr>
            <a:spLocks noChangeArrowheads="1"/>
          </p:cNvSpPr>
          <p:nvPr/>
        </p:nvSpPr>
        <p:spPr bwMode="auto">
          <a:xfrm>
            <a:off x="762000" y="2000250"/>
            <a:ext cx="3897214" cy="4271963"/>
          </a:xfrm>
          <a:prstGeom prst="rect">
            <a:avLst/>
          </a:prstGeom>
          <a:noFill/>
          <a:ln w="12700">
            <a:noFill/>
            <a:miter lim="800000"/>
            <a:headEnd/>
            <a:tailEnd/>
          </a:ln>
        </p:spPr>
        <p:txBody>
          <a:bodyPr lIns="90488" tIns="44450" rIns="90488" bIns="44450"/>
          <a:lstStyle/>
          <a:p>
            <a:pPr eaLnBrk="0" hangingPunct="0">
              <a:spcBef>
                <a:spcPts val="1200"/>
              </a:spcBef>
              <a:spcAft>
                <a:spcPts val="600"/>
              </a:spcAft>
              <a:defRPr/>
            </a:pPr>
            <a:endParaRPr lang="en-US" sz="2800" b="1" dirty="0">
              <a:cs typeface="+mn-cs"/>
            </a:endParaRPr>
          </a:p>
        </p:txBody>
      </p:sp>
      <p:sp>
        <p:nvSpPr>
          <p:cNvPr id="9226" name="Rectangle 9"/>
          <p:cNvSpPr>
            <a:spLocks noGrp="1" noChangeArrowheads="1"/>
          </p:cNvSpPr>
          <p:nvPr>
            <p:ph type="title"/>
          </p:nvPr>
        </p:nvSpPr>
        <p:spPr/>
        <p:txBody>
          <a:bodyPr/>
          <a:lstStyle/>
          <a:p>
            <a:pPr eaLnBrk="1" hangingPunct="1"/>
            <a:r>
              <a:rPr lang="en-US" altLang="en-US" sz="3200" dirty="0" smtClean="0"/>
              <a:t>Control</a:t>
            </a:r>
          </a:p>
        </p:txBody>
      </p:sp>
      <p:sp>
        <p:nvSpPr>
          <p:cNvPr id="2" name="Rectangle 1"/>
          <p:cNvSpPr/>
          <p:nvPr/>
        </p:nvSpPr>
        <p:spPr>
          <a:xfrm>
            <a:off x="304800" y="1828800"/>
            <a:ext cx="4876800" cy="3908762"/>
          </a:xfrm>
          <a:prstGeom prst="rect">
            <a:avLst/>
          </a:prstGeom>
        </p:spPr>
        <p:txBody>
          <a:bodyPr wrap="square">
            <a:spAutoFit/>
          </a:bodyPr>
          <a:lstStyle/>
          <a:p>
            <a:r>
              <a:rPr lang="en-US" sz="2800" dirty="0" smtClean="0">
                <a:solidFill>
                  <a:srgbClr val="000000"/>
                </a:solidFill>
              </a:rPr>
              <a:t>If the hazards cannot be eliminated</a:t>
            </a:r>
          </a:p>
          <a:p>
            <a:endParaRPr lang="en-US" sz="2800" dirty="0">
              <a:solidFill>
                <a:srgbClr val="000000"/>
              </a:solidFill>
            </a:endParaRPr>
          </a:p>
          <a:p>
            <a:endParaRPr lang="en-US" sz="2800" dirty="0" smtClean="0">
              <a:solidFill>
                <a:srgbClr val="000000"/>
              </a:solidFill>
            </a:endParaRPr>
          </a:p>
          <a:p>
            <a:endParaRPr lang="en-US" sz="2800" dirty="0">
              <a:solidFill>
                <a:srgbClr val="000000"/>
              </a:solidFill>
            </a:endParaRPr>
          </a:p>
          <a:p>
            <a:endParaRPr lang="en-US" sz="2800" dirty="0" smtClean="0">
              <a:solidFill>
                <a:srgbClr val="000000"/>
              </a:solidFill>
            </a:endParaRPr>
          </a:p>
          <a:p>
            <a:endParaRPr lang="en-US" sz="2800" dirty="0">
              <a:solidFill>
                <a:srgbClr val="000000"/>
              </a:solidFill>
            </a:endParaRPr>
          </a:p>
          <a:p>
            <a:endParaRPr lang="en-US" sz="2800" dirty="0" smtClean="0">
              <a:solidFill>
                <a:srgbClr val="000000"/>
              </a:solidFill>
            </a:endParaRPr>
          </a:p>
          <a:p>
            <a:endParaRPr lang="en-US" sz="2400" dirty="0" smtClean="0">
              <a:solidFill>
                <a:srgbClr val="000000"/>
              </a:solidFill>
            </a:endParaRPr>
          </a:p>
        </p:txBody>
      </p:sp>
      <p:pic>
        <p:nvPicPr>
          <p:cNvPr id="15" name="Content Placeholder 5"/>
          <p:cNvPicPr/>
          <p:nvPr/>
        </p:nvPicPr>
        <p:blipFill>
          <a:blip r:embed="rId3">
            <a:extLst>
              <a:ext uri="{28A0092B-C50C-407E-A947-70E740481C1C}">
                <a14:useLocalDpi xmlns:a14="http://schemas.microsoft.com/office/drawing/2010/main" val="0"/>
              </a:ext>
            </a:extLst>
          </a:blip>
          <a:stretch>
            <a:fillRect/>
          </a:stretch>
        </p:blipFill>
        <p:spPr>
          <a:xfrm>
            <a:off x="5181600" y="2153466"/>
            <a:ext cx="3623518" cy="3866334"/>
          </a:xfrm>
          <a:prstGeom prst="rect">
            <a:avLst/>
          </a:prstGeom>
          <a:ln>
            <a:noFill/>
          </a:ln>
          <a:effectLst>
            <a:softEdge rad="112500"/>
          </a:effectLst>
        </p:spPr>
      </p:pic>
      <p:pic>
        <p:nvPicPr>
          <p:cNvPr id="10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649" y="2962275"/>
            <a:ext cx="470535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15"/>
          <p:cNvSpPr/>
          <p:nvPr/>
        </p:nvSpPr>
        <p:spPr bwMode="auto">
          <a:xfrm>
            <a:off x="1371600" y="3593638"/>
            <a:ext cx="1943100" cy="2340770"/>
          </a:xfrm>
          <a:prstGeom prst="roundRect">
            <a:avLst/>
          </a:prstGeom>
          <a:noFill/>
          <a:ln w="317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 name="Down Arrow 2"/>
          <p:cNvSpPr/>
          <p:nvPr/>
        </p:nvSpPr>
        <p:spPr bwMode="auto">
          <a:xfrm>
            <a:off x="4052013" y="2962276"/>
            <a:ext cx="1214402" cy="3286124"/>
          </a:xfrm>
          <a:prstGeom prst="downArrow">
            <a:avLst/>
          </a:prstGeom>
          <a:solidFill>
            <a:srgbClr val="FF0000"/>
          </a:solidFill>
          <a:ln w="9525" cap="flat" cmpd="sng" algn="ctr">
            <a:noFill/>
            <a:prstDash val="solid"/>
            <a:round/>
            <a:headEnd type="none" w="med" len="med"/>
            <a:tailEnd type="none" w="med" len="med"/>
          </a:ln>
          <a:effectLst/>
        </p:spPr>
        <p:txBody>
          <a:bodyPr vert="wordArtVert" wrap="non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Rounded MT Bold" panose="020F0704030504030204" pitchFamily="34" charset="0"/>
              </a:rPr>
              <a:t>Effectiveness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750"/>
                            </p:stCondLst>
                            <p:childTnLst>
                              <p:par>
                                <p:cTn id="13" presetID="10" presetClass="entr" presetSubtype="0" fill="hold" grpId="0" nodeType="afterEffect">
                                  <p:stCondLst>
                                    <p:cond delay="7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27f18845-7952-405c-a9bd-3869bd157ae6"/>
  <p:tag name="TPVERSION" val="8"/>
  <p:tag name="TPFULLVERSION" val="8.5.0.39"/>
  <p:tag name="PPTVERSION" val="14"/>
  <p:tag name="TPOS" val="2"/>
  <p:tag name="TPLASTSAVEVERSION" val="6.3 PC"/>
</p:tagLst>
</file>

<file path=ppt/theme/theme1.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6FC18"/>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E6FC18"/>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4513E8F33C0D347977E2039FEDACF07" ma:contentTypeVersion="0" ma:contentTypeDescription="Create a new document." ma:contentTypeScope="" ma:versionID="6923f2610445009421940a204ca8ad67">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EF3664-67F6-4AB2-8E53-732C666A3698}">
  <ds:schemaRefs>
    <ds:schemaRef ds:uri="http://www.w3.org/XML/1998/namespac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459D3723-36D0-4D82-8947-713598315097}">
  <ds:schemaRefs>
    <ds:schemaRef ds:uri="http://schemas.microsoft.com/sharepoint/v3/contenttype/forms"/>
  </ds:schemaRefs>
</ds:datastoreItem>
</file>

<file path=customXml/itemProps3.xml><?xml version="1.0" encoding="utf-8"?>
<ds:datastoreItem xmlns:ds="http://schemas.openxmlformats.org/officeDocument/2006/customXml" ds:itemID="{33438E15-E688-44EE-BF34-29F2BD866F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10117</TotalTime>
  <Words>4869</Words>
  <Application>Microsoft Office PowerPoint</Application>
  <PresentationFormat>On-screen Show (4:3)</PresentationFormat>
  <Paragraphs>431</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Studio</vt:lpstr>
      <vt:lpstr>Line of Fire Continuing Education  First Quarter 2019</vt:lpstr>
      <vt:lpstr>Objectives</vt:lpstr>
      <vt:lpstr>Line of Fire Session One</vt:lpstr>
      <vt:lpstr>PowerPoint Presentation</vt:lpstr>
      <vt:lpstr>Primary Types</vt:lpstr>
      <vt:lpstr>Before Starting Work</vt:lpstr>
      <vt:lpstr>Questioning Attitude</vt:lpstr>
      <vt:lpstr>Eliminate the Hazard</vt:lpstr>
      <vt:lpstr>Control</vt:lpstr>
      <vt:lpstr>Minimize Line of Fire Hazards</vt:lpstr>
      <vt:lpstr>Struck-By Hazards</vt:lpstr>
      <vt:lpstr>Equipment Hazards</vt:lpstr>
      <vt:lpstr>Work Practices</vt:lpstr>
      <vt:lpstr>Hand Position</vt:lpstr>
      <vt:lpstr>Key Points-Session One </vt:lpstr>
      <vt:lpstr>Caught-In or Between Hazards Session Two</vt:lpstr>
      <vt:lpstr>Definition</vt:lpstr>
      <vt:lpstr>2017 Partnership Injuries</vt:lpstr>
      <vt:lpstr>Crushing Injury</vt:lpstr>
      <vt:lpstr>Crushing Injury</vt:lpstr>
      <vt:lpstr>Rotating Equipment</vt:lpstr>
      <vt:lpstr>Moving Equipment</vt:lpstr>
      <vt:lpstr>Snags</vt:lpstr>
      <vt:lpstr>Material Handling</vt:lpstr>
      <vt:lpstr>Key Points-Session Two </vt:lpstr>
      <vt:lpstr>Hazardous Energy Release Session Three</vt:lpstr>
      <vt:lpstr>Two Basic Types</vt:lpstr>
      <vt:lpstr>Hydraulic</vt:lpstr>
      <vt:lpstr>Pneumatic</vt:lpstr>
      <vt:lpstr>Rotating Machinery</vt:lpstr>
      <vt:lpstr>Electrical</vt:lpstr>
      <vt:lpstr>Electrical Arc</vt:lpstr>
      <vt:lpstr>PowerPoint Presentation</vt:lpstr>
      <vt:lpstr>PowerPoint Presentation</vt:lpstr>
      <vt:lpstr>PowerPoint Presentation</vt:lpstr>
      <vt:lpstr>Summary</vt:lpstr>
      <vt:lpstr>Key Points-Session Three </vt:lpstr>
      <vt:lpstr>Review</vt:lpstr>
    </vt:vector>
  </TitlesOfParts>
  <Company>OSP Task Team 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Electrical</dc:title>
  <dc:subject>T&amp;D 10 Hour</dc:subject>
  <dc:creator>OSP Task Team 2</dc:creator>
  <dc:description>v2.03.06</dc:description>
  <cp:lastModifiedBy>McGowan, James</cp:lastModifiedBy>
  <cp:revision>521</cp:revision>
  <cp:lastPrinted>2018-08-20T13:03:33Z</cp:lastPrinted>
  <dcterms:created xsi:type="dcterms:W3CDTF">2005-10-26T17:28:23Z</dcterms:created>
  <dcterms:modified xsi:type="dcterms:W3CDTF">2018-12-18T21:20:43Z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0x01010094513E8F33C0D347977E2039FEDACF07</vt:lpwstr>
  </property>
</Properties>
</file>