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4"/>
  </p:sldMasterIdLst>
  <p:notesMasterIdLst>
    <p:notesMasterId r:id="rId31"/>
  </p:notesMasterIdLst>
  <p:handoutMasterIdLst>
    <p:handoutMasterId r:id="rId32"/>
  </p:handoutMasterIdLst>
  <p:sldIdLst>
    <p:sldId id="256" r:id="rId5"/>
    <p:sldId id="641" r:id="rId6"/>
    <p:sldId id="631" r:id="rId7"/>
    <p:sldId id="350" r:id="rId8"/>
    <p:sldId id="628" r:id="rId9"/>
    <p:sldId id="645" r:id="rId10"/>
    <p:sldId id="605" r:id="rId11"/>
    <p:sldId id="606" r:id="rId12"/>
    <p:sldId id="643" r:id="rId13"/>
    <p:sldId id="626" r:id="rId14"/>
    <p:sldId id="632" r:id="rId15"/>
    <p:sldId id="634" r:id="rId16"/>
    <p:sldId id="635" r:id="rId17"/>
    <p:sldId id="633" r:id="rId18"/>
    <p:sldId id="644" r:id="rId19"/>
    <p:sldId id="639" r:id="rId20"/>
    <p:sldId id="637" r:id="rId21"/>
    <p:sldId id="646" r:id="rId22"/>
    <p:sldId id="647" r:id="rId23"/>
    <p:sldId id="653" r:id="rId24"/>
    <p:sldId id="629" r:id="rId25"/>
    <p:sldId id="649" r:id="rId26"/>
    <p:sldId id="650" r:id="rId27"/>
    <p:sldId id="651" r:id="rId28"/>
    <p:sldId id="652" r:id="rId29"/>
    <p:sldId id="655" r:id="rId30"/>
  </p:sldIdLst>
  <p:sldSz cx="9144000" cy="6858000" type="screen4x3"/>
  <p:notesSz cx="6858000" cy="9312275"/>
  <p:custDataLst>
    <p:tags r:id="rId33"/>
  </p:custData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3">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y Cleary" initials="AC" lastIdx="1" clrIdx="0">
    <p:extLst>
      <p:ext uri="{19B8F6BF-5375-455C-9EA6-DF929625EA0E}">
        <p15:presenceInfo xmlns:p15="http://schemas.microsoft.com/office/powerpoint/2012/main" userId="S::ACleary@pike.com::e0793f65-e89b-4bf8-aca5-2f2392f0ce6c" providerId="AD"/>
      </p:ext>
    </p:extLst>
  </p:cmAuthor>
  <p:cmAuthor id="2" name="Ashley Webb" initials="AW" lastIdx="4" clrIdx="1">
    <p:extLst>
      <p:ext uri="{19B8F6BF-5375-455C-9EA6-DF929625EA0E}">
        <p15:presenceInfo xmlns:p15="http://schemas.microsoft.com/office/powerpoint/2012/main" userId="S-1-5-21-1195059034-930491847-1842888061-3926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66"/>
    <a:srgbClr val="992201"/>
    <a:srgbClr val="009900"/>
    <a:srgbClr val="E6FC1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876" autoAdjust="0"/>
    <p:restoredTop sz="59045" autoAdjust="0"/>
  </p:normalViewPr>
  <p:slideViewPr>
    <p:cSldViewPr>
      <p:cViewPr varScale="1">
        <p:scale>
          <a:sx n="50" d="100"/>
          <a:sy n="50" d="100"/>
        </p:scale>
        <p:origin x="2328" y="48"/>
      </p:cViewPr>
      <p:guideLst>
        <p:guide orient="horz" pos="2160"/>
        <p:guide pos="2880"/>
      </p:guideLst>
    </p:cSldViewPr>
  </p:slideViewPr>
  <p:notesTextViewPr>
    <p:cViewPr>
      <p:scale>
        <a:sx n="3" d="2"/>
        <a:sy n="3" d="2"/>
      </p:scale>
      <p:origin x="0" y="-907"/>
    </p:cViewPr>
  </p:notesTextViewPr>
  <p:sorterViewPr>
    <p:cViewPr>
      <p:scale>
        <a:sx n="90" d="100"/>
        <a:sy n="90" d="100"/>
      </p:scale>
      <p:origin x="0" y="726"/>
    </p:cViewPr>
  </p:sorterViewPr>
  <p:notesViewPr>
    <p:cSldViewPr>
      <p:cViewPr>
        <p:scale>
          <a:sx n="70" d="100"/>
          <a:sy n="70" d="100"/>
        </p:scale>
        <p:origin x="-4110" y="-510"/>
      </p:cViewPr>
      <p:guideLst>
        <p:guide orient="horz" pos="2933"/>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gs" Target="tags/tag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8370" name="Rectangle 2"/>
          <p:cNvSpPr>
            <a:spLocks noGrp="1" noChangeArrowheads="1"/>
          </p:cNvSpPr>
          <p:nvPr>
            <p:ph type="hdr" sz="quarter"/>
          </p:nvPr>
        </p:nvSpPr>
        <p:spPr bwMode="auto">
          <a:xfrm>
            <a:off x="0" y="0"/>
            <a:ext cx="2971800" cy="466725"/>
          </a:xfrm>
          <a:prstGeom prst="rect">
            <a:avLst/>
          </a:prstGeom>
          <a:noFill/>
          <a:ln w="9525">
            <a:noFill/>
            <a:miter lim="800000"/>
            <a:headEnd/>
            <a:tailEnd/>
          </a:ln>
          <a:effectLst/>
        </p:spPr>
        <p:txBody>
          <a:bodyPr vert="horz" wrap="square" lIns="92774" tIns="46387" rIns="92774" bIns="46387" numCol="1" anchor="t" anchorCtr="0" compatLnSpc="1">
            <a:prstTxWarp prst="textNoShape">
              <a:avLst/>
            </a:prstTxWarp>
          </a:bodyPr>
          <a:lstStyle>
            <a:lvl1pPr defTabSz="927091">
              <a:defRPr sz="1200">
                <a:cs typeface="+mn-cs"/>
              </a:defRPr>
            </a:lvl1pPr>
          </a:lstStyle>
          <a:p>
            <a:pPr>
              <a:defRPr/>
            </a:pPr>
            <a:endParaRPr lang="en-US"/>
          </a:p>
        </p:txBody>
      </p:sp>
      <p:sp>
        <p:nvSpPr>
          <p:cNvPr id="698371" name="Rectangle 3"/>
          <p:cNvSpPr>
            <a:spLocks noGrp="1" noChangeArrowheads="1"/>
          </p:cNvSpPr>
          <p:nvPr>
            <p:ph type="dt" sz="quarter" idx="1"/>
          </p:nvPr>
        </p:nvSpPr>
        <p:spPr bwMode="auto">
          <a:xfrm>
            <a:off x="3884613" y="0"/>
            <a:ext cx="2971800" cy="466725"/>
          </a:xfrm>
          <a:prstGeom prst="rect">
            <a:avLst/>
          </a:prstGeom>
          <a:noFill/>
          <a:ln w="9525">
            <a:noFill/>
            <a:miter lim="800000"/>
            <a:headEnd/>
            <a:tailEnd/>
          </a:ln>
          <a:effectLst/>
        </p:spPr>
        <p:txBody>
          <a:bodyPr vert="horz" wrap="square" lIns="92774" tIns="46387" rIns="92774" bIns="46387" numCol="1" anchor="t" anchorCtr="0" compatLnSpc="1">
            <a:prstTxWarp prst="textNoShape">
              <a:avLst/>
            </a:prstTxWarp>
          </a:bodyPr>
          <a:lstStyle>
            <a:lvl1pPr algn="r" defTabSz="927091">
              <a:defRPr sz="1200">
                <a:cs typeface="+mn-cs"/>
              </a:defRPr>
            </a:lvl1pPr>
          </a:lstStyle>
          <a:p>
            <a:pPr>
              <a:defRPr/>
            </a:pPr>
            <a:endParaRPr lang="en-US"/>
          </a:p>
        </p:txBody>
      </p:sp>
      <p:sp>
        <p:nvSpPr>
          <p:cNvPr id="698372" name="Rectangle 4"/>
          <p:cNvSpPr>
            <a:spLocks noGrp="1" noChangeArrowheads="1"/>
          </p:cNvSpPr>
          <p:nvPr>
            <p:ph type="ftr" sz="quarter" idx="2"/>
          </p:nvPr>
        </p:nvSpPr>
        <p:spPr bwMode="auto">
          <a:xfrm>
            <a:off x="0" y="8843963"/>
            <a:ext cx="2971800" cy="466725"/>
          </a:xfrm>
          <a:prstGeom prst="rect">
            <a:avLst/>
          </a:prstGeom>
          <a:noFill/>
          <a:ln w="9525">
            <a:noFill/>
            <a:miter lim="800000"/>
            <a:headEnd/>
            <a:tailEnd/>
          </a:ln>
          <a:effectLst/>
        </p:spPr>
        <p:txBody>
          <a:bodyPr vert="horz" wrap="square" lIns="92774" tIns="46387" rIns="92774" bIns="46387" numCol="1" anchor="b" anchorCtr="0" compatLnSpc="1">
            <a:prstTxWarp prst="textNoShape">
              <a:avLst/>
            </a:prstTxWarp>
          </a:bodyPr>
          <a:lstStyle>
            <a:lvl1pPr defTabSz="927091">
              <a:defRPr sz="1200">
                <a:cs typeface="+mn-cs"/>
              </a:defRPr>
            </a:lvl1pPr>
          </a:lstStyle>
          <a:p>
            <a:pPr>
              <a:defRPr/>
            </a:pPr>
            <a:endParaRPr lang="en-US"/>
          </a:p>
        </p:txBody>
      </p:sp>
      <p:sp>
        <p:nvSpPr>
          <p:cNvPr id="698373" name="Rectangle 5"/>
          <p:cNvSpPr>
            <a:spLocks noGrp="1" noChangeArrowheads="1"/>
          </p:cNvSpPr>
          <p:nvPr>
            <p:ph type="sldNum" sz="quarter" idx="3"/>
          </p:nvPr>
        </p:nvSpPr>
        <p:spPr bwMode="auto">
          <a:xfrm>
            <a:off x="3884613" y="8843963"/>
            <a:ext cx="2971800" cy="466725"/>
          </a:xfrm>
          <a:prstGeom prst="rect">
            <a:avLst/>
          </a:prstGeom>
          <a:noFill/>
          <a:ln w="9525">
            <a:noFill/>
            <a:miter lim="800000"/>
            <a:headEnd/>
            <a:tailEnd/>
          </a:ln>
          <a:effectLst/>
        </p:spPr>
        <p:txBody>
          <a:bodyPr vert="horz" wrap="square" lIns="92774" tIns="46387" rIns="92774" bIns="46387" numCol="1" anchor="b" anchorCtr="0" compatLnSpc="1">
            <a:prstTxWarp prst="textNoShape">
              <a:avLst/>
            </a:prstTxWarp>
          </a:bodyPr>
          <a:lstStyle>
            <a:lvl1pPr algn="r" defTabSz="927091">
              <a:defRPr sz="1200">
                <a:cs typeface="+mn-cs"/>
              </a:defRPr>
            </a:lvl1pPr>
          </a:lstStyle>
          <a:p>
            <a:pPr>
              <a:defRPr/>
            </a:pPr>
            <a:fld id="{24E52DE0-5100-48D2-8C26-CD981A69F010}" type="slidenum">
              <a:rPr lang="en-US"/>
              <a:pPr>
                <a:defRPr/>
              </a:pPr>
              <a:t>‹#›</a:t>
            </a:fld>
            <a:endParaRPr lang="en-US"/>
          </a:p>
        </p:txBody>
      </p:sp>
    </p:spTree>
    <p:extLst>
      <p:ext uri="{BB962C8B-B14F-4D97-AF65-F5344CB8AC3E}">
        <p14:creationId xmlns:p14="http://schemas.microsoft.com/office/powerpoint/2010/main" val="10498718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66725"/>
          </a:xfrm>
          <a:prstGeom prst="rect">
            <a:avLst/>
          </a:prstGeom>
          <a:noFill/>
          <a:ln w="9525">
            <a:noFill/>
            <a:miter lim="800000"/>
            <a:headEnd/>
            <a:tailEnd/>
          </a:ln>
          <a:effectLst/>
        </p:spPr>
        <p:txBody>
          <a:bodyPr vert="horz" wrap="square" lIns="92774" tIns="46387" rIns="92774" bIns="46387" numCol="1" anchor="t" anchorCtr="0" compatLnSpc="1">
            <a:prstTxWarp prst="textNoShape">
              <a:avLst/>
            </a:prstTxWarp>
          </a:bodyPr>
          <a:lstStyle>
            <a:lvl1pPr defTabSz="927091">
              <a:defRPr sz="1200">
                <a:cs typeface="+mn-cs"/>
              </a:defRPr>
            </a:lvl1pPr>
          </a:lstStyle>
          <a:p>
            <a:pPr>
              <a:defRPr/>
            </a:pPr>
            <a:endParaRPr lang="en-US"/>
          </a:p>
        </p:txBody>
      </p:sp>
      <p:sp>
        <p:nvSpPr>
          <p:cNvPr id="4099" name="Rectangle 3"/>
          <p:cNvSpPr>
            <a:spLocks noGrp="1" noChangeArrowheads="1"/>
          </p:cNvSpPr>
          <p:nvPr>
            <p:ph type="dt" idx="1"/>
          </p:nvPr>
        </p:nvSpPr>
        <p:spPr bwMode="auto">
          <a:xfrm>
            <a:off x="3884613" y="0"/>
            <a:ext cx="2971800" cy="466725"/>
          </a:xfrm>
          <a:prstGeom prst="rect">
            <a:avLst/>
          </a:prstGeom>
          <a:noFill/>
          <a:ln w="9525">
            <a:noFill/>
            <a:miter lim="800000"/>
            <a:headEnd/>
            <a:tailEnd/>
          </a:ln>
          <a:effectLst/>
        </p:spPr>
        <p:txBody>
          <a:bodyPr vert="horz" wrap="square" lIns="92774" tIns="46387" rIns="92774" bIns="46387" numCol="1" anchor="t" anchorCtr="0" compatLnSpc="1">
            <a:prstTxWarp prst="textNoShape">
              <a:avLst/>
            </a:prstTxWarp>
          </a:bodyPr>
          <a:lstStyle>
            <a:lvl1pPr algn="r" defTabSz="927091">
              <a:defRPr sz="1200">
                <a:cs typeface="+mn-cs"/>
              </a:defRPr>
            </a:lvl1pPr>
          </a:lstStyle>
          <a:p>
            <a:pPr>
              <a:defRPr/>
            </a:pPr>
            <a:endParaRPr lang="en-US"/>
          </a:p>
        </p:txBody>
      </p:sp>
      <p:sp>
        <p:nvSpPr>
          <p:cNvPr id="13316" name="Rectangle 4"/>
          <p:cNvSpPr>
            <a:spLocks noGrp="1" noRot="1" noChangeAspect="1" noChangeArrowheads="1" noTextEdit="1"/>
          </p:cNvSpPr>
          <p:nvPr>
            <p:ph type="sldImg" idx="2"/>
          </p:nvPr>
        </p:nvSpPr>
        <p:spPr bwMode="auto">
          <a:xfrm>
            <a:off x="1101725" y="698500"/>
            <a:ext cx="4654550" cy="34909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685800" y="4424363"/>
            <a:ext cx="5486400" cy="4189412"/>
          </a:xfrm>
          <a:prstGeom prst="rect">
            <a:avLst/>
          </a:prstGeom>
          <a:noFill/>
          <a:ln w="9525">
            <a:noFill/>
            <a:miter lim="800000"/>
            <a:headEnd/>
            <a:tailEnd/>
          </a:ln>
          <a:effectLst/>
        </p:spPr>
        <p:txBody>
          <a:bodyPr vert="horz" wrap="square" lIns="92774" tIns="46387" rIns="92774" bIns="4638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8843963"/>
            <a:ext cx="2971800" cy="466725"/>
          </a:xfrm>
          <a:prstGeom prst="rect">
            <a:avLst/>
          </a:prstGeom>
          <a:noFill/>
          <a:ln w="9525">
            <a:noFill/>
            <a:miter lim="800000"/>
            <a:headEnd/>
            <a:tailEnd/>
          </a:ln>
          <a:effectLst/>
        </p:spPr>
        <p:txBody>
          <a:bodyPr vert="horz" wrap="square" lIns="92774" tIns="46387" rIns="92774" bIns="46387" numCol="1" anchor="b" anchorCtr="0" compatLnSpc="1">
            <a:prstTxWarp prst="textNoShape">
              <a:avLst/>
            </a:prstTxWarp>
          </a:bodyPr>
          <a:lstStyle>
            <a:lvl1pPr defTabSz="927091">
              <a:defRPr sz="1200">
                <a:cs typeface="+mn-cs"/>
              </a:defRPr>
            </a:lvl1pPr>
          </a:lstStyle>
          <a:p>
            <a:pPr>
              <a:defRPr/>
            </a:pPr>
            <a:endParaRPr lang="en-US"/>
          </a:p>
        </p:txBody>
      </p:sp>
      <p:sp>
        <p:nvSpPr>
          <p:cNvPr id="4103" name="Rectangle 7"/>
          <p:cNvSpPr>
            <a:spLocks noGrp="1" noChangeArrowheads="1"/>
          </p:cNvSpPr>
          <p:nvPr>
            <p:ph type="sldNum" sz="quarter" idx="5"/>
          </p:nvPr>
        </p:nvSpPr>
        <p:spPr bwMode="auto">
          <a:xfrm>
            <a:off x="3884613" y="8843963"/>
            <a:ext cx="2971800" cy="466725"/>
          </a:xfrm>
          <a:prstGeom prst="rect">
            <a:avLst/>
          </a:prstGeom>
          <a:noFill/>
          <a:ln w="9525">
            <a:noFill/>
            <a:miter lim="800000"/>
            <a:headEnd/>
            <a:tailEnd/>
          </a:ln>
          <a:effectLst/>
        </p:spPr>
        <p:txBody>
          <a:bodyPr vert="horz" wrap="square" lIns="92774" tIns="46387" rIns="92774" bIns="46387" numCol="1" anchor="b" anchorCtr="0" compatLnSpc="1">
            <a:prstTxWarp prst="textNoShape">
              <a:avLst/>
            </a:prstTxWarp>
          </a:bodyPr>
          <a:lstStyle>
            <a:lvl1pPr algn="r" defTabSz="927091">
              <a:defRPr sz="1200">
                <a:cs typeface="+mn-cs"/>
              </a:defRPr>
            </a:lvl1pPr>
          </a:lstStyle>
          <a:p>
            <a:pPr>
              <a:defRPr/>
            </a:pPr>
            <a:fld id="{FF0B8719-2130-4E92-A665-4AD06418780A}" type="slidenum">
              <a:rPr lang="en-US"/>
              <a:pPr>
                <a:defRPr/>
              </a:pPr>
              <a:t>‹#›</a:t>
            </a:fld>
            <a:endParaRPr lang="en-US"/>
          </a:p>
        </p:txBody>
      </p:sp>
    </p:spTree>
    <p:extLst>
      <p:ext uri="{BB962C8B-B14F-4D97-AF65-F5344CB8AC3E}">
        <p14:creationId xmlns:p14="http://schemas.microsoft.com/office/powerpoint/2010/main" val="154029093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neca-neis.org/powerlinesafety/best-practices"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eaLnBrk="0" hangingPunct="0">
              <a:spcBef>
                <a:spcPct val="30000"/>
              </a:spcBef>
              <a:defRPr sz="1200">
                <a:solidFill>
                  <a:schemeClr val="tx1"/>
                </a:solidFill>
                <a:latin typeface="Arial" charset="0"/>
              </a:defRPr>
            </a:lvl1pPr>
            <a:lvl2pPr marL="709613" indent="-273050" defTabSz="925513" eaLnBrk="0" hangingPunct="0">
              <a:spcBef>
                <a:spcPct val="30000"/>
              </a:spcBef>
              <a:defRPr sz="1200">
                <a:solidFill>
                  <a:schemeClr val="tx1"/>
                </a:solidFill>
                <a:latin typeface="Arial" charset="0"/>
              </a:defRPr>
            </a:lvl2pPr>
            <a:lvl3pPr marL="1092200" indent="-217488" defTabSz="925513" eaLnBrk="0" hangingPunct="0">
              <a:spcBef>
                <a:spcPct val="30000"/>
              </a:spcBef>
              <a:defRPr sz="1200">
                <a:solidFill>
                  <a:schemeClr val="tx1"/>
                </a:solidFill>
                <a:latin typeface="Arial" charset="0"/>
              </a:defRPr>
            </a:lvl3pPr>
            <a:lvl4pPr marL="1528763" indent="-217488" defTabSz="925513" eaLnBrk="0" hangingPunct="0">
              <a:spcBef>
                <a:spcPct val="30000"/>
              </a:spcBef>
              <a:defRPr sz="1200">
                <a:solidFill>
                  <a:schemeClr val="tx1"/>
                </a:solidFill>
                <a:latin typeface="Arial" charset="0"/>
              </a:defRPr>
            </a:lvl4pPr>
            <a:lvl5pPr marL="1965325" indent="-217488" defTabSz="925513" eaLnBrk="0" hangingPunct="0">
              <a:spcBef>
                <a:spcPct val="30000"/>
              </a:spcBef>
              <a:defRPr sz="1200">
                <a:solidFill>
                  <a:schemeClr val="tx1"/>
                </a:solidFill>
                <a:latin typeface="Arial" charset="0"/>
              </a:defRPr>
            </a:lvl5pPr>
            <a:lvl6pPr marL="2422525" indent="-217488" defTabSz="925513" eaLnBrk="0" fontAlgn="base" hangingPunct="0">
              <a:spcBef>
                <a:spcPct val="30000"/>
              </a:spcBef>
              <a:spcAft>
                <a:spcPct val="0"/>
              </a:spcAft>
              <a:defRPr sz="1200">
                <a:solidFill>
                  <a:schemeClr val="tx1"/>
                </a:solidFill>
                <a:latin typeface="Arial" charset="0"/>
              </a:defRPr>
            </a:lvl6pPr>
            <a:lvl7pPr marL="2879725" indent="-217488" defTabSz="925513" eaLnBrk="0" fontAlgn="base" hangingPunct="0">
              <a:spcBef>
                <a:spcPct val="30000"/>
              </a:spcBef>
              <a:spcAft>
                <a:spcPct val="0"/>
              </a:spcAft>
              <a:defRPr sz="1200">
                <a:solidFill>
                  <a:schemeClr val="tx1"/>
                </a:solidFill>
                <a:latin typeface="Arial" charset="0"/>
              </a:defRPr>
            </a:lvl7pPr>
            <a:lvl8pPr marL="3336925" indent="-217488" defTabSz="925513" eaLnBrk="0" fontAlgn="base" hangingPunct="0">
              <a:spcBef>
                <a:spcPct val="30000"/>
              </a:spcBef>
              <a:spcAft>
                <a:spcPct val="0"/>
              </a:spcAft>
              <a:defRPr sz="1200">
                <a:solidFill>
                  <a:schemeClr val="tx1"/>
                </a:solidFill>
                <a:latin typeface="Arial" charset="0"/>
              </a:defRPr>
            </a:lvl8pPr>
            <a:lvl9pPr marL="3794125" indent="-217488" defTabSz="925513"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60CDC8BF-9115-4202-A33E-3A36439CC267}" type="slidenum">
              <a:rPr lang="en-US" altLang="en-US" sz="1100" smtClean="0"/>
              <a:pPr eaLnBrk="1" hangingPunct="1">
                <a:spcBef>
                  <a:spcPct val="0"/>
                </a:spcBef>
                <a:defRPr/>
              </a:pPr>
              <a:t>1</a:t>
            </a:fld>
            <a:endParaRPr lang="en-US" altLang="en-US" sz="1100"/>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100" dirty="0"/>
              <a:t>Introduce the module… </a:t>
            </a:r>
          </a:p>
          <a:p>
            <a:pPr eaLnBrk="1" hangingPunct="1"/>
            <a:endParaRPr lang="en-US" sz="1100" dirty="0"/>
          </a:p>
          <a:p>
            <a:pPr eaLnBrk="1" hangingPunct="1"/>
            <a:r>
              <a:rPr lang="en-US" sz="1100" dirty="0"/>
              <a:t>Explain that the intent of this presentation is as a continuing education training topic related to certain aspects from the </a:t>
            </a:r>
            <a:r>
              <a:rPr lang="en-US" sz="1100" b="1" dirty="0" err="1"/>
              <a:t>ET&amp;D</a:t>
            </a:r>
            <a:r>
              <a:rPr lang="en-US" sz="1100" b="1" dirty="0"/>
              <a:t> 10-Hour/20-Hour OSHA training class</a:t>
            </a:r>
            <a:r>
              <a:rPr lang="en-US" sz="1100" dirty="0"/>
              <a:t>, the </a:t>
            </a:r>
            <a:r>
              <a:rPr lang="en-US" sz="1100" b="1" dirty="0"/>
              <a:t>OSHA Partnership Best Practices</a:t>
            </a:r>
            <a:r>
              <a:rPr lang="en-US" sz="1100" dirty="0"/>
              <a:t>, and/or </a:t>
            </a:r>
            <a:r>
              <a:rPr lang="en-US" sz="1100" b="1" dirty="0"/>
              <a:t>incident trending analysis.</a:t>
            </a:r>
          </a:p>
          <a:p>
            <a:pPr eaLnBrk="1" hangingPunct="1"/>
            <a:endParaRPr lang="en-US" altLang="en-US" sz="1100" dirty="0"/>
          </a:p>
          <a:p>
            <a:pPr eaLnBrk="1" hangingPunct="1"/>
            <a:endParaRPr lang="en-US" altLang="en-US" sz="1100" dirty="0"/>
          </a:p>
        </p:txBody>
      </p:sp>
    </p:spTree>
    <p:extLst>
      <p:ext uri="{BB962C8B-B14F-4D97-AF65-F5344CB8AC3E}">
        <p14:creationId xmlns:p14="http://schemas.microsoft.com/office/powerpoint/2010/main" val="38720964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FAQ’s for</a:t>
            </a:r>
            <a:r>
              <a:rPr lang="en-US" baseline="0" dirty="0"/>
              <a:t> those questions that often come up about use of the best practice during certain activities. </a:t>
            </a:r>
            <a:endParaRPr lang="en-US" dirty="0"/>
          </a:p>
        </p:txBody>
      </p:sp>
      <p:sp>
        <p:nvSpPr>
          <p:cNvPr id="4" name="Slide Number Placeholder 3"/>
          <p:cNvSpPr>
            <a:spLocks noGrp="1"/>
          </p:cNvSpPr>
          <p:nvPr>
            <p:ph type="sldNum" sz="quarter" idx="5"/>
          </p:nvPr>
        </p:nvSpPr>
        <p:spPr/>
        <p:txBody>
          <a:bodyPr/>
          <a:lstStyle/>
          <a:p>
            <a:pPr>
              <a:defRPr/>
            </a:pPr>
            <a:fld id="{FF0B8719-2130-4E92-A665-4AD06418780A}" type="slidenum">
              <a:rPr lang="en-US" smtClean="0"/>
              <a:pPr>
                <a:defRPr/>
              </a:pPr>
              <a:t>11</a:t>
            </a:fld>
            <a:endParaRPr lang="en-US"/>
          </a:p>
        </p:txBody>
      </p:sp>
    </p:spTree>
    <p:extLst>
      <p:ext uri="{BB962C8B-B14F-4D97-AF65-F5344CB8AC3E}">
        <p14:creationId xmlns:p14="http://schemas.microsoft.com/office/powerpoint/2010/main" val="13563367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a:t>
            </a:r>
            <a:r>
              <a:rPr lang="en-US" baseline="0" dirty="0"/>
              <a:t> are instances when gloves and sleeves may be removed, but each of those circumstances should be fully vetted before that process is followed. This should also be documented in your job briefing and clearly communicated with all workers. </a:t>
            </a:r>
            <a:endParaRPr lang="en-US" dirty="0"/>
          </a:p>
        </p:txBody>
      </p:sp>
      <p:sp>
        <p:nvSpPr>
          <p:cNvPr id="4" name="Slide Number Placeholder 3"/>
          <p:cNvSpPr>
            <a:spLocks noGrp="1"/>
          </p:cNvSpPr>
          <p:nvPr>
            <p:ph type="sldNum" sz="quarter" idx="5"/>
          </p:nvPr>
        </p:nvSpPr>
        <p:spPr/>
        <p:txBody>
          <a:bodyPr/>
          <a:lstStyle/>
          <a:p>
            <a:pPr>
              <a:defRPr/>
            </a:pPr>
            <a:fld id="{FF0B8719-2130-4E92-A665-4AD06418780A}" type="slidenum">
              <a:rPr lang="en-US" smtClean="0"/>
              <a:pPr>
                <a:defRPr/>
              </a:pPr>
              <a:t>12</a:t>
            </a:fld>
            <a:endParaRPr lang="en-US"/>
          </a:p>
        </p:txBody>
      </p:sp>
    </p:spTree>
    <p:extLst>
      <p:ext uri="{BB962C8B-B14F-4D97-AF65-F5344CB8AC3E}">
        <p14:creationId xmlns:p14="http://schemas.microsoft.com/office/powerpoint/2010/main" val="13953652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Ensure</a:t>
            </a:r>
            <a:r>
              <a:rPr lang="en-US" baseline="0" dirty="0"/>
              <a:t> workers understand that as long as the five foot MAD is not encroached while accessing the energized transmission above the distribution under build, gloves and sleeves would not be required. </a:t>
            </a:r>
            <a:endParaRPr lang="en-US" dirty="0"/>
          </a:p>
        </p:txBody>
      </p:sp>
      <p:sp>
        <p:nvSpPr>
          <p:cNvPr id="4" name="Slide Number Placeholder 3"/>
          <p:cNvSpPr>
            <a:spLocks noGrp="1"/>
          </p:cNvSpPr>
          <p:nvPr>
            <p:ph type="sldNum" sz="quarter" idx="5"/>
          </p:nvPr>
        </p:nvSpPr>
        <p:spPr/>
        <p:txBody>
          <a:bodyPr/>
          <a:lstStyle/>
          <a:p>
            <a:pPr>
              <a:defRPr/>
            </a:pPr>
            <a:fld id="{FF0B8719-2130-4E92-A665-4AD06418780A}" type="slidenum">
              <a:rPr lang="en-US" smtClean="0"/>
              <a:pPr>
                <a:defRPr/>
              </a:pPr>
              <a:t>13</a:t>
            </a:fld>
            <a:endParaRPr lang="en-US"/>
          </a:p>
        </p:txBody>
      </p:sp>
    </p:spTree>
    <p:extLst>
      <p:ext uri="{BB962C8B-B14F-4D97-AF65-F5344CB8AC3E}">
        <p14:creationId xmlns:p14="http://schemas.microsoft.com/office/powerpoint/2010/main" val="42800572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AutoNum type="arabicPeriod"/>
            </a:pPr>
            <a:r>
              <a:rPr lang="en-US" dirty="0"/>
              <a:t>When is cradle-to-cradle used?</a:t>
            </a:r>
          </a:p>
          <a:p>
            <a:pPr marL="800100" lvl="1" indent="-342900">
              <a:buFont typeface="Arial" panose="020B0604020202020204" pitchFamily="34" charset="0"/>
              <a:buChar char="•"/>
            </a:pPr>
            <a:r>
              <a:rPr lang="en-US" dirty="0"/>
              <a:t>When working energized circuits from an aerial platform-minus exceptions which are clearly defined in the Best Practice.</a:t>
            </a:r>
          </a:p>
          <a:p>
            <a:pPr marL="342900" indent="-342900">
              <a:buAutoNum type="arabicPeriod"/>
            </a:pPr>
            <a:endParaRPr lang="en-US" dirty="0"/>
          </a:p>
          <a:p>
            <a:pPr marL="342900" indent="-342900">
              <a:buAutoNum type="arabicPeriod"/>
            </a:pPr>
            <a:r>
              <a:rPr lang="en-US" dirty="0"/>
              <a:t>Are there any exceptions to this? If so, what are those exceptions?</a:t>
            </a:r>
          </a:p>
          <a:p>
            <a:pPr marL="800100" lvl="1" indent="-342900">
              <a:buFont typeface="Arial" panose="020B0604020202020204" pitchFamily="34" charset="0"/>
              <a:buChar char="•"/>
            </a:pPr>
            <a:r>
              <a:rPr lang="en-US" dirty="0"/>
              <a:t>Yes, when working 600 volts or less if there is no upper arm exposure and the MAD (5 ft.) will not be encroached.</a:t>
            </a:r>
          </a:p>
          <a:p>
            <a:pPr marL="342900" indent="-342900">
              <a:buAutoNum type="arabicPeriod"/>
            </a:pPr>
            <a:endParaRPr lang="en-US" dirty="0"/>
          </a:p>
          <a:p>
            <a:pPr marL="342900" indent="-342900">
              <a:buAutoNum type="arabicPeriod"/>
            </a:pPr>
            <a:r>
              <a:rPr lang="en-US" dirty="0"/>
              <a:t>Are work methods including how to implement cradle-to-cradle required to be documented and communicated in job briefings? </a:t>
            </a:r>
          </a:p>
          <a:p>
            <a:pPr marL="342900" indent="-342900">
              <a:buAutoNum type="arabicPeriod"/>
            </a:pPr>
            <a:endParaRPr lang="en-US" dirty="0"/>
          </a:p>
          <a:p>
            <a:pPr marL="800100" lvl="1" indent="-342900" algn="l" rtl="0" eaLnBrk="0" fontAlgn="base" hangingPunct="0">
              <a:spcBef>
                <a:spcPct val="30000"/>
              </a:spcBef>
              <a:spcAft>
                <a:spcPct val="0"/>
              </a:spcAft>
              <a:buFont typeface="Arial" panose="020B0604020202020204" pitchFamily="34" charset="0"/>
              <a:buChar char="•"/>
            </a:pPr>
            <a:r>
              <a:rPr lang="en-US" sz="1200" kern="1200" dirty="0">
                <a:solidFill>
                  <a:schemeClr val="tx1"/>
                </a:solidFill>
                <a:latin typeface="Arial" charset="0"/>
                <a:ea typeface="+mn-ea"/>
                <a:cs typeface="+mn-cs"/>
              </a:rPr>
              <a:t>Yes</a:t>
            </a:r>
          </a:p>
          <a:p>
            <a:pPr marL="914400" lvl="2" indent="0">
              <a:buFont typeface="Arial" panose="020B0604020202020204" pitchFamily="34" charset="0"/>
              <a:buNone/>
            </a:pPr>
            <a:endParaRPr lang="en-US" dirty="0">
              <a:solidFill>
                <a:schemeClr val="tx1">
                  <a:lumMod val="75000"/>
                  <a:lumOff val="25000"/>
                </a:schemeClr>
              </a:solidFill>
            </a:endParaRPr>
          </a:p>
          <a:p>
            <a:pPr marL="342900" indent="-342900">
              <a:buAutoNum type="arabicPeriod"/>
            </a:pPr>
            <a:r>
              <a:rPr lang="en-US" dirty="0">
                <a:solidFill>
                  <a:schemeClr val="tx1">
                    <a:lumMod val="75000"/>
                    <a:lumOff val="25000"/>
                  </a:schemeClr>
                </a:solidFill>
              </a:rPr>
              <a:t> While performing work on transmission with energized under build, what is the minimum approach distance where gloves and sleeves aren’t required?</a:t>
            </a:r>
          </a:p>
          <a:p>
            <a:pPr lvl="1"/>
            <a:endParaRPr lang="en-US" dirty="0"/>
          </a:p>
          <a:p>
            <a:pPr marL="800100" lvl="1" indent="-342900">
              <a:buFont typeface="Arial" panose="020B0604020202020204" pitchFamily="34" charset="0"/>
              <a:buChar char="•"/>
            </a:pPr>
            <a:r>
              <a:rPr lang="en-US" dirty="0"/>
              <a:t>5 feet</a:t>
            </a:r>
          </a:p>
          <a:p>
            <a:endParaRPr lang="en-US" baseline="0" dirty="0"/>
          </a:p>
        </p:txBody>
      </p:sp>
      <p:sp>
        <p:nvSpPr>
          <p:cNvPr id="4" name="Slide Number Placeholder 3"/>
          <p:cNvSpPr>
            <a:spLocks noGrp="1"/>
          </p:cNvSpPr>
          <p:nvPr>
            <p:ph type="sldNum" sz="quarter" idx="5"/>
          </p:nvPr>
        </p:nvSpPr>
        <p:spPr/>
        <p:txBody>
          <a:bodyPr/>
          <a:lstStyle/>
          <a:p>
            <a:pPr>
              <a:defRPr/>
            </a:pPr>
            <a:fld id="{FF0B8719-2130-4E92-A665-4AD06418780A}" type="slidenum">
              <a:rPr lang="en-US" smtClean="0"/>
              <a:pPr>
                <a:defRPr/>
              </a:pPr>
              <a:t>14</a:t>
            </a:fld>
            <a:endParaRPr lang="en-US"/>
          </a:p>
        </p:txBody>
      </p:sp>
    </p:spTree>
    <p:extLst>
      <p:ext uri="{BB962C8B-B14F-4D97-AF65-F5344CB8AC3E}">
        <p14:creationId xmlns:p14="http://schemas.microsoft.com/office/powerpoint/2010/main" val="8971836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dirty="0">
                <a:effectLst/>
                <a:latin typeface="Times New Roman" panose="02020603050405020304" pitchFamily="18" charset="0"/>
                <a:ea typeface="Times New Roman" panose="02020603050405020304" pitchFamily="18" charset="0"/>
              </a:rPr>
              <a:t>Lock-to-Lock</a:t>
            </a:r>
            <a:r>
              <a:rPr lang="en-US" sz="1800" dirty="0">
                <a:effectLst/>
                <a:latin typeface="Times New Roman" panose="02020603050405020304" pitchFamily="18" charset="0"/>
                <a:ea typeface="Times New Roman" panose="02020603050405020304" pitchFamily="18" charset="0"/>
              </a:rPr>
              <a:t> is used to describe the utilization of rubber gloves and sleeves, when required, prior to the time the pad mounted equipment is unlocked until work is complete and the pad mounted equipment is relocked. </a:t>
            </a:r>
            <a:endParaRPr lang="en-US" dirty="0"/>
          </a:p>
        </p:txBody>
      </p:sp>
      <p:sp>
        <p:nvSpPr>
          <p:cNvPr id="4" name="Slide Number Placeholder 3"/>
          <p:cNvSpPr>
            <a:spLocks noGrp="1"/>
          </p:cNvSpPr>
          <p:nvPr>
            <p:ph type="sldNum" sz="quarter" idx="5"/>
          </p:nvPr>
        </p:nvSpPr>
        <p:spPr/>
        <p:txBody>
          <a:bodyPr/>
          <a:lstStyle/>
          <a:p>
            <a:pPr>
              <a:defRPr/>
            </a:pPr>
            <a:fld id="{FF0B8719-2130-4E92-A665-4AD06418780A}" type="slidenum">
              <a:rPr lang="en-US" smtClean="0"/>
              <a:pPr>
                <a:defRPr/>
              </a:pPr>
              <a:t>15</a:t>
            </a:fld>
            <a:endParaRPr lang="en-US"/>
          </a:p>
        </p:txBody>
      </p:sp>
    </p:spTree>
    <p:extLst>
      <p:ext uri="{BB962C8B-B14F-4D97-AF65-F5344CB8AC3E}">
        <p14:creationId xmlns:p14="http://schemas.microsoft.com/office/powerpoint/2010/main" val="7641314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purpose</a:t>
            </a:r>
            <a:r>
              <a:rPr lang="en-US" baseline="0" dirty="0"/>
              <a:t> of this best practice is to ensure that workers understand protocols related to effective use of insulating rubber gloves and sleeves. </a:t>
            </a:r>
            <a:endParaRPr lang="en-US" dirty="0"/>
          </a:p>
        </p:txBody>
      </p:sp>
      <p:sp>
        <p:nvSpPr>
          <p:cNvPr id="4" name="Slide Number Placeholder 3"/>
          <p:cNvSpPr>
            <a:spLocks noGrp="1"/>
          </p:cNvSpPr>
          <p:nvPr>
            <p:ph type="sldNum" sz="quarter" idx="5"/>
          </p:nvPr>
        </p:nvSpPr>
        <p:spPr/>
        <p:txBody>
          <a:bodyPr/>
          <a:lstStyle/>
          <a:p>
            <a:pPr>
              <a:defRPr/>
            </a:pPr>
            <a:fld id="{FF0B8719-2130-4E92-A665-4AD06418780A}" type="slidenum">
              <a:rPr lang="en-US" smtClean="0"/>
              <a:pPr>
                <a:defRPr/>
              </a:pPr>
              <a:t>16</a:t>
            </a:fld>
            <a:endParaRPr lang="en-US"/>
          </a:p>
        </p:txBody>
      </p:sp>
    </p:spTree>
    <p:extLst>
      <p:ext uri="{BB962C8B-B14F-4D97-AF65-F5344CB8AC3E}">
        <p14:creationId xmlns:p14="http://schemas.microsoft.com/office/powerpoint/2010/main" val="31713034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F0B8719-2130-4E92-A665-4AD06418780A}" type="slidenum">
              <a:rPr lang="en-US" smtClean="0"/>
              <a:pPr>
                <a:defRPr/>
              </a:pPr>
              <a:t>18</a:t>
            </a:fld>
            <a:endParaRPr lang="en-US"/>
          </a:p>
        </p:txBody>
      </p:sp>
    </p:spTree>
    <p:extLst>
      <p:ext uri="{BB962C8B-B14F-4D97-AF65-F5344CB8AC3E}">
        <p14:creationId xmlns:p14="http://schemas.microsoft.com/office/powerpoint/2010/main" val="1235984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Extended Reach</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is used to describe being within five feet of energized conductors and/or equipment or having a conductive object within five feet of energized conductors and/or equipment.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a:defRPr/>
            </a:pPr>
            <a:fld id="{FF0B8719-2130-4E92-A665-4AD06418780A}" type="slidenum">
              <a:rPr lang="en-US" smtClean="0"/>
              <a:pPr>
                <a:defRPr/>
              </a:pPr>
              <a:t>19</a:t>
            </a:fld>
            <a:endParaRPr lang="en-US"/>
          </a:p>
        </p:txBody>
      </p:sp>
    </p:spTree>
    <p:extLst>
      <p:ext uri="{BB962C8B-B14F-4D97-AF65-F5344CB8AC3E}">
        <p14:creationId xmlns:p14="http://schemas.microsoft.com/office/powerpoint/2010/main" val="9758687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Electrical workers need to take into consideration that any conductive object in the hands will extend the reach.</a:t>
            </a:r>
          </a:p>
          <a:p>
            <a:endParaRPr lang="en-US" dirty="0"/>
          </a:p>
        </p:txBody>
      </p:sp>
      <p:sp>
        <p:nvSpPr>
          <p:cNvPr id="4" name="Slide Number Placeholder 3"/>
          <p:cNvSpPr>
            <a:spLocks noGrp="1"/>
          </p:cNvSpPr>
          <p:nvPr>
            <p:ph type="sldNum" sz="quarter" idx="5"/>
          </p:nvPr>
        </p:nvSpPr>
        <p:spPr/>
        <p:txBody>
          <a:bodyPr/>
          <a:lstStyle/>
          <a:p>
            <a:pPr>
              <a:defRPr/>
            </a:pPr>
            <a:fld id="{FF0B8719-2130-4E92-A665-4AD06418780A}" type="slidenum">
              <a:rPr lang="en-US" smtClean="0"/>
              <a:pPr>
                <a:defRPr/>
              </a:pPr>
              <a:t>20</a:t>
            </a:fld>
            <a:endParaRPr lang="en-US"/>
          </a:p>
        </p:txBody>
      </p:sp>
    </p:spTree>
    <p:extLst>
      <p:ext uri="{BB962C8B-B14F-4D97-AF65-F5344CB8AC3E}">
        <p14:creationId xmlns:p14="http://schemas.microsoft.com/office/powerpoint/2010/main" val="11923701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0"/>
              </a:spcAft>
              <a:buSzPts val="1000"/>
              <a:buFont typeface="Symbol" panose="05050102010706020507" pitchFamily="18" charset="2"/>
              <a:buChar char=""/>
              <a:tabLst>
                <a:tab pos="0" algn="l"/>
                <a:tab pos="57150" algn="l"/>
                <a:tab pos="228600" algn="l"/>
                <a:tab pos="285750" algn="l"/>
                <a:tab pos="457200" algn="l"/>
                <a:tab pos="571500" algn="l"/>
                <a:tab pos="685800" algn="l"/>
                <a:tab pos="857250" algn="l"/>
                <a:tab pos="914400" algn="l"/>
                <a:tab pos="1143000" algn="l"/>
              </a:tabLst>
            </a:pPr>
            <a:r>
              <a:rPr lang="en-US" dirty="0"/>
              <a:t>Effective cover up is used to describe the installation of phase-to-phase</a:t>
            </a:r>
            <a:r>
              <a:rPr lang="en-US" baseline="0" dirty="0"/>
              <a:t> rated insulating protective cover on energized conductors and/or equipment of different potentials when the lineman is within reaching distance or in areas extended by handling conductive objects. </a:t>
            </a:r>
            <a:r>
              <a:rPr lang="en-US" sz="1800" dirty="0">
                <a:effectLst/>
                <a:latin typeface="Times New Roman" panose="02020603050405020304" pitchFamily="18" charset="0"/>
                <a:ea typeface="Calibri" panose="020F0502020204030204" pitchFamily="34" charset="0"/>
              </a:rPr>
              <a:t>Cover up is only designed for brush contact.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Cover up is not designed for direct contact between differences of potential.</a:t>
            </a:r>
          </a:p>
          <a:p>
            <a:endParaRPr lang="en-US" dirty="0"/>
          </a:p>
        </p:txBody>
      </p:sp>
      <p:sp>
        <p:nvSpPr>
          <p:cNvPr id="4" name="Slide Number Placeholder 3"/>
          <p:cNvSpPr>
            <a:spLocks noGrp="1"/>
          </p:cNvSpPr>
          <p:nvPr>
            <p:ph type="sldNum" sz="quarter" idx="5"/>
          </p:nvPr>
        </p:nvSpPr>
        <p:spPr/>
        <p:txBody>
          <a:bodyPr/>
          <a:lstStyle/>
          <a:p>
            <a:pPr>
              <a:defRPr/>
            </a:pPr>
            <a:fld id="{FF0B8719-2130-4E92-A665-4AD06418780A}" type="slidenum">
              <a:rPr lang="en-US" smtClean="0"/>
              <a:pPr>
                <a:defRPr/>
              </a:pPr>
              <a:t>21</a:t>
            </a:fld>
            <a:endParaRPr lang="en-US"/>
          </a:p>
        </p:txBody>
      </p:sp>
    </p:spTree>
    <p:extLst>
      <p:ext uri="{BB962C8B-B14F-4D97-AF65-F5344CB8AC3E}">
        <p14:creationId xmlns:p14="http://schemas.microsoft.com/office/powerpoint/2010/main" val="29110838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ET&amp;D partnership has created the best practices to help prevent serious injuries and fatalities in the electrical industry as well as to create uniform guidelines to the industry. </a:t>
            </a:r>
          </a:p>
          <a:p>
            <a:r>
              <a:rPr lang="en-US" dirty="0"/>
              <a:t>To see all the ET&amp;D best practices, visit </a:t>
            </a:r>
            <a:r>
              <a:rPr kumimoji="0" lang="en-US" sz="1800" b="0" i="0" u="none" strike="noStrike" kern="1200" cap="none" spc="0" normalizeH="0" baseline="0" noProof="0" dirty="0">
                <a:ln>
                  <a:noFill/>
                </a:ln>
                <a:solidFill>
                  <a:srgbClr val="000000">
                    <a:lumMod val="75000"/>
                    <a:lumOff val="25000"/>
                  </a:srgbClr>
                </a:solidFill>
                <a:effectLst/>
                <a:uLnTx/>
                <a:uFillTx/>
                <a:latin typeface="Arial"/>
                <a:ea typeface="+mn-ea"/>
                <a:cs typeface="Arial" charset="0"/>
                <a:hlinkClick r:id="rId3"/>
              </a:rPr>
              <a:t>https://www.neca-neis.org/powerlinesafety/best-practices</a:t>
            </a:r>
            <a:endParaRPr kumimoji="0" lang="en-US" sz="1800" b="0" i="0" u="none" strike="noStrike" kern="1200" cap="none" spc="0" normalizeH="0" baseline="0" noProof="0" dirty="0">
              <a:ln>
                <a:noFill/>
              </a:ln>
              <a:solidFill>
                <a:srgbClr val="000000">
                  <a:lumMod val="75000"/>
                  <a:lumOff val="25000"/>
                </a:srgbClr>
              </a:solidFill>
              <a:effectLst/>
              <a:uLnTx/>
              <a:uFillTx/>
              <a:latin typeface="Arial"/>
              <a:ea typeface="+mn-ea"/>
              <a:cs typeface="Arial" charset="0"/>
            </a:endParaRPr>
          </a:p>
          <a:p>
            <a:endParaRPr lang="en-US" dirty="0"/>
          </a:p>
        </p:txBody>
      </p:sp>
      <p:sp>
        <p:nvSpPr>
          <p:cNvPr id="4" name="Slide Number Placeholder 3"/>
          <p:cNvSpPr>
            <a:spLocks noGrp="1"/>
          </p:cNvSpPr>
          <p:nvPr>
            <p:ph type="sldNum" sz="quarter" idx="5"/>
          </p:nvPr>
        </p:nvSpPr>
        <p:spPr/>
        <p:txBody>
          <a:bodyPr/>
          <a:lstStyle/>
          <a:p>
            <a:pPr>
              <a:defRPr/>
            </a:pPr>
            <a:fld id="{FF0B8719-2130-4E92-A665-4AD06418780A}" type="slidenum">
              <a:rPr lang="en-US" smtClean="0"/>
              <a:pPr>
                <a:defRPr/>
              </a:pPr>
              <a:t>2</a:t>
            </a:fld>
            <a:endParaRPr lang="en-US"/>
          </a:p>
        </p:txBody>
      </p:sp>
    </p:spTree>
    <p:extLst>
      <p:ext uri="{BB962C8B-B14F-4D97-AF65-F5344CB8AC3E}">
        <p14:creationId xmlns:p14="http://schemas.microsoft.com/office/powerpoint/2010/main" val="12565913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AutoNum type="arabicPeriod"/>
            </a:pPr>
            <a:r>
              <a:rPr lang="en-US" sz="1600" dirty="0"/>
              <a:t>When is lock to lock used?</a:t>
            </a:r>
          </a:p>
          <a:p>
            <a:pPr lvl="1"/>
            <a:r>
              <a:rPr lang="en-US" sz="1400" dirty="0">
                <a:cs typeface="+mn-cs"/>
              </a:rPr>
              <a:t>When employees are working on underground electrical equipment. This includes when the employee manipulates the enclosure’s door.</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lvl="1"/>
            <a:endParaRPr lang="en-US" sz="1400" dirty="0">
              <a:cs typeface="+mn-cs"/>
            </a:endParaRPr>
          </a:p>
          <a:p>
            <a:r>
              <a:rPr lang="en-US" dirty="0"/>
              <a:t>2.  </a:t>
            </a:r>
            <a:r>
              <a:rPr lang="en-US" sz="1600" dirty="0"/>
              <a:t>Are there any exceptions to lock to lock? If so, what are those exceptions?</a:t>
            </a:r>
          </a:p>
          <a:p>
            <a:pPr lvl="1"/>
            <a:r>
              <a:rPr lang="en-US" sz="1400" dirty="0">
                <a:cs typeface="+mn-cs"/>
              </a:rPr>
              <a:t>If no physical, sensory or environmental condition is present during the hazard assessment that would necessitate the use of gloves and sleeves to unlock the lock, gloves and sleeves may be omitted for unlocking. </a:t>
            </a:r>
          </a:p>
          <a:p>
            <a:pPr marL="342900" indent="-342900">
              <a:buAutoNum type="arabicPeriod"/>
            </a:pPr>
            <a:endParaRPr lang="en-US" dirty="0"/>
          </a:p>
          <a:p>
            <a:r>
              <a:rPr lang="en-US" dirty="0"/>
              <a:t>3. </a:t>
            </a:r>
            <a:r>
              <a:rPr lang="en-US" sz="1600" dirty="0"/>
              <a:t>Are work methods including how to implement lock to lock required to be documented and communicated in job briefings?</a:t>
            </a:r>
          </a:p>
          <a:p>
            <a:pPr marL="114300" lvl="1"/>
            <a:r>
              <a:rPr lang="en-US" sz="1400" dirty="0">
                <a:cs typeface="+mn-cs"/>
              </a:rPr>
              <a:t>       Yes.</a:t>
            </a:r>
          </a:p>
          <a:p>
            <a:pPr marL="342900" indent="-342900">
              <a:buAutoNum type="arabicPeriod"/>
            </a:pPr>
            <a:endParaRPr lang="en-US" dirty="0"/>
          </a:p>
          <a:p>
            <a:r>
              <a:rPr lang="en-US" dirty="0"/>
              <a:t>4</a:t>
            </a:r>
            <a:r>
              <a:rPr lang="en-US" sz="1600" dirty="0"/>
              <a:t>. When working in an energized </a:t>
            </a:r>
            <a:r>
              <a:rPr lang="en-US" sz="1600" dirty="0" err="1"/>
              <a:t>padmount</a:t>
            </a:r>
            <a:r>
              <a:rPr lang="en-US" sz="1600" dirty="0"/>
              <a:t> transformer, what conditions must be in place prior to terminating a primary cable?</a:t>
            </a:r>
          </a:p>
          <a:p>
            <a:pPr lvl="1"/>
            <a:r>
              <a:rPr lang="en-US" sz="1400" dirty="0">
                <a:cs typeface="+mn-cs"/>
              </a:rPr>
              <a:t>The secondary bushings and primary terminations have been effectively covered and the cable being terminated has been tested &amp; grounded and the cable has been pulled beyond the face of the transformer.</a:t>
            </a:r>
          </a:p>
          <a:p>
            <a:endParaRPr lang="en-US" baseline="0" dirty="0"/>
          </a:p>
        </p:txBody>
      </p:sp>
      <p:sp>
        <p:nvSpPr>
          <p:cNvPr id="4" name="Slide Number Placeholder 3"/>
          <p:cNvSpPr>
            <a:spLocks noGrp="1"/>
          </p:cNvSpPr>
          <p:nvPr>
            <p:ph type="sldNum" sz="quarter" idx="5"/>
          </p:nvPr>
        </p:nvSpPr>
        <p:spPr/>
        <p:txBody>
          <a:bodyPr/>
          <a:lstStyle/>
          <a:p>
            <a:pPr>
              <a:defRPr/>
            </a:pPr>
            <a:fld id="{FF0B8719-2130-4E92-A665-4AD06418780A}" type="slidenum">
              <a:rPr lang="en-US" smtClean="0"/>
              <a:pPr>
                <a:defRPr/>
              </a:pPr>
              <a:t>26</a:t>
            </a:fld>
            <a:endParaRPr lang="en-US"/>
          </a:p>
        </p:txBody>
      </p:sp>
    </p:spTree>
    <p:extLst>
      <p:ext uri="{BB962C8B-B14F-4D97-AF65-F5344CB8AC3E}">
        <p14:creationId xmlns:p14="http://schemas.microsoft.com/office/powerpoint/2010/main" val="1722738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Benefits</a:t>
            </a:r>
            <a:r>
              <a:rPr lang="en-US" baseline="0" dirty="0"/>
              <a:t> of this best practice include providing specific use required that are proven methods for reducing electrical contact injuries and fatalities. </a:t>
            </a:r>
          </a:p>
          <a:p>
            <a:r>
              <a:rPr lang="en-US" baseline="0" dirty="0"/>
              <a:t>Provides for uniform use guidelines that can be used industry wide. </a:t>
            </a:r>
            <a:endParaRPr lang="en-US" dirty="0"/>
          </a:p>
        </p:txBody>
      </p:sp>
      <p:sp>
        <p:nvSpPr>
          <p:cNvPr id="4" name="Slide Number Placeholder 3"/>
          <p:cNvSpPr>
            <a:spLocks noGrp="1"/>
          </p:cNvSpPr>
          <p:nvPr>
            <p:ph type="sldNum" sz="quarter" idx="5"/>
          </p:nvPr>
        </p:nvSpPr>
        <p:spPr/>
        <p:txBody>
          <a:bodyPr/>
          <a:lstStyle/>
          <a:p>
            <a:pPr>
              <a:defRPr/>
            </a:pPr>
            <a:fld id="{FF0B8719-2130-4E92-A665-4AD06418780A}" type="slidenum">
              <a:rPr lang="en-US" smtClean="0"/>
              <a:pPr>
                <a:defRPr/>
              </a:pPr>
              <a:t>3</a:t>
            </a:fld>
            <a:endParaRPr lang="en-US"/>
          </a:p>
        </p:txBody>
      </p:sp>
    </p:spTree>
    <p:extLst>
      <p:ext uri="{BB962C8B-B14F-4D97-AF65-F5344CB8AC3E}">
        <p14:creationId xmlns:p14="http://schemas.microsoft.com/office/powerpoint/2010/main" val="15622345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id="{ED8915F6-00CF-43EC-96FE-303CC69D0E1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BC80D46-F436-45F7-B1AE-85A250FCD378}" type="slidenum">
              <a:rPr lang="en-US" altLang="en-US"/>
              <a:pPr/>
              <a:t>4</a:t>
            </a:fld>
            <a:endParaRPr lang="en-US" altLang="en-US"/>
          </a:p>
        </p:txBody>
      </p:sp>
      <p:sp>
        <p:nvSpPr>
          <p:cNvPr id="7171" name="Rectangle 2">
            <a:extLst>
              <a:ext uri="{FF2B5EF4-FFF2-40B4-BE49-F238E27FC236}">
                <a16:creationId xmlns:a16="http://schemas.microsoft.com/office/drawing/2014/main" id="{9686B728-159C-49C0-B70A-8EE9C37469C6}"/>
              </a:ext>
            </a:extLst>
          </p:cNvPr>
          <p:cNvSpPr>
            <a:spLocks noGrp="1" noRot="1" noChangeAspect="1" noChangeArrowheads="1" noTextEdit="1"/>
          </p:cNvSpPr>
          <p:nvPr>
            <p:ph type="sldImg"/>
          </p:nvPr>
        </p:nvSpPr>
        <p:spPr>
          <a:ln/>
        </p:spPr>
      </p:sp>
      <p:sp>
        <p:nvSpPr>
          <p:cNvPr id="7172" name="Rectangle 3">
            <a:extLst>
              <a:ext uri="{FF2B5EF4-FFF2-40B4-BE49-F238E27FC236}">
                <a16:creationId xmlns:a16="http://schemas.microsoft.com/office/drawing/2014/main" id="{FD54C284-36E8-4173-8745-A3CFC1C94AF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Review the objectives.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purpose</a:t>
            </a:r>
            <a:r>
              <a:rPr lang="en-US" baseline="0" dirty="0"/>
              <a:t> of this best practice is to ensure that workers understand protocols related to effective use of insulating rubber gloves and sleeves. </a:t>
            </a:r>
            <a:endParaRPr lang="en-US" dirty="0"/>
          </a:p>
        </p:txBody>
      </p:sp>
      <p:sp>
        <p:nvSpPr>
          <p:cNvPr id="4" name="Slide Number Placeholder 3"/>
          <p:cNvSpPr>
            <a:spLocks noGrp="1"/>
          </p:cNvSpPr>
          <p:nvPr>
            <p:ph type="sldNum" sz="quarter" idx="5"/>
          </p:nvPr>
        </p:nvSpPr>
        <p:spPr/>
        <p:txBody>
          <a:bodyPr/>
          <a:lstStyle/>
          <a:p>
            <a:pPr>
              <a:defRPr/>
            </a:pPr>
            <a:fld id="{FF0B8719-2130-4E92-A665-4AD06418780A}" type="slidenum">
              <a:rPr lang="en-US" smtClean="0"/>
              <a:pPr>
                <a:defRPr/>
              </a:pPr>
              <a:t>5</a:t>
            </a:fld>
            <a:endParaRPr lang="en-US"/>
          </a:p>
        </p:txBody>
      </p:sp>
    </p:spTree>
    <p:extLst>
      <p:ext uri="{BB962C8B-B14F-4D97-AF65-F5344CB8AC3E}">
        <p14:creationId xmlns:p14="http://schemas.microsoft.com/office/powerpoint/2010/main" val="24728430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fontAlgn="base"/>
            <a:r>
              <a:rPr lang="en-US" sz="1200" b="0" i="0" u="none" strike="noStrike" cap="none" dirty="0">
                <a:solidFill>
                  <a:srgbClr val="000000"/>
                </a:solidFill>
                <a:effectLst/>
                <a:latin typeface="Arial Narrow"/>
                <a:ea typeface="Arial Narrow"/>
                <a:cs typeface="Arial Narrow"/>
                <a:sym typeface="Arial Narrow"/>
              </a:rPr>
              <a:t>Before</a:t>
            </a:r>
            <a:r>
              <a:rPr lang="en-US" sz="1200" b="0" i="0" u="none" strike="noStrike" cap="none" baseline="0" dirty="0">
                <a:solidFill>
                  <a:srgbClr val="000000"/>
                </a:solidFill>
                <a:effectLst/>
                <a:latin typeface="Arial Narrow"/>
                <a:ea typeface="Arial Narrow"/>
                <a:cs typeface="Arial Narrow"/>
                <a:sym typeface="Arial Narrow"/>
              </a:rPr>
              <a:t> leaving the cradle, when the plan is to work on energized equipment rubber gloves and sleeves must be worn before the boom leaves the cradle.</a:t>
            </a:r>
            <a:endParaRPr lang="en-US" sz="1200" b="0" i="0" u="none" strike="noStrike" cap="none" dirty="0">
              <a:solidFill>
                <a:srgbClr val="000000"/>
              </a:solidFill>
              <a:effectLst/>
              <a:latin typeface="Arial Narrow"/>
              <a:ea typeface="Arial Narrow"/>
              <a:cs typeface="Arial Narrow"/>
              <a:sym typeface="Arial Narrow"/>
            </a:endParaRPr>
          </a:p>
          <a:p>
            <a:endParaRPr lang="en-US" dirty="0"/>
          </a:p>
        </p:txBody>
      </p:sp>
      <p:sp>
        <p:nvSpPr>
          <p:cNvPr id="4" name="Slide Number Placeholder 3"/>
          <p:cNvSpPr>
            <a:spLocks noGrp="1"/>
          </p:cNvSpPr>
          <p:nvPr>
            <p:ph type="sldNum" sz="quarter" idx="5"/>
          </p:nvPr>
        </p:nvSpPr>
        <p:spPr/>
        <p:txBody>
          <a:bodyPr/>
          <a:lstStyle/>
          <a:p>
            <a:pPr>
              <a:defRPr/>
            </a:pPr>
            <a:fld id="{FF0B8719-2130-4E92-A665-4AD06418780A}" type="slidenum">
              <a:rPr lang="en-US" smtClean="0"/>
              <a:pPr>
                <a:defRPr/>
              </a:pPr>
              <a:t>7</a:t>
            </a:fld>
            <a:endParaRPr lang="en-US"/>
          </a:p>
        </p:txBody>
      </p:sp>
    </p:spTree>
    <p:extLst>
      <p:ext uri="{BB962C8B-B14F-4D97-AF65-F5344CB8AC3E}">
        <p14:creationId xmlns:p14="http://schemas.microsoft.com/office/powerpoint/2010/main" val="21485100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fontAlgn="base"/>
            <a:r>
              <a:rPr lang="en-US" sz="1200" b="0" i="0" u="none" strike="noStrike" cap="none" dirty="0">
                <a:solidFill>
                  <a:srgbClr val="000000"/>
                </a:solidFill>
                <a:effectLst/>
                <a:latin typeface="Arial Narrow"/>
                <a:ea typeface="Arial Narrow"/>
                <a:cs typeface="Arial Narrow"/>
                <a:sym typeface="Arial Narrow"/>
              </a:rPr>
              <a:t>Glove</a:t>
            </a:r>
            <a:r>
              <a:rPr lang="en-US" sz="1200" b="0" i="0" u="none" strike="noStrike" cap="none" baseline="0" dirty="0">
                <a:solidFill>
                  <a:srgbClr val="000000"/>
                </a:solidFill>
                <a:effectLst/>
                <a:latin typeface="Arial Narrow"/>
                <a:ea typeface="Arial Narrow"/>
                <a:cs typeface="Arial Narrow"/>
                <a:sym typeface="Arial Narrow"/>
              </a:rPr>
              <a:t> class rating: explain to workers that the electrical class rating of rubber gloves and sleeves shall at minimum meet the electrical class rating of the gloves when working on energized primary conductors. </a:t>
            </a:r>
            <a:endParaRPr lang="en-US" sz="1200" b="0" i="0" u="none" strike="noStrike" cap="none" dirty="0">
              <a:solidFill>
                <a:srgbClr val="000000"/>
              </a:solidFill>
              <a:effectLst/>
              <a:latin typeface="Arial Narrow"/>
              <a:ea typeface="Arial Narrow"/>
              <a:cs typeface="Arial Narrow"/>
              <a:sym typeface="Arial Narrow"/>
            </a:endParaRPr>
          </a:p>
          <a:p>
            <a:pPr marL="0" indent="0" fontAlgn="base"/>
            <a:endParaRPr lang="en-US" sz="1200" b="0" i="0" u="none" strike="noStrike" cap="none" dirty="0">
              <a:solidFill>
                <a:srgbClr val="000000"/>
              </a:solidFill>
              <a:effectLst/>
              <a:latin typeface="Arial Narrow"/>
              <a:ea typeface="Arial Narrow"/>
              <a:cs typeface="Arial Narrow"/>
              <a:sym typeface="Arial Narrow"/>
            </a:endParaRPr>
          </a:p>
          <a:p>
            <a:endParaRPr lang="en-US" dirty="0"/>
          </a:p>
        </p:txBody>
      </p:sp>
      <p:sp>
        <p:nvSpPr>
          <p:cNvPr id="4" name="Slide Number Placeholder 3"/>
          <p:cNvSpPr>
            <a:spLocks noGrp="1"/>
          </p:cNvSpPr>
          <p:nvPr>
            <p:ph type="sldNum" sz="quarter" idx="5"/>
          </p:nvPr>
        </p:nvSpPr>
        <p:spPr/>
        <p:txBody>
          <a:bodyPr/>
          <a:lstStyle/>
          <a:p>
            <a:pPr>
              <a:defRPr/>
            </a:pPr>
            <a:fld id="{FF0B8719-2130-4E92-A665-4AD06418780A}" type="slidenum">
              <a:rPr lang="en-US" smtClean="0"/>
              <a:pPr>
                <a:defRPr/>
              </a:pPr>
              <a:t>8</a:t>
            </a:fld>
            <a:endParaRPr lang="en-US"/>
          </a:p>
        </p:txBody>
      </p:sp>
    </p:spTree>
    <p:extLst>
      <p:ext uri="{BB962C8B-B14F-4D97-AF65-F5344CB8AC3E}">
        <p14:creationId xmlns:p14="http://schemas.microsoft.com/office/powerpoint/2010/main" val="9534085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Rubber sleeves</a:t>
            </a:r>
            <a:r>
              <a:rPr lang="en-US" baseline="0" dirty="0"/>
              <a:t> must be worn when the employee is within reaching distance, located above, or moving past equipment energized at 600 volts or above. </a:t>
            </a:r>
            <a:endParaRPr lang="en-US" dirty="0"/>
          </a:p>
        </p:txBody>
      </p:sp>
      <p:sp>
        <p:nvSpPr>
          <p:cNvPr id="4" name="Slide Number Placeholder 3"/>
          <p:cNvSpPr>
            <a:spLocks noGrp="1"/>
          </p:cNvSpPr>
          <p:nvPr>
            <p:ph type="sldNum" sz="quarter" idx="5"/>
          </p:nvPr>
        </p:nvSpPr>
        <p:spPr/>
        <p:txBody>
          <a:bodyPr/>
          <a:lstStyle/>
          <a:p>
            <a:pPr>
              <a:defRPr/>
            </a:pPr>
            <a:fld id="{FF0B8719-2130-4E92-A665-4AD06418780A}" type="slidenum">
              <a:rPr lang="en-US" smtClean="0"/>
              <a:pPr>
                <a:defRPr/>
              </a:pPr>
              <a:t>9</a:t>
            </a:fld>
            <a:endParaRPr lang="en-US"/>
          </a:p>
        </p:txBody>
      </p:sp>
    </p:spTree>
    <p:extLst>
      <p:ext uri="{BB962C8B-B14F-4D97-AF65-F5344CB8AC3E}">
        <p14:creationId xmlns:p14="http://schemas.microsoft.com/office/powerpoint/2010/main" val="28273406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Company</a:t>
            </a:r>
            <a:r>
              <a:rPr lang="en-US" baseline="0" dirty="0"/>
              <a:t> policies and Job Briefings both must reflect the most effective way for utilization of the best practice. Given work conditions and environment, it is understandable and recognized alternative work methods will have to be implemented. All alternative work methods must be effectively communicated and documented in the job briefing. </a:t>
            </a:r>
            <a:endParaRPr lang="en-US" dirty="0"/>
          </a:p>
        </p:txBody>
      </p:sp>
      <p:sp>
        <p:nvSpPr>
          <p:cNvPr id="4" name="Slide Number Placeholder 3"/>
          <p:cNvSpPr>
            <a:spLocks noGrp="1"/>
          </p:cNvSpPr>
          <p:nvPr>
            <p:ph type="sldNum" sz="quarter" idx="5"/>
          </p:nvPr>
        </p:nvSpPr>
        <p:spPr/>
        <p:txBody>
          <a:bodyPr/>
          <a:lstStyle/>
          <a:p>
            <a:pPr>
              <a:defRPr/>
            </a:pPr>
            <a:fld id="{FF0B8719-2130-4E92-A665-4AD06418780A}" type="slidenum">
              <a:rPr lang="en-US" smtClean="0"/>
              <a:pPr>
                <a:defRPr/>
              </a:pPr>
              <a:t>10</a:t>
            </a:fld>
            <a:endParaRPr lang="en-US"/>
          </a:p>
        </p:txBody>
      </p:sp>
    </p:spTree>
    <p:extLst>
      <p:ext uri="{BB962C8B-B14F-4D97-AF65-F5344CB8AC3E}">
        <p14:creationId xmlns:p14="http://schemas.microsoft.com/office/powerpoint/2010/main" val="295418449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 name="AutoShape 2"/>
          <p:cNvSpPr>
            <a:spLocks noChangeArrowheads="1"/>
          </p:cNvSpPr>
          <p:nvPr/>
        </p:nvSpPr>
        <p:spPr bwMode="auto">
          <a:xfrm>
            <a:off x="228600" y="381000"/>
            <a:ext cx="8686800" cy="5638800"/>
          </a:xfrm>
          <a:prstGeom prst="roundRect">
            <a:avLst>
              <a:gd name="adj" fmla="val 7912"/>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n-US" altLang="en-US" sz="2400">
              <a:latin typeface="Times New Roman" pitchFamily="18" charset="0"/>
              <a:cs typeface="+mn-cs"/>
            </a:endParaRPr>
          </a:p>
        </p:txBody>
      </p:sp>
      <p:sp>
        <p:nvSpPr>
          <p:cNvPr id="4" name="AutoShape 3"/>
          <p:cNvSpPr>
            <a:spLocks noChangeArrowheads="1"/>
          </p:cNvSpPr>
          <p:nvPr/>
        </p:nvSpPr>
        <p:spPr bwMode="white">
          <a:xfrm>
            <a:off x="327025" y="488950"/>
            <a:ext cx="8435975" cy="4768850"/>
          </a:xfrm>
          <a:prstGeom prst="roundRect">
            <a:avLst>
              <a:gd name="adj" fmla="val 7310"/>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n-US" altLang="en-US" sz="2400">
              <a:latin typeface="Times New Roman" pitchFamily="18" charset="0"/>
              <a:cs typeface="+mn-cs"/>
            </a:endParaRPr>
          </a:p>
        </p:txBody>
      </p:sp>
      <p:sp>
        <p:nvSpPr>
          <p:cNvPr id="5" name="AutoShape 4"/>
          <p:cNvSpPr>
            <a:spLocks noChangeArrowheads="1"/>
          </p:cNvSpPr>
          <p:nvPr/>
        </p:nvSpPr>
        <p:spPr bwMode="blackWhite">
          <a:xfrm>
            <a:off x="1447800" y="3352800"/>
            <a:ext cx="6400800" cy="2286000"/>
          </a:xfrm>
          <a:prstGeom prst="roundRect">
            <a:avLst>
              <a:gd name="adj" fmla="val 16667"/>
            </a:avLst>
          </a:prstGeom>
          <a:solidFill>
            <a:schemeClr val="bg1"/>
          </a:solidFill>
          <a:ln w="50800">
            <a:solidFill>
              <a:schemeClr val="bg2"/>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n-US" altLang="en-US">
              <a:cs typeface="+mn-cs"/>
            </a:endParaRPr>
          </a:p>
        </p:txBody>
      </p:sp>
      <p:pic>
        <p:nvPicPr>
          <p:cNvPr id="6" name="Picture 10"/>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133600" y="3429000"/>
            <a:ext cx="2286000" cy="202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1"/>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572000" y="4038600"/>
            <a:ext cx="25908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2037" name="Rectangle 5"/>
          <p:cNvSpPr>
            <a:spLocks noGrp="1" noChangeArrowheads="1"/>
          </p:cNvSpPr>
          <p:nvPr>
            <p:ph type="ctrTitle"/>
          </p:nvPr>
        </p:nvSpPr>
        <p:spPr>
          <a:xfrm>
            <a:off x="685800" y="857250"/>
            <a:ext cx="7772400" cy="2266950"/>
          </a:xfrm>
        </p:spPr>
        <p:txBody>
          <a:bodyPr anchor="ctr" anchorCtr="1"/>
          <a:lstStyle>
            <a:lvl1pPr algn="ctr">
              <a:defRPr sz="4100" i="1"/>
            </a:lvl1pPr>
          </a:lstStyle>
          <a:p>
            <a:r>
              <a:rPr lang="en-US"/>
              <a:t>Click to edit Master title style</a:t>
            </a:r>
          </a:p>
        </p:txBody>
      </p:sp>
      <p:sp>
        <p:nvSpPr>
          <p:cNvPr id="8" name="Rectangle 7"/>
          <p:cNvSpPr>
            <a:spLocks noGrp="1" noChangeArrowheads="1"/>
          </p:cNvSpPr>
          <p:nvPr>
            <p:ph type="dt" sz="half" idx="10"/>
          </p:nvPr>
        </p:nvSpPr>
        <p:spPr/>
        <p:txBody>
          <a:bodyPr/>
          <a:lstStyle>
            <a:lvl1pPr>
              <a:defRPr/>
            </a:lvl1pPr>
          </a:lstStyle>
          <a:p>
            <a:pPr>
              <a:defRPr/>
            </a:pPr>
            <a:endParaRPr lang="en-US"/>
          </a:p>
        </p:txBody>
      </p:sp>
      <p:sp>
        <p:nvSpPr>
          <p:cNvPr id="9" name="Rectangle 8"/>
          <p:cNvSpPr>
            <a:spLocks noGrp="1" noChangeArrowheads="1"/>
          </p:cNvSpPr>
          <p:nvPr>
            <p:ph type="ftr" sz="quarter" idx="11"/>
          </p:nvPr>
        </p:nvSpPr>
        <p:spPr>
          <a:xfrm>
            <a:off x="3352800" y="6391275"/>
            <a:ext cx="2895600" cy="457200"/>
          </a:xfrm>
        </p:spPr>
        <p:txBody>
          <a:bodyPr/>
          <a:lstStyle>
            <a:lvl1pPr>
              <a:defRPr/>
            </a:lvl1pPr>
          </a:lstStyle>
          <a:p>
            <a:pPr>
              <a:defRPr/>
            </a:pPr>
            <a:endParaRPr lang="en-US"/>
          </a:p>
        </p:txBody>
      </p:sp>
      <p:sp>
        <p:nvSpPr>
          <p:cNvPr id="10" name="Rectangle 9"/>
          <p:cNvSpPr>
            <a:spLocks noGrp="1" noChangeArrowheads="1"/>
          </p:cNvSpPr>
          <p:nvPr>
            <p:ph type="sldNum" sz="quarter" idx="12"/>
          </p:nvPr>
        </p:nvSpPr>
        <p:spPr>
          <a:xfrm>
            <a:off x="6858000" y="6391275"/>
            <a:ext cx="1600200" cy="457200"/>
          </a:xfrm>
        </p:spPr>
        <p:txBody>
          <a:bodyPr/>
          <a:lstStyle>
            <a:lvl1pPr>
              <a:defRPr/>
            </a:lvl1pPr>
          </a:lstStyle>
          <a:p>
            <a:pPr>
              <a:defRPr/>
            </a:pPr>
            <a:fld id="{4BC82CB8-32D3-493F-BA4D-C698C2FBA453}" type="slidenum">
              <a:rPr lang="en-US"/>
              <a:pPr>
                <a:defRPr/>
              </a:pPr>
              <a:t>‹#›</a:t>
            </a:fld>
            <a:endParaRPr lang="en-US" dirty="0"/>
          </a:p>
        </p:txBody>
      </p:sp>
    </p:spTree>
    <p:extLst>
      <p:ext uri="{BB962C8B-B14F-4D97-AF65-F5344CB8AC3E}">
        <p14:creationId xmlns:p14="http://schemas.microsoft.com/office/powerpoint/2010/main" val="3925406609"/>
      </p:ext>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83B02C4-578E-4A57-9B99-0EE79F1D5CBA}" type="slidenum">
              <a:rPr lang="en-US"/>
              <a:pPr>
                <a:defRPr/>
              </a:pPr>
              <a:t>‹#›</a:t>
            </a:fld>
            <a:endParaRPr lang="en-US" dirty="0"/>
          </a:p>
        </p:txBody>
      </p:sp>
    </p:spTree>
    <p:extLst>
      <p:ext uri="{BB962C8B-B14F-4D97-AF65-F5344CB8AC3E}">
        <p14:creationId xmlns:p14="http://schemas.microsoft.com/office/powerpoint/2010/main" val="1218826585"/>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62000" y="1905000"/>
            <a:ext cx="37719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86300" y="1905000"/>
            <a:ext cx="37719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69B2809-61E3-4FE3-BDB6-F42EB26DDB17}" type="slidenum">
              <a:rPr lang="en-US"/>
              <a:pPr>
                <a:defRPr/>
              </a:pPr>
              <a:t>‹#›</a:t>
            </a:fld>
            <a:endParaRPr lang="en-US" dirty="0"/>
          </a:p>
        </p:txBody>
      </p:sp>
    </p:spTree>
    <p:extLst>
      <p:ext uri="{BB962C8B-B14F-4D97-AF65-F5344CB8AC3E}">
        <p14:creationId xmlns:p14="http://schemas.microsoft.com/office/powerpoint/2010/main" val="202516834"/>
      </p:ext>
    </p:extLst>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DD52C7D-CF9C-4B33-8411-7096F1AFF836}" type="slidenum">
              <a:rPr lang="en-US"/>
              <a:pPr>
                <a:defRPr/>
              </a:pPr>
              <a:t>‹#›</a:t>
            </a:fld>
            <a:endParaRPr lang="en-US" dirty="0"/>
          </a:p>
        </p:txBody>
      </p:sp>
    </p:spTree>
    <p:extLst>
      <p:ext uri="{BB962C8B-B14F-4D97-AF65-F5344CB8AC3E}">
        <p14:creationId xmlns:p14="http://schemas.microsoft.com/office/powerpoint/2010/main" val="1099169284"/>
      </p:ext>
    </p:extLst>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762000" y="533400"/>
            <a:ext cx="7696200" cy="1143000"/>
          </a:xfrm>
        </p:spPr>
        <p:txBody>
          <a:bodyPr/>
          <a:lstStyle/>
          <a:p>
            <a:r>
              <a:rPr lang="en-US"/>
              <a:t>Click to edit Master title style</a:t>
            </a:r>
          </a:p>
        </p:txBody>
      </p:sp>
      <p:sp>
        <p:nvSpPr>
          <p:cNvPr id="3" name="Text Placeholder 2"/>
          <p:cNvSpPr>
            <a:spLocks noGrp="1"/>
          </p:cNvSpPr>
          <p:nvPr>
            <p:ph type="body" sz="half" idx="1"/>
          </p:nvPr>
        </p:nvSpPr>
        <p:spPr>
          <a:xfrm>
            <a:off x="762000" y="1905000"/>
            <a:ext cx="3771900" cy="4038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86300" y="1905000"/>
            <a:ext cx="3771900" cy="4038600"/>
          </a:xfrm>
        </p:spPr>
        <p:txBody>
          <a:bodyPr/>
          <a:lstStyle/>
          <a:p>
            <a:pPr lvl="0"/>
            <a:endParaRPr lang="en-US" noProof="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46CB010-865E-43A3-B343-9D274A69DE56}" type="slidenum">
              <a:rPr lang="en-US"/>
              <a:pPr>
                <a:defRPr/>
              </a:pPr>
              <a:t>‹#›</a:t>
            </a:fld>
            <a:endParaRPr lang="en-US" dirty="0"/>
          </a:p>
        </p:txBody>
      </p:sp>
    </p:spTree>
    <p:extLst>
      <p:ext uri="{BB962C8B-B14F-4D97-AF65-F5344CB8AC3E}">
        <p14:creationId xmlns:p14="http://schemas.microsoft.com/office/powerpoint/2010/main" val="4064286247"/>
      </p:ext>
    </p:extLst>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w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62000" y="533400"/>
            <a:ext cx="7696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762000" y="1905000"/>
            <a:ext cx="76962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71012" name="Rectangle 4"/>
          <p:cNvSpPr>
            <a:spLocks noGrp="1" noChangeArrowheads="1"/>
          </p:cNvSpPr>
          <p:nvPr>
            <p:ph type="dt" sz="half" idx="2"/>
          </p:nvPr>
        </p:nvSpPr>
        <p:spPr bwMode="auto">
          <a:xfrm>
            <a:off x="762000" y="6391275"/>
            <a:ext cx="2057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a:defRPr/>
            </a:pPr>
            <a:endParaRPr lang="en-US"/>
          </a:p>
        </p:txBody>
      </p:sp>
      <p:sp>
        <p:nvSpPr>
          <p:cNvPr id="171013" name="Rectangle 5"/>
          <p:cNvSpPr>
            <a:spLocks noGrp="1" noChangeArrowheads="1"/>
          </p:cNvSpPr>
          <p:nvPr>
            <p:ph type="ftr" sz="quarter" idx="3"/>
          </p:nvPr>
        </p:nvSpPr>
        <p:spPr bwMode="auto">
          <a:xfrm>
            <a:off x="3352800" y="6403975"/>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a:defRPr/>
            </a:pPr>
            <a:endParaRPr lang="en-US"/>
          </a:p>
        </p:txBody>
      </p:sp>
      <p:sp>
        <p:nvSpPr>
          <p:cNvPr id="171014" name="Rectangle 6"/>
          <p:cNvSpPr>
            <a:spLocks noGrp="1" noChangeArrowheads="1"/>
          </p:cNvSpPr>
          <p:nvPr>
            <p:ph type="sldNum" sz="quarter" idx="4"/>
          </p:nvPr>
        </p:nvSpPr>
        <p:spPr bwMode="auto">
          <a:xfrm>
            <a:off x="6858000" y="6400800"/>
            <a:ext cx="16002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cs typeface="+mn-cs"/>
              </a:defRPr>
            </a:lvl1pPr>
          </a:lstStyle>
          <a:p>
            <a:pPr>
              <a:defRPr/>
            </a:pPr>
            <a:fld id="{7D2308C9-7F51-4B0F-9668-4E9DC7A70FA6}" type="slidenum">
              <a:rPr lang="en-US"/>
              <a:pPr>
                <a:defRPr/>
              </a:pPr>
              <a:t>‹#›</a:t>
            </a:fld>
            <a:endParaRPr lang="en-US" dirty="0"/>
          </a:p>
        </p:txBody>
      </p:sp>
      <p:grpSp>
        <p:nvGrpSpPr>
          <p:cNvPr id="1031" name="Group 7"/>
          <p:cNvGrpSpPr>
            <a:grpSpLocks/>
          </p:cNvGrpSpPr>
          <p:nvPr/>
        </p:nvGrpSpPr>
        <p:grpSpPr bwMode="auto">
          <a:xfrm>
            <a:off x="168275" y="228600"/>
            <a:ext cx="8823325" cy="6096000"/>
            <a:chOff x="106" y="144"/>
            <a:chExt cx="5558" cy="3840"/>
          </a:xfrm>
        </p:grpSpPr>
        <p:sp>
          <p:nvSpPr>
            <p:cNvPr id="1035" name="AutoShape 8"/>
            <p:cNvSpPr>
              <a:spLocks noChangeArrowheads="1"/>
            </p:cNvSpPr>
            <p:nvPr/>
          </p:nvSpPr>
          <p:spPr bwMode="auto">
            <a:xfrm>
              <a:off x="106" y="144"/>
              <a:ext cx="5558" cy="3840"/>
            </a:xfrm>
            <a:prstGeom prst="roundRect">
              <a:avLst>
                <a:gd name="adj" fmla="val 11046"/>
              </a:avLst>
            </a:prstGeom>
            <a:noFill/>
            <a:ln w="2857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n-US" altLang="en-US" sz="2400">
                <a:latin typeface="Times New Roman" pitchFamily="18" charset="0"/>
                <a:cs typeface="+mn-cs"/>
              </a:endParaRPr>
            </a:p>
          </p:txBody>
        </p:sp>
        <p:sp>
          <p:nvSpPr>
            <p:cNvPr id="2" name="Line 9"/>
            <p:cNvSpPr>
              <a:spLocks noChangeShapeType="1"/>
            </p:cNvSpPr>
            <p:nvPr/>
          </p:nvSpPr>
          <p:spPr bwMode="auto">
            <a:xfrm>
              <a:off x="480" y="1077"/>
              <a:ext cx="4848" cy="0"/>
            </a:xfrm>
            <a:prstGeom prst="line">
              <a:avLst/>
            </a:prstGeom>
            <a:noFill/>
            <a:ln w="38100">
              <a:solidFill>
                <a:schemeClr val="folHlink"/>
              </a:solidFill>
              <a:round/>
              <a:headEnd/>
              <a:tailEnd/>
            </a:ln>
            <a:extLst>
              <a:ext uri="{909E8E84-426E-40DD-AFC4-6F175D3DCCD1}">
                <a14:hiddenFill xmlns:a14="http://schemas.microsoft.com/office/drawing/2010/main">
                  <a:noFill/>
                </a14:hiddenFill>
              </a:ext>
            </a:extLst>
          </p:spPr>
          <p:txBody>
            <a:bodyPr/>
            <a:lstStyle/>
            <a:p>
              <a:endParaRPr lang="en-US"/>
            </a:p>
          </p:txBody>
        </p:sp>
      </p:grpSp>
      <p:pic>
        <p:nvPicPr>
          <p:cNvPr id="1032" name="Picture 10"/>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696200" y="381000"/>
            <a:ext cx="990600" cy="87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1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038600" y="6400800"/>
            <a:ext cx="1295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049" r:id="rId1"/>
    <p:sldLayoutId id="2147485031" r:id="rId2"/>
    <p:sldLayoutId id="2147485033" r:id="rId3"/>
    <p:sldLayoutId id="2147485036" r:id="rId4"/>
    <p:sldLayoutId id="2147485041" r:id="rId5"/>
  </p:sldLayoutIdLst>
  <p:transition>
    <p:wipe dir="r"/>
  </p:transition>
  <p:hf hdr="0" ftr="0" dt="0"/>
  <p:txStyles>
    <p:titleStyle>
      <a:lvl1pPr algn="l" rtl="0" eaLnBrk="0" fontAlgn="base" hangingPunct="0">
        <a:spcBef>
          <a:spcPct val="0"/>
        </a:spcBef>
        <a:spcAft>
          <a:spcPct val="0"/>
        </a:spcAft>
        <a:defRPr sz="3300">
          <a:solidFill>
            <a:schemeClr val="tx2"/>
          </a:solidFill>
          <a:latin typeface="+mj-lt"/>
          <a:ea typeface="+mj-ea"/>
          <a:cs typeface="+mj-cs"/>
        </a:defRPr>
      </a:lvl1pPr>
      <a:lvl2pPr algn="l" rtl="0" eaLnBrk="0" fontAlgn="base" hangingPunct="0">
        <a:spcBef>
          <a:spcPct val="0"/>
        </a:spcBef>
        <a:spcAft>
          <a:spcPct val="0"/>
        </a:spcAft>
        <a:defRPr sz="3300">
          <a:solidFill>
            <a:schemeClr val="tx2"/>
          </a:solidFill>
          <a:latin typeface="Arial Black" pitchFamily="34" charset="0"/>
        </a:defRPr>
      </a:lvl2pPr>
      <a:lvl3pPr algn="l" rtl="0" eaLnBrk="0" fontAlgn="base" hangingPunct="0">
        <a:spcBef>
          <a:spcPct val="0"/>
        </a:spcBef>
        <a:spcAft>
          <a:spcPct val="0"/>
        </a:spcAft>
        <a:defRPr sz="3300">
          <a:solidFill>
            <a:schemeClr val="tx2"/>
          </a:solidFill>
          <a:latin typeface="Arial Black" pitchFamily="34" charset="0"/>
        </a:defRPr>
      </a:lvl3pPr>
      <a:lvl4pPr algn="l" rtl="0" eaLnBrk="0" fontAlgn="base" hangingPunct="0">
        <a:spcBef>
          <a:spcPct val="0"/>
        </a:spcBef>
        <a:spcAft>
          <a:spcPct val="0"/>
        </a:spcAft>
        <a:defRPr sz="3300">
          <a:solidFill>
            <a:schemeClr val="tx2"/>
          </a:solidFill>
          <a:latin typeface="Arial Black" pitchFamily="34" charset="0"/>
        </a:defRPr>
      </a:lvl4pPr>
      <a:lvl5pPr algn="l" rtl="0" eaLnBrk="0" fontAlgn="base" hangingPunct="0">
        <a:spcBef>
          <a:spcPct val="0"/>
        </a:spcBef>
        <a:spcAft>
          <a:spcPct val="0"/>
        </a:spcAft>
        <a:defRPr sz="3300">
          <a:solidFill>
            <a:schemeClr val="tx2"/>
          </a:solidFill>
          <a:latin typeface="Arial Black" pitchFamily="34" charset="0"/>
        </a:defRPr>
      </a:lvl5pPr>
      <a:lvl6pPr marL="457200" algn="l" rtl="0" fontAlgn="base">
        <a:spcBef>
          <a:spcPct val="0"/>
        </a:spcBef>
        <a:spcAft>
          <a:spcPct val="0"/>
        </a:spcAft>
        <a:defRPr sz="3300">
          <a:solidFill>
            <a:schemeClr val="tx2"/>
          </a:solidFill>
          <a:latin typeface="Arial Black" pitchFamily="34" charset="0"/>
        </a:defRPr>
      </a:lvl6pPr>
      <a:lvl7pPr marL="914400" algn="l" rtl="0" fontAlgn="base">
        <a:spcBef>
          <a:spcPct val="0"/>
        </a:spcBef>
        <a:spcAft>
          <a:spcPct val="0"/>
        </a:spcAft>
        <a:defRPr sz="3300">
          <a:solidFill>
            <a:schemeClr val="tx2"/>
          </a:solidFill>
          <a:latin typeface="Arial Black" pitchFamily="34" charset="0"/>
        </a:defRPr>
      </a:lvl7pPr>
      <a:lvl8pPr marL="1371600" algn="l" rtl="0" fontAlgn="base">
        <a:spcBef>
          <a:spcPct val="0"/>
        </a:spcBef>
        <a:spcAft>
          <a:spcPct val="0"/>
        </a:spcAft>
        <a:defRPr sz="3300">
          <a:solidFill>
            <a:schemeClr val="tx2"/>
          </a:solidFill>
          <a:latin typeface="Arial Black" pitchFamily="34" charset="0"/>
        </a:defRPr>
      </a:lvl8pPr>
      <a:lvl9pPr marL="1828800" algn="l" rtl="0" fontAlgn="base">
        <a:spcBef>
          <a:spcPct val="0"/>
        </a:spcBef>
        <a:spcAft>
          <a:spcPct val="0"/>
        </a:spcAft>
        <a:defRPr sz="3300">
          <a:solidFill>
            <a:schemeClr val="tx2"/>
          </a:solidFill>
          <a:latin typeface="Arial Black" pitchFamily="34" charset="0"/>
        </a:defRPr>
      </a:lvl9pPr>
    </p:titleStyle>
    <p:bodyStyle>
      <a:lvl1pPr marL="342900" indent="-342900" algn="l" rtl="0" eaLnBrk="0" fontAlgn="base" hangingPunct="0">
        <a:spcBef>
          <a:spcPct val="20000"/>
        </a:spcBef>
        <a:spcAft>
          <a:spcPct val="0"/>
        </a:spcAft>
        <a:buClr>
          <a:schemeClr val="bg2"/>
        </a:buClr>
        <a:buSzPct val="70000"/>
        <a:buFont typeface="Wingdings" pitchFamily="2" charset="2"/>
        <a:buChar char="l"/>
        <a:defRPr sz="31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150000"/>
        <a:buChar char="•"/>
        <a:defRPr sz="2600">
          <a:solidFill>
            <a:schemeClr val="tx1"/>
          </a:solidFill>
          <a:latin typeface="+mn-lt"/>
        </a:defRPr>
      </a:lvl2pPr>
      <a:lvl3pPr marL="1143000" indent="-228600" algn="l" rtl="0" eaLnBrk="0" fontAlgn="base" hangingPunct="0">
        <a:spcBef>
          <a:spcPct val="20000"/>
        </a:spcBef>
        <a:spcAft>
          <a:spcPct val="0"/>
        </a:spcAft>
        <a:buClr>
          <a:schemeClr val="tx1"/>
        </a:buClr>
        <a:buSzPct val="150000"/>
        <a:buChar char="•"/>
        <a:defRPr sz="2200">
          <a:solidFill>
            <a:schemeClr val="tx1"/>
          </a:solidFill>
          <a:latin typeface="+mn-lt"/>
        </a:defRPr>
      </a:lvl3pPr>
      <a:lvl4pPr marL="1600200" indent="-228600" algn="l" rtl="0" eaLnBrk="0" fontAlgn="base" hangingPunct="0">
        <a:spcBef>
          <a:spcPct val="20000"/>
        </a:spcBef>
        <a:spcAft>
          <a:spcPct val="0"/>
        </a:spcAft>
        <a:buClr>
          <a:schemeClr val="tx2"/>
        </a:buClr>
        <a:buSzPct val="150000"/>
        <a:buChar char="•"/>
        <a:defRPr sz="2000">
          <a:solidFill>
            <a:schemeClr val="tx1"/>
          </a:solidFill>
          <a:latin typeface="+mn-lt"/>
        </a:defRPr>
      </a:lvl4pPr>
      <a:lvl5pPr marL="2057400" indent="-228600" algn="l" rtl="0" eaLnBrk="0" fontAlgn="base" hangingPunct="0">
        <a:spcBef>
          <a:spcPct val="20000"/>
        </a:spcBef>
        <a:spcAft>
          <a:spcPct val="0"/>
        </a:spcAft>
        <a:buClr>
          <a:schemeClr val="folHlink"/>
        </a:buClr>
        <a:buSzPct val="150000"/>
        <a:buChar char="•"/>
        <a:defRPr sz="2000">
          <a:solidFill>
            <a:schemeClr val="tx1"/>
          </a:solidFill>
          <a:latin typeface="+mn-lt"/>
        </a:defRPr>
      </a:lvl5pPr>
      <a:lvl6pPr marL="2514600" indent="-228600" algn="l" rtl="0" fontAlgn="base">
        <a:spcBef>
          <a:spcPct val="20000"/>
        </a:spcBef>
        <a:spcAft>
          <a:spcPct val="0"/>
        </a:spcAft>
        <a:buClr>
          <a:schemeClr val="folHlink"/>
        </a:buClr>
        <a:buSzPct val="150000"/>
        <a:buChar char="•"/>
        <a:defRPr sz="2000">
          <a:solidFill>
            <a:schemeClr val="tx1"/>
          </a:solidFill>
          <a:latin typeface="+mn-lt"/>
        </a:defRPr>
      </a:lvl6pPr>
      <a:lvl7pPr marL="2971800" indent="-228600" algn="l" rtl="0" fontAlgn="base">
        <a:spcBef>
          <a:spcPct val="20000"/>
        </a:spcBef>
        <a:spcAft>
          <a:spcPct val="0"/>
        </a:spcAft>
        <a:buClr>
          <a:schemeClr val="folHlink"/>
        </a:buClr>
        <a:buSzPct val="150000"/>
        <a:buChar char="•"/>
        <a:defRPr sz="2000">
          <a:solidFill>
            <a:schemeClr val="tx1"/>
          </a:solidFill>
          <a:latin typeface="+mn-lt"/>
        </a:defRPr>
      </a:lvl7pPr>
      <a:lvl8pPr marL="3429000" indent="-228600" algn="l" rtl="0" fontAlgn="base">
        <a:spcBef>
          <a:spcPct val="20000"/>
        </a:spcBef>
        <a:spcAft>
          <a:spcPct val="0"/>
        </a:spcAft>
        <a:buClr>
          <a:schemeClr val="folHlink"/>
        </a:buClr>
        <a:buSzPct val="150000"/>
        <a:buChar char="•"/>
        <a:defRPr sz="2000">
          <a:solidFill>
            <a:schemeClr val="tx1"/>
          </a:solidFill>
          <a:latin typeface="+mn-lt"/>
        </a:defRPr>
      </a:lvl8pPr>
      <a:lvl9pPr marL="3886200" indent="-228600" algn="l" rtl="0" fontAlgn="base">
        <a:spcBef>
          <a:spcPct val="20000"/>
        </a:spcBef>
        <a:spcAft>
          <a:spcPct val="0"/>
        </a:spcAft>
        <a:buClr>
          <a:schemeClr val="folHlink"/>
        </a:buClr>
        <a:buSzPct val="15000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11.jpeg"/></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9"/>
          <p:cNvSpPr>
            <a:spLocks noGrp="1" noChangeArrowheads="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bg2"/>
              </a:buClr>
              <a:buSzPct val="70000"/>
              <a:buFont typeface="Wingdings" pitchFamily="2" charset="2"/>
              <a:buChar char="l"/>
              <a:defRPr sz="3100">
                <a:solidFill>
                  <a:schemeClr val="tx1"/>
                </a:solidFill>
                <a:latin typeface="Arial" charset="0"/>
              </a:defRPr>
            </a:lvl1pPr>
            <a:lvl2pPr marL="742950" indent="-285750" eaLnBrk="0" hangingPunct="0">
              <a:spcBef>
                <a:spcPct val="20000"/>
              </a:spcBef>
              <a:buClr>
                <a:schemeClr val="accent1"/>
              </a:buClr>
              <a:buSzPct val="150000"/>
              <a:buChar char="•"/>
              <a:defRPr sz="2600">
                <a:solidFill>
                  <a:schemeClr val="tx1"/>
                </a:solidFill>
                <a:latin typeface="Arial" charset="0"/>
              </a:defRPr>
            </a:lvl2pPr>
            <a:lvl3pPr marL="1143000" indent="-228600" eaLnBrk="0" hangingPunct="0">
              <a:spcBef>
                <a:spcPct val="20000"/>
              </a:spcBef>
              <a:buClr>
                <a:schemeClr val="tx1"/>
              </a:buClr>
              <a:buSzPct val="150000"/>
              <a:buChar char="•"/>
              <a:defRPr sz="2200">
                <a:solidFill>
                  <a:schemeClr val="tx1"/>
                </a:solidFill>
                <a:latin typeface="Arial" charset="0"/>
              </a:defRPr>
            </a:lvl3pPr>
            <a:lvl4pPr marL="1600200" indent="-228600" eaLnBrk="0" hangingPunct="0">
              <a:spcBef>
                <a:spcPct val="20000"/>
              </a:spcBef>
              <a:buClr>
                <a:schemeClr val="tx2"/>
              </a:buClr>
              <a:buSzPct val="150000"/>
              <a:buChar char="•"/>
              <a:defRPr sz="2000">
                <a:solidFill>
                  <a:schemeClr val="tx1"/>
                </a:solidFill>
                <a:latin typeface="Arial" charset="0"/>
              </a:defRPr>
            </a:lvl4pPr>
            <a:lvl5pPr marL="2057400" indent="-228600" eaLnBrk="0" hangingPunct="0">
              <a:spcBef>
                <a:spcPct val="20000"/>
              </a:spcBef>
              <a:buClr>
                <a:schemeClr val="folHlink"/>
              </a:buClr>
              <a:buSzPct val="150000"/>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9pPr>
          </a:lstStyle>
          <a:p>
            <a:pPr eaLnBrk="1" hangingPunct="1">
              <a:spcBef>
                <a:spcPct val="0"/>
              </a:spcBef>
              <a:buClrTx/>
              <a:buSzTx/>
              <a:buFontTx/>
              <a:buNone/>
              <a:defRPr/>
            </a:pPr>
            <a:fld id="{8451303E-F415-4EDE-A2B0-C86F9385D8B9}" type="slidenum">
              <a:rPr lang="en-US" altLang="en-US" sz="1200" smtClean="0"/>
              <a:pPr eaLnBrk="1" hangingPunct="1">
                <a:spcBef>
                  <a:spcPct val="0"/>
                </a:spcBef>
                <a:buClrTx/>
                <a:buSzTx/>
                <a:buFontTx/>
                <a:buNone/>
                <a:defRPr/>
              </a:pPr>
              <a:t>1</a:t>
            </a:fld>
            <a:r>
              <a:rPr lang="en-US" altLang="en-US" sz="1200" dirty="0"/>
              <a:t>-1</a:t>
            </a:r>
          </a:p>
        </p:txBody>
      </p:sp>
      <p:sp>
        <p:nvSpPr>
          <p:cNvPr id="3075" name="Rectangle 2"/>
          <p:cNvSpPr>
            <a:spLocks noGrp="1" noChangeArrowheads="1"/>
          </p:cNvSpPr>
          <p:nvPr>
            <p:ph type="ctrTitle"/>
          </p:nvPr>
        </p:nvSpPr>
        <p:spPr>
          <a:xfrm>
            <a:off x="685800" y="857250"/>
            <a:ext cx="7391400" cy="2038350"/>
          </a:xfrm>
        </p:spPr>
        <p:txBody>
          <a:bodyPr/>
          <a:lstStyle/>
          <a:p>
            <a:pPr eaLnBrk="1" hangingPunct="1">
              <a:spcBef>
                <a:spcPts val="1200"/>
              </a:spcBef>
              <a:spcAft>
                <a:spcPts val="600"/>
              </a:spcAft>
            </a:pPr>
            <a:r>
              <a:rPr lang="en-US" altLang="en-US" sz="3600" i="0" dirty="0"/>
              <a:t>Cradle to Cradle </a:t>
            </a:r>
            <a:br>
              <a:rPr lang="en-US" altLang="en-US" sz="3600" i="0" dirty="0"/>
            </a:br>
            <a:r>
              <a:rPr lang="en-US" altLang="en-US" sz="3600" i="0" dirty="0"/>
              <a:t>and </a:t>
            </a:r>
            <a:br>
              <a:rPr lang="en-US" altLang="en-US" sz="3600" i="0" dirty="0"/>
            </a:br>
            <a:r>
              <a:rPr lang="en-US" altLang="en-US" sz="3600" i="0" dirty="0"/>
              <a:t>Lock to Lock </a:t>
            </a:r>
            <a:br>
              <a:rPr lang="en-US" altLang="en-US" i="0" dirty="0"/>
            </a:br>
            <a:r>
              <a:rPr lang="en-US" altLang="en-US" sz="1800" i="0" dirty="0"/>
              <a:t>Use of Insulating Rubber Gloves and Sleeves</a:t>
            </a:r>
            <a:br>
              <a:rPr lang="en-US" altLang="en-US" i="0" dirty="0"/>
            </a:br>
            <a:r>
              <a:rPr lang="en-US" altLang="en-US" sz="3200" b="1" i="0" dirty="0">
                <a:latin typeface="Arial" charset="0"/>
                <a:cs typeface="Arial" charset="0"/>
              </a:rPr>
              <a:t>Continuing Education</a:t>
            </a:r>
            <a:br>
              <a:rPr lang="en-US" altLang="en-US" sz="3200" b="1" i="0" dirty="0">
                <a:latin typeface="Arial" charset="0"/>
                <a:cs typeface="Arial" charset="0"/>
              </a:rPr>
            </a:br>
            <a:r>
              <a:rPr lang="en-US" altLang="en-US" sz="2000" b="1" i="0" dirty="0">
                <a:latin typeface="Arial" charset="0"/>
                <a:cs typeface="Arial" charset="0"/>
              </a:rPr>
              <a:t> 1</a:t>
            </a:r>
            <a:r>
              <a:rPr lang="en-US" altLang="en-US" sz="2000" b="1" i="0" baseline="30000" dirty="0">
                <a:latin typeface="Arial" charset="0"/>
                <a:cs typeface="Arial" charset="0"/>
              </a:rPr>
              <a:t>st</a:t>
            </a:r>
            <a:r>
              <a:rPr lang="en-US" altLang="en-US" sz="2000" b="1" i="0" dirty="0">
                <a:latin typeface="Arial" charset="0"/>
                <a:cs typeface="Arial" charset="0"/>
              </a:rPr>
              <a:t>  Quarter 2022</a:t>
            </a:r>
            <a:endParaRPr lang="en-US" altLang="en-US" sz="3200" b="1" i="0" dirty="0">
              <a:latin typeface="Arial" charset="0"/>
              <a:cs typeface="Arial" charset="0"/>
            </a:endParaRPr>
          </a:p>
        </p:txBody>
      </p:sp>
    </p:spTree>
  </p:cSld>
  <p:clrMapOvr>
    <a:masterClrMapping/>
  </p:clrMapOvr>
  <p:transition>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63E41-1C33-40BB-B24C-6D55708CCA36}"/>
              </a:ext>
            </a:extLst>
          </p:cNvPr>
          <p:cNvSpPr>
            <a:spLocks noGrp="1"/>
          </p:cNvSpPr>
          <p:nvPr>
            <p:ph type="title"/>
          </p:nvPr>
        </p:nvSpPr>
        <p:spPr/>
        <p:txBody>
          <a:bodyPr/>
          <a:lstStyle/>
          <a:p>
            <a:r>
              <a:rPr lang="en-US" dirty="0"/>
              <a:t>Practice Description</a:t>
            </a:r>
          </a:p>
        </p:txBody>
      </p:sp>
      <p:sp>
        <p:nvSpPr>
          <p:cNvPr id="5" name="Slide Number Placeholder 4">
            <a:extLst>
              <a:ext uri="{FF2B5EF4-FFF2-40B4-BE49-F238E27FC236}">
                <a16:creationId xmlns:a16="http://schemas.microsoft.com/office/drawing/2014/main" id="{41023766-8BEE-47BC-B67E-5C4B50BE8838}"/>
              </a:ext>
            </a:extLst>
          </p:cNvPr>
          <p:cNvSpPr>
            <a:spLocks noGrp="1"/>
          </p:cNvSpPr>
          <p:nvPr>
            <p:ph type="sldNum" sz="quarter" idx="12"/>
          </p:nvPr>
        </p:nvSpPr>
        <p:spPr/>
        <p:txBody>
          <a:bodyPr/>
          <a:lstStyle/>
          <a:p>
            <a:pPr>
              <a:defRPr/>
            </a:pPr>
            <a:fld id="{C46CB010-865E-43A3-B343-9D274A69DE56}" type="slidenum">
              <a:rPr lang="en-US" smtClean="0"/>
              <a:pPr>
                <a:defRPr/>
              </a:pPr>
              <a:t>10</a:t>
            </a:fld>
            <a:endParaRPr lang="en-US" dirty="0"/>
          </a:p>
        </p:txBody>
      </p:sp>
      <p:sp>
        <p:nvSpPr>
          <p:cNvPr id="6" name="Rectangle 5">
            <a:extLst>
              <a:ext uri="{FF2B5EF4-FFF2-40B4-BE49-F238E27FC236}">
                <a16:creationId xmlns:a16="http://schemas.microsoft.com/office/drawing/2014/main" id="{E1E18950-AE6C-4873-A6BF-00E9AA9944CD}"/>
              </a:ext>
            </a:extLst>
          </p:cNvPr>
          <p:cNvSpPr/>
          <p:nvPr/>
        </p:nvSpPr>
        <p:spPr>
          <a:xfrm>
            <a:off x="381000" y="1676400"/>
            <a:ext cx="8001000" cy="3059299"/>
          </a:xfrm>
          <a:prstGeom prst="rect">
            <a:avLst/>
          </a:prstGeom>
        </p:spPr>
        <p:txBody>
          <a:bodyPr wrap="square">
            <a:spAutoFit/>
          </a:bodyPr>
          <a:lstStyle/>
          <a:p>
            <a:pPr marL="342900" indent="-342900" eaLnBrk="0" hangingPunct="0">
              <a:spcBef>
                <a:spcPct val="20000"/>
              </a:spcBef>
              <a:buClr>
                <a:schemeClr val="bg2"/>
              </a:buClr>
              <a:buSzPct val="70000"/>
              <a:buFont typeface="Wingdings" pitchFamily="2" charset="2"/>
              <a:buChar char="l"/>
            </a:pPr>
            <a:endParaRPr lang="en-US" sz="3200" dirty="0">
              <a:solidFill>
                <a:schemeClr val="tx1">
                  <a:lumMod val="75000"/>
                  <a:lumOff val="25000"/>
                </a:schemeClr>
              </a:solidFill>
              <a:latin typeface="+mn-lt"/>
              <a:cs typeface="+mn-cs"/>
              <a:sym typeface="Arial Narrow"/>
            </a:endParaRPr>
          </a:p>
          <a:p>
            <a:pPr marL="342900" lvl="1" indent="-342900" eaLnBrk="0" hangingPunct="0">
              <a:spcBef>
                <a:spcPct val="20000"/>
              </a:spcBef>
              <a:buClr>
                <a:schemeClr val="bg2"/>
              </a:buClr>
              <a:buSzPct val="70000"/>
              <a:buFont typeface="Wingdings" pitchFamily="2" charset="2"/>
              <a:buChar char="l"/>
            </a:pPr>
            <a:r>
              <a:rPr lang="en-US" sz="2400" dirty="0">
                <a:solidFill>
                  <a:schemeClr val="tx1">
                    <a:lumMod val="75000"/>
                    <a:lumOff val="25000"/>
                  </a:schemeClr>
                </a:solidFill>
                <a:latin typeface="+mn-lt"/>
                <a:cs typeface="+mn-cs"/>
                <a:sym typeface="Arial Narrow"/>
              </a:rPr>
              <a:t>Company Policies and Job Briefings</a:t>
            </a:r>
          </a:p>
          <a:p>
            <a:pPr marL="800100" lvl="1" indent="-342900" eaLnBrk="0" hangingPunct="0">
              <a:spcBef>
                <a:spcPct val="20000"/>
              </a:spcBef>
              <a:buClr>
                <a:schemeClr val="bg2"/>
              </a:buClr>
              <a:buSzPct val="70000"/>
              <a:buFont typeface="Wingdings" pitchFamily="2" charset="2"/>
              <a:buChar char="l"/>
            </a:pPr>
            <a:r>
              <a:rPr lang="en-US" sz="2000" dirty="0">
                <a:solidFill>
                  <a:schemeClr val="tx1">
                    <a:lumMod val="75000"/>
                    <a:lumOff val="25000"/>
                  </a:schemeClr>
                </a:solidFill>
                <a:latin typeface="+mn-lt"/>
                <a:sym typeface="Arial Narrow"/>
              </a:rPr>
              <a:t>Company policies shall be applied when the conditions cannot be met. </a:t>
            </a:r>
          </a:p>
          <a:p>
            <a:pPr marL="800100" lvl="1" indent="-342900" eaLnBrk="0" hangingPunct="0">
              <a:spcBef>
                <a:spcPct val="20000"/>
              </a:spcBef>
              <a:buClr>
                <a:schemeClr val="bg2"/>
              </a:buClr>
              <a:buSzPct val="70000"/>
              <a:buFont typeface="Wingdings" pitchFamily="2" charset="2"/>
              <a:buChar char="l"/>
            </a:pPr>
            <a:r>
              <a:rPr lang="en-US" sz="2000" dirty="0">
                <a:solidFill>
                  <a:schemeClr val="tx1">
                    <a:lumMod val="75000"/>
                    <a:lumOff val="25000"/>
                  </a:schemeClr>
                </a:solidFill>
                <a:latin typeface="+mn-lt"/>
                <a:sym typeface="Arial Narrow"/>
              </a:rPr>
              <a:t>Alternative work methods ensuring worker safety shall be identified and communicated.</a:t>
            </a:r>
          </a:p>
          <a:p>
            <a:pPr marL="800100" lvl="1" indent="-342900" eaLnBrk="0" hangingPunct="0">
              <a:spcBef>
                <a:spcPct val="20000"/>
              </a:spcBef>
              <a:buClr>
                <a:schemeClr val="bg2"/>
              </a:buClr>
              <a:buSzPct val="70000"/>
              <a:buFont typeface="Wingdings" pitchFamily="2" charset="2"/>
              <a:buChar char="l"/>
            </a:pPr>
            <a:r>
              <a:rPr lang="en-US" sz="2000" dirty="0">
                <a:solidFill>
                  <a:schemeClr val="tx1">
                    <a:lumMod val="75000"/>
                    <a:lumOff val="25000"/>
                  </a:schemeClr>
                </a:solidFill>
                <a:latin typeface="+mn-lt"/>
                <a:sym typeface="Arial Narrow"/>
              </a:rPr>
              <a:t>Alternative work methods must be included, implemented, and documented as part of the job briefing. </a:t>
            </a:r>
          </a:p>
        </p:txBody>
      </p:sp>
    </p:spTree>
    <p:extLst>
      <p:ext uri="{BB962C8B-B14F-4D97-AF65-F5344CB8AC3E}">
        <p14:creationId xmlns:p14="http://schemas.microsoft.com/office/powerpoint/2010/main" val="498338441"/>
      </p:ext>
    </p:extLst>
  </p:cSld>
  <p:clrMapOvr>
    <a:masterClrMapping/>
  </p:clrMapOvr>
  <p:transition>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63E41-1C33-40BB-B24C-6D55708CCA36}"/>
              </a:ext>
            </a:extLst>
          </p:cNvPr>
          <p:cNvSpPr>
            <a:spLocks noGrp="1"/>
          </p:cNvSpPr>
          <p:nvPr>
            <p:ph type="title"/>
          </p:nvPr>
        </p:nvSpPr>
        <p:spPr/>
        <p:txBody>
          <a:bodyPr/>
          <a:lstStyle/>
          <a:p>
            <a:r>
              <a:rPr lang="en-US" dirty="0"/>
              <a:t>FAQ’S- Cradle to Cradle</a:t>
            </a:r>
          </a:p>
        </p:txBody>
      </p:sp>
      <p:sp>
        <p:nvSpPr>
          <p:cNvPr id="5" name="Slide Number Placeholder 4">
            <a:extLst>
              <a:ext uri="{FF2B5EF4-FFF2-40B4-BE49-F238E27FC236}">
                <a16:creationId xmlns:a16="http://schemas.microsoft.com/office/drawing/2014/main" id="{41023766-8BEE-47BC-B67E-5C4B50BE8838}"/>
              </a:ext>
            </a:extLst>
          </p:cNvPr>
          <p:cNvSpPr>
            <a:spLocks noGrp="1"/>
          </p:cNvSpPr>
          <p:nvPr>
            <p:ph type="sldNum" sz="quarter" idx="12"/>
          </p:nvPr>
        </p:nvSpPr>
        <p:spPr/>
        <p:txBody>
          <a:bodyPr/>
          <a:lstStyle/>
          <a:p>
            <a:pPr>
              <a:defRPr/>
            </a:pPr>
            <a:fld id="{C46CB010-865E-43A3-B343-9D274A69DE56}" type="slidenum">
              <a:rPr lang="en-US" smtClean="0"/>
              <a:pPr>
                <a:defRPr/>
              </a:pPr>
              <a:t>11</a:t>
            </a:fld>
            <a:endParaRPr lang="en-US" dirty="0"/>
          </a:p>
        </p:txBody>
      </p:sp>
      <p:sp>
        <p:nvSpPr>
          <p:cNvPr id="6" name="Rectangle 5">
            <a:extLst>
              <a:ext uri="{FF2B5EF4-FFF2-40B4-BE49-F238E27FC236}">
                <a16:creationId xmlns:a16="http://schemas.microsoft.com/office/drawing/2014/main" id="{E1E18950-AE6C-4873-A6BF-00E9AA9944CD}"/>
              </a:ext>
            </a:extLst>
          </p:cNvPr>
          <p:cNvSpPr/>
          <p:nvPr/>
        </p:nvSpPr>
        <p:spPr>
          <a:xfrm>
            <a:off x="381000" y="1676400"/>
            <a:ext cx="4876800" cy="4118050"/>
          </a:xfrm>
          <a:prstGeom prst="rect">
            <a:avLst/>
          </a:prstGeom>
        </p:spPr>
        <p:txBody>
          <a:bodyPr wrap="square">
            <a:spAutoFit/>
          </a:bodyPr>
          <a:lstStyle/>
          <a:p>
            <a:endParaRPr lang="en-US" dirty="0">
              <a:solidFill>
                <a:srgbClr val="000000"/>
              </a:solidFill>
              <a:latin typeface="Arial Narrow"/>
              <a:ea typeface="Arial Narrow"/>
              <a:cs typeface="Arial Narrow"/>
              <a:sym typeface="Arial Narrow"/>
            </a:endParaRPr>
          </a:p>
          <a:p>
            <a:pPr marL="342900" indent="-342900" eaLnBrk="0" hangingPunct="0">
              <a:spcBef>
                <a:spcPct val="20000"/>
              </a:spcBef>
              <a:buClr>
                <a:schemeClr val="bg2"/>
              </a:buClr>
              <a:buSzPct val="70000"/>
              <a:buFont typeface="Arial" panose="020B0604020202020204" pitchFamily="34" charset="0"/>
              <a:buChar char="•"/>
            </a:pPr>
            <a:r>
              <a:rPr lang="en-US" sz="2000" dirty="0">
                <a:solidFill>
                  <a:schemeClr val="tx1">
                    <a:lumMod val="75000"/>
                    <a:lumOff val="25000"/>
                  </a:schemeClr>
                </a:solidFill>
                <a:latin typeface="+mn-lt"/>
                <a:sym typeface="Arial Narrow"/>
              </a:rPr>
              <a:t>Can I swing the bucket out of the energized zone and remove Gloves and Sleeves in order to drink water, take a break, etc.?</a:t>
            </a:r>
          </a:p>
          <a:p>
            <a:pPr marL="1257300" lvl="2" indent="-342900" eaLnBrk="0" hangingPunct="0">
              <a:spcBef>
                <a:spcPct val="20000"/>
              </a:spcBef>
              <a:buClr>
                <a:schemeClr val="bg2"/>
              </a:buClr>
              <a:buSzPct val="70000"/>
              <a:buFont typeface="Arial" panose="020B0604020202020204" pitchFamily="34" charset="0"/>
              <a:buChar char="•"/>
            </a:pPr>
            <a:r>
              <a:rPr lang="en-US" dirty="0">
                <a:solidFill>
                  <a:schemeClr val="tx1">
                    <a:lumMod val="75000"/>
                    <a:lumOff val="25000"/>
                  </a:schemeClr>
                </a:solidFill>
                <a:latin typeface="+mn-lt"/>
                <a:sym typeface="Arial Narrow"/>
              </a:rPr>
              <a:t>NO, The upper boom section shall be lowered to its lowest possible elevation or be repositioned to the cradle before gloves and sleeves may be removed.</a:t>
            </a:r>
          </a:p>
          <a:p>
            <a:pPr eaLnBrk="0" hangingPunct="0">
              <a:spcBef>
                <a:spcPct val="20000"/>
              </a:spcBef>
              <a:buClr>
                <a:schemeClr val="bg2"/>
              </a:buClr>
              <a:buSzPct val="70000"/>
            </a:pPr>
            <a:endParaRPr lang="en-US" sz="2000" dirty="0">
              <a:solidFill>
                <a:schemeClr val="tx1">
                  <a:lumMod val="75000"/>
                  <a:lumOff val="25000"/>
                </a:schemeClr>
              </a:solidFill>
              <a:latin typeface="+mn-lt"/>
              <a:sym typeface="Arial Narrow"/>
            </a:endParaRPr>
          </a:p>
          <a:p>
            <a:pPr lvl="2" eaLnBrk="0" hangingPunct="0">
              <a:spcBef>
                <a:spcPct val="20000"/>
              </a:spcBef>
              <a:buClr>
                <a:schemeClr val="bg2"/>
              </a:buClr>
              <a:buSzPct val="70000"/>
            </a:pPr>
            <a:endParaRPr lang="en-US" sz="2000" dirty="0">
              <a:solidFill>
                <a:schemeClr val="tx1">
                  <a:lumMod val="75000"/>
                  <a:lumOff val="25000"/>
                </a:schemeClr>
              </a:solidFill>
              <a:latin typeface="+mn-lt"/>
              <a:sym typeface="Arial Narrow"/>
            </a:endParaRPr>
          </a:p>
        </p:txBody>
      </p:sp>
      <p:pic>
        <p:nvPicPr>
          <p:cNvPr id="4" name="Picture 3" descr="A picture containing text, tree, outdoor&#10;&#10;Description automatically generated">
            <a:extLst>
              <a:ext uri="{FF2B5EF4-FFF2-40B4-BE49-F238E27FC236}">
                <a16:creationId xmlns:a16="http://schemas.microsoft.com/office/drawing/2014/main" id="{85B9636A-AA14-49F7-B861-7B2CB1993D0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4645270" y="2407947"/>
            <a:ext cx="3903784" cy="2927838"/>
          </a:xfrm>
          <a:prstGeom prst="rect">
            <a:avLst/>
          </a:prstGeom>
          <a:ln>
            <a:noFill/>
          </a:ln>
          <a:effectLst>
            <a:softEdge rad="112500"/>
          </a:effectLst>
        </p:spPr>
      </p:pic>
    </p:spTree>
    <p:extLst>
      <p:ext uri="{BB962C8B-B14F-4D97-AF65-F5344CB8AC3E}">
        <p14:creationId xmlns:p14="http://schemas.microsoft.com/office/powerpoint/2010/main" val="488191706"/>
      </p:ext>
    </p:extLst>
  </p:cSld>
  <p:clrMapOvr>
    <a:masterClrMapping/>
  </p:clrMapOvr>
  <p:transition>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63E41-1C33-40BB-B24C-6D55708CCA36}"/>
              </a:ext>
            </a:extLst>
          </p:cNvPr>
          <p:cNvSpPr>
            <a:spLocks noGrp="1"/>
          </p:cNvSpPr>
          <p:nvPr>
            <p:ph type="title"/>
          </p:nvPr>
        </p:nvSpPr>
        <p:spPr/>
        <p:txBody>
          <a:bodyPr/>
          <a:lstStyle/>
          <a:p>
            <a:r>
              <a:rPr lang="en-US" dirty="0"/>
              <a:t>FAQ’S- Cradle to Cradle</a:t>
            </a:r>
          </a:p>
        </p:txBody>
      </p:sp>
      <p:sp>
        <p:nvSpPr>
          <p:cNvPr id="5" name="Slide Number Placeholder 4">
            <a:extLst>
              <a:ext uri="{FF2B5EF4-FFF2-40B4-BE49-F238E27FC236}">
                <a16:creationId xmlns:a16="http://schemas.microsoft.com/office/drawing/2014/main" id="{41023766-8BEE-47BC-B67E-5C4B50BE8838}"/>
              </a:ext>
            </a:extLst>
          </p:cNvPr>
          <p:cNvSpPr>
            <a:spLocks noGrp="1"/>
          </p:cNvSpPr>
          <p:nvPr>
            <p:ph type="sldNum" sz="quarter" idx="12"/>
          </p:nvPr>
        </p:nvSpPr>
        <p:spPr/>
        <p:txBody>
          <a:bodyPr/>
          <a:lstStyle/>
          <a:p>
            <a:pPr>
              <a:defRPr/>
            </a:pPr>
            <a:fld id="{C46CB010-865E-43A3-B343-9D274A69DE56}" type="slidenum">
              <a:rPr lang="en-US" smtClean="0"/>
              <a:pPr>
                <a:defRPr/>
              </a:pPr>
              <a:t>12</a:t>
            </a:fld>
            <a:endParaRPr lang="en-US" dirty="0"/>
          </a:p>
        </p:txBody>
      </p:sp>
      <p:sp>
        <p:nvSpPr>
          <p:cNvPr id="6" name="Rectangle 5">
            <a:extLst>
              <a:ext uri="{FF2B5EF4-FFF2-40B4-BE49-F238E27FC236}">
                <a16:creationId xmlns:a16="http://schemas.microsoft.com/office/drawing/2014/main" id="{E1E18950-AE6C-4873-A6BF-00E9AA9944CD}"/>
              </a:ext>
            </a:extLst>
          </p:cNvPr>
          <p:cNvSpPr/>
          <p:nvPr/>
        </p:nvSpPr>
        <p:spPr>
          <a:xfrm>
            <a:off x="381000" y="1676400"/>
            <a:ext cx="8001000" cy="4259628"/>
          </a:xfrm>
          <a:prstGeom prst="rect">
            <a:avLst/>
          </a:prstGeom>
        </p:spPr>
        <p:txBody>
          <a:bodyPr wrap="square">
            <a:spAutoFit/>
          </a:bodyPr>
          <a:lstStyle/>
          <a:p>
            <a:endParaRPr lang="en-US" dirty="0">
              <a:solidFill>
                <a:srgbClr val="000000"/>
              </a:solidFill>
              <a:latin typeface="Arial Narrow"/>
              <a:ea typeface="Arial Narrow"/>
              <a:cs typeface="Arial Narrow"/>
              <a:sym typeface="Arial Narrow"/>
            </a:endParaRPr>
          </a:p>
          <a:p>
            <a:pPr marL="342900" indent="-342900" eaLnBrk="0" hangingPunct="0">
              <a:spcBef>
                <a:spcPct val="20000"/>
              </a:spcBef>
              <a:buClr>
                <a:schemeClr val="bg2"/>
              </a:buClr>
              <a:buSzPct val="70000"/>
              <a:buFont typeface="Arial" panose="020B0604020202020204" pitchFamily="34" charset="0"/>
              <a:buChar char="•"/>
            </a:pPr>
            <a:r>
              <a:rPr lang="en-US" sz="2000" dirty="0">
                <a:solidFill>
                  <a:schemeClr val="tx1">
                    <a:lumMod val="75000"/>
                    <a:lumOff val="25000"/>
                  </a:schemeClr>
                </a:solidFill>
                <a:latin typeface="+mn-lt"/>
                <a:sym typeface="Arial Narrow"/>
              </a:rPr>
              <a:t>Are there instances when gloves and sleeves may be removed when working in a bucket (cradle-to-cradle)?</a:t>
            </a:r>
          </a:p>
          <a:p>
            <a:pPr marL="800100" lvl="1" indent="-342900" eaLnBrk="0" hangingPunct="0">
              <a:spcBef>
                <a:spcPct val="20000"/>
              </a:spcBef>
              <a:buClr>
                <a:schemeClr val="bg2"/>
              </a:buClr>
              <a:buSzPct val="70000"/>
              <a:buFont typeface="Arial" panose="020B0604020202020204" pitchFamily="34" charset="0"/>
              <a:buChar char="•"/>
            </a:pPr>
            <a:r>
              <a:rPr lang="en-US" sz="2000" dirty="0">
                <a:solidFill>
                  <a:schemeClr val="tx1">
                    <a:lumMod val="75000"/>
                    <a:lumOff val="25000"/>
                  </a:schemeClr>
                </a:solidFill>
                <a:latin typeface="+mn-lt"/>
                <a:sym typeface="Arial Narrow"/>
              </a:rPr>
              <a:t>YES, examples include:</a:t>
            </a:r>
          </a:p>
          <a:p>
            <a:pPr marL="1257300" lvl="2" indent="-342900" eaLnBrk="0" hangingPunct="0">
              <a:spcBef>
                <a:spcPct val="20000"/>
              </a:spcBef>
              <a:buClr>
                <a:schemeClr val="bg2"/>
              </a:buClr>
              <a:buSzPct val="70000"/>
              <a:buFont typeface="Arial" panose="020B0604020202020204" pitchFamily="34" charset="0"/>
              <a:buChar char="•"/>
            </a:pPr>
            <a:r>
              <a:rPr lang="en-US" dirty="0">
                <a:solidFill>
                  <a:schemeClr val="tx1">
                    <a:lumMod val="75000"/>
                    <a:lumOff val="25000"/>
                  </a:schemeClr>
                </a:solidFill>
                <a:latin typeface="+mn-lt"/>
                <a:sym typeface="Arial Narrow"/>
              </a:rPr>
              <a:t>The upper boom section has been lowered to its lowest possible elevation or when the bucket has been repositioned to the cradle.</a:t>
            </a:r>
          </a:p>
          <a:p>
            <a:pPr marL="1257300" lvl="2" indent="-342900" eaLnBrk="0" hangingPunct="0">
              <a:spcBef>
                <a:spcPct val="20000"/>
              </a:spcBef>
              <a:buClr>
                <a:schemeClr val="bg2"/>
              </a:buClr>
              <a:buSzPct val="70000"/>
              <a:buFont typeface="Arial" panose="020B0604020202020204" pitchFamily="34" charset="0"/>
              <a:buChar char="•"/>
            </a:pPr>
            <a:r>
              <a:rPr lang="en-US" dirty="0">
                <a:solidFill>
                  <a:schemeClr val="tx1">
                    <a:lumMod val="75000"/>
                    <a:lumOff val="25000"/>
                  </a:schemeClr>
                </a:solidFill>
                <a:latin typeface="+mn-lt"/>
                <a:sym typeface="Arial Narrow"/>
              </a:rPr>
              <a:t>When the circuit has been de-energized, grounded, and an EPZ has been established. (see company policies)</a:t>
            </a:r>
          </a:p>
          <a:p>
            <a:pPr marL="1257300" lvl="2" indent="-342900" eaLnBrk="0" hangingPunct="0">
              <a:spcBef>
                <a:spcPct val="20000"/>
              </a:spcBef>
              <a:buClr>
                <a:schemeClr val="bg2"/>
              </a:buClr>
              <a:buSzPct val="70000"/>
              <a:buFont typeface="Arial" panose="020B0604020202020204" pitchFamily="34" charset="0"/>
              <a:buChar char="•"/>
            </a:pPr>
            <a:r>
              <a:rPr lang="en-US" dirty="0">
                <a:solidFill>
                  <a:schemeClr val="tx1">
                    <a:lumMod val="75000"/>
                    <a:lumOff val="25000"/>
                  </a:schemeClr>
                </a:solidFill>
                <a:latin typeface="+mn-lt"/>
                <a:sym typeface="Arial Narrow"/>
              </a:rPr>
              <a:t>Refer to company policies for specific work procedures (terminations)</a:t>
            </a:r>
          </a:p>
          <a:p>
            <a:pPr eaLnBrk="0" hangingPunct="0">
              <a:spcBef>
                <a:spcPct val="20000"/>
              </a:spcBef>
              <a:buClr>
                <a:schemeClr val="bg2"/>
              </a:buClr>
              <a:buSzPct val="70000"/>
            </a:pPr>
            <a:endParaRPr lang="en-US" sz="2000" dirty="0">
              <a:solidFill>
                <a:schemeClr val="tx1">
                  <a:lumMod val="75000"/>
                  <a:lumOff val="25000"/>
                </a:schemeClr>
              </a:solidFill>
              <a:latin typeface="+mn-lt"/>
              <a:sym typeface="Arial Narrow"/>
            </a:endParaRPr>
          </a:p>
          <a:p>
            <a:pPr lvl="2" eaLnBrk="0" hangingPunct="0">
              <a:spcBef>
                <a:spcPct val="20000"/>
              </a:spcBef>
              <a:buClr>
                <a:schemeClr val="bg2"/>
              </a:buClr>
              <a:buSzPct val="70000"/>
            </a:pPr>
            <a:endParaRPr lang="en-US" sz="2000" dirty="0">
              <a:solidFill>
                <a:schemeClr val="tx1">
                  <a:lumMod val="75000"/>
                  <a:lumOff val="25000"/>
                </a:schemeClr>
              </a:solidFill>
              <a:latin typeface="+mn-lt"/>
              <a:sym typeface="Arial Narrow"/>
            </a:endParaRPr>
          </a:p>
        </p:txBody>
      </p:sp>
    </p:spTree>
    <p:extLst>
      <p:ext uri="{BB962C8B-B14F-4D97-AF65-F5344CB8AC3E}">
        <p14:creationId xmlns:p14="http://schemas.microsoft.com/office/powerpoint/2010/main" val="3775854439"/>
      </p:ext>
    </p:extLst>
  </p:cSld>
  <p:clrMapOvr>
    <a:masterClrMapping/>
  </p:clrMapOvr>
  <p:transition>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63E41-1C33-40BB-B24C-6D55708CCA36}"/>
              </a:ext>
            </a:extLst>
          </p:cNvPr>
          <p:cNvSpPr>
            <a:spLocks noGrp="1"/>
          </p:cNvSpPr>
          <p:nvPr>
            <p:ph type="title"/>
          </p:nvPr>
        </p:nvSpPr>
        <p:spPr/>
        <p:txBody>
          <a:bodyPr/>
          <a:lstStyle/>
          <a:p>
            <a:r>
              <a:rPr lang="en-US" dirty="0"/>
              <a:t>FAQ’S- Cradle to Cradle</a:t>
            </a:r>
          </a:p>
        </p:txBody>
      </p:sp>
      <p:sp>
        <p:nvSpPr>
          <p:cNvPr id="5" name="Slide Number Placeholder 4">
            <a:extLst>
              <a:ext uri="{FF2B5EF4-FFF2-40B4-BE49-F238E27FC236}">
                <a16:creationId xmlns:a16="http://schemas.microsoft.com/office/drawing/2014/main" id="{41023766-8BEE-47BC-B67E-5C4B50BE8838}"/>
              </a:ext>
            </a:extLst>
          </p:cNvPr>
          <p:cNvSpPr>
            <a:spLocks noGrp="1"/>
          </p:cNvSpPr>
          <p:nvPr>
            <p:ph type="sldNum" sz="quarter" idx="12"/>
          </p:nvPr>
        </p:nvSpPr>
        <p:spPr/>
        <p:txBody>
          <a:bodyPr/>
          <a:lstStyle/>
          <a:p>
            <a:pPr>
              <a:defRPr/>
            </a:pPr>
            <a:fld id="{C46CB010-865E-43A3-B343-9D274A69DE56}" type="slidenum">
              <a:rPr lang="en-US" smtClean="0"/>
              <a:pPr>
                <a:defRPr/>
              </a:pPr>
              <a:t>13</a:t>
            </a:fld>
            <a:endParaRPr lang="en-US" dirty="0"/>
          </a:p>
        </p:txBody>
      </p:sp>
      <p:sp>
        <p:nvSpPr>
          <p:cNvPr id="6" name="Rectangle 5">
            <a:extLst>
              <a:ext uri="{FF2B5EF4-FFF2-40B4-BE49-F238E27FC236}">
                <a16:creationId xmlns:a16="http://schemas.microsoft.com/office/drawing/2014/main" id="{E1E18950-AE6C-4873-A6BF-00E9AA9944CD}"/>
              </a:ext>
            </a:extLst>
          </p:cNvPr>
          <p:cNvSpPr/>
          <p:nvPr/>
        </p:nvSpPr>
        <p:spPr>
          <a:xfrm>
            <a:off x="381000" y="1676400"/>
            <a:ext cx="4648200" cy="3871829"/>
          </a:xfrm>
          <a:prstGeom prst="rect">
            <a:avLst/>
          </a:prstGeom>
        </p:spPr>
        <p:txBody>
          <a:bodyPr wrap="square">
            <a:spAutoFit/>
          </a:bodyPr>
          <a:lstStyle/>
          <a:p>
            <a:endParaRPr lang="en-US" dirty="0">
              <a:solidFill>
                <a:srgbClr val="000000"/>
              </a:solidFill>
              <a:latin typeface="Arial Narrow"/>
              <a:ea typeface="Arial Narrow"/>
              <a:cs typeface="Arial Narrow"/>
              <a:sym typeface="Arial Narrow"/>
            </a:endParaRPr>
          </a:p>
          <a:p>
            <a:pPr marL="342900" indent="-342900" eaLnBrk="0" hangingPunct="0">
              <a:spcBef>
                <a:spcPct val="20000"/>
              </a:spcBef>
              <a:buClr>
                <a:schemeClr val="bg2"/>
              </a:buClr>
              <a:buSzPct val="70000"/>
              <a:buFont typeface="Arial" panose="020B0604020202020204" pitchFamily="34" charset="0"/>
              <a:buChar char="•"/>
            </a:pPr>
            <a:r>
              <a:rPr lang="en-US" sz="2000" dirty="0">
                <a:solidFill>
                  <a:schemeClr val="tx1">
                    <a:lumMod val="75000"/>
                    <a:lumOff val="25000"/>
                  </a:schemeClr>
                </a:solidFill>
                <a:latin typeface="+mn-lt"/>
                <a:sym typeface="Arial Narrow"/>
              </a:rPr>
              <a:t>When ascending to perform work on a transmission line with energized under build, do I need gloves and sleeves while moving over/past the energized under build?</a:t>
            </a:r>
          </a:p>
          <a:p>
            <a:pPr marL="1257300" lvl="2" indent="-342900" eaLnBrk="0" hangingPunct="0">
              <a:spcBef>
                <a:spcPct val="20000"/>
              </a:spcBef>
              <a:buClr>
                <a:schemeClr val="bg2"/>
              </a:buClr>
              <a:buSzPct val="70000"/>
              <a:buFont typeface="Arial" panose="020B0604020202020204" pitchFamily="34" charset="0"/>
              <a:buChar char="•"/>
            </a:pPr>
            <a:r>
              <a:rPr lang="en-US" dirty="0">
                <a:solidFill>
                  <a:schemeClr val="tx1">
                    <a:lumMod val="75000"/>
                    <a:lumOff val="25000"/>
                  </a:schemeClr>
                </a:solidFill>
                <a:latin typeface="+mn-lt"/>
                <a:sym typeface="Arial Narrow"/>
              </a:rPr>
              <a:t>NO, as long as the 5-feet primary zone is not encroached. ( see company policy)</a:t>
            </a:r>
          </a:p>
          <a:p>
            <a:pPr eaLnBrk="0" hangingPunct="0">
              <a:spcBef>
                <a:spcPct val="20000"/>
              </a:spcBef>
              <a:buClr>
                <a:schemeClr val="bg2"/>
              </a:buClr>
              <a:buSzPct val="70000"/>
            </a:pPr>
            <a:endParaRPr lang="en-US" sz="2000" dirty="0">
              <a:solidFill>
                <a:schemeClr val="tx1">
                  <a:lumMod val="75000"/>
                  <a:lumOff val="25000"/>
                </a:schemeClr>
              </a:solidFill>
              <a:latin typeface="+mn-lt"/>
              <a:sym typeface="Arial Narrow"/>
            </a:endParaRPr>
          </a:p>
          <a:p>
            <a:pPr lvl="2" eaLnBrk="0" hangingPunct="0">
              <a:spcBef>
                <a:spcPct val="20000"/>
              </a:spcBef>
              <a:buClr>
                <a:schemeClr val="bg2"/>
              </a:buClr>
              <a:buSzPct val="70000"/>
            </a:pPr>
            <a:endParaRPr lang="en-US" sz="2000" dirty="0">
              <a:solidFill>
                <a:schemeClr val="tx1">
                  <a:lumMod val="75000"/>
                  <a:lumOff val="25000"/>
                </a:schemeClr>
              </a:solidFill>
              <a:latin typeface="+mn-lt"/>
              <a:sym typeface="Arial Narrow"/>
            </a:endParaRPr>
          </a:p>
        </p:txBody>
      </p:sp>
      <p:pic>
        <p:nvPicPr>
          <p:cNvPr id="4" name="Picture 3" descr="A picture containing text, day&#10;&#10;Description automatically generated">
            <a:extLst>
              <a:ext uri="{FF2B5EF4-FFF2-40B4-BE49-F238E27FC236}">
                <a16:creationId xmlns:a16="http://schemas.microsoft.com/office/drawing/2014/main" id="{629D18C1-1B76-48DF-821F-64B2F824BB7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4876800" y="2476500"/>
            <a:ext cx="3962400" cy="2971800"/>
          </a:xfrm>
          <a:prstGeom prst="rect">
            <a:avLst/>
          </a:prstGeom>
          <a:ln>
            <a:noFill/>
          </a:ln>
          <a:effectLst>
            <a:softEdge rad="112500"/>
          </a:effectLst>
        </p:spPr>
      </p:pic>
    </p:spTree>
    <p:extLst>
      <p:ext uri="{BB962C8B-B14F-4D97-AF65-F5344CB8AC3E}">
        <p14:creationId xmlns:p14="http://schemas.microsoft.com/office/powerpoint/2010/main" val="1661906196"/>
      </p:ext>
    </p:extLst>
  </p:cSld>
  <p:clrMapOvr>
    <a:masterClrMapping/>
  </p:clrMapOvr>
  <p:transition>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63E41-1C33-40BB-B24C-6D55708CCA36}"/>
              </a:ext>
            </a:extLst>
          </p:cNvPr>
          <p:cNvSpPr>
            <a:spLocks noGrp="1"/>
          </p:cNvSpPr>
          <p:nvPr>
            <p:ph type="title"/>
          </p:nvPr>
        </p:nvSpPr>
        <p:spPr/>
        <p:txBody>
          <a:bodyPr/>
          <a:lstStyle/>
          <a:p>
            <a:r>
              <a:rPr lang="en-US" dirty="0"/>
              <a:t>Review</a:t>
            </a:r>
          </a:p>
        </p:txBody>
      </p:sp>
      <p:sp>
        <p:nvSpPr>
          <p:cNvPr id="5" name="Slide Number Placeholder 4">
            <a:extLst>
              <a:ext uri="{FF2B5EF4-FFF2-40B4-BE49-F238E27FC236}">
                <a16:creationId xmlns:a16="http://schemas.microsoft.com/office/drawing/2014/main" id="{41023766-8BEE-47BC-B67E-5C4B50BE8838}"/>
              </a:ext>
            </a:extLst>
          </p:cNvPr>
          <p:cNvSpPr>
            <a:spLocks noGrp="1"/>
          </p:cNvSpPr>
          <p:nvPr>
            <p:ph type="sldNum" sz="quarter" idx="12"/>
          </p:nvPr>
        </p:nvSpPr>
        <p:spPr/>
        <p:txBody>
          <a:bodyPr/>
          <a:lstStyle/>
          <a:p>
            <a:pPr>
              <a:defRPr/>
            </a:pPr>
            <a:fld id="{C46CB010-865E-43A3-B343-9D274A69DE56}" type="slidenum">
              <a:rPr lang="en-US" smtClean="0"/>
              <a:pPr>
                <a:defRPr/>
              </a:pPr>
              <a:t>14</a:t>
            </a:fld>
            <a:endParaRPr lang="en-US" dirty="0"/>
          </a:p>
        </p:txBody>
      </p:sp>
      <p:sp>
        <p:nvSpPr>
          <p:cNvPr id="6" name="Rectangle 5">
            <a:extLst>
              <a:ext uri="{FF2B5EF4-FFF2-40B4-BE49-F238E27FC236}">
                <a16:creationId xmlns:a16="http://schemas.microsoft.com/office/drawing/2014/main" id="{E1E18950-AE6C-4873-A6BF-00E9AA9944CD}"/>
              </a:ext>
            </a:extLst>
          </p:cNvPr>
          <p:cNvSpPr/>
          <p:nvPr/>
        </p:nvSpPr>
        <p:spPr>
          <a:xfrm>
            <a:off x="381000" y="1676400"/>
            <a:ext cx="8001000" cy="738664"/>
          </a:xfrm>
          <a:prstGeom prst="rect">
            <a:avLst/>
          </a:prstGeom>
        </p:spPr>
        <p:txBody>
          <a:bodyPr wrap="square">
            <a:spAutoFit/>
          </a:bodyPr>
          <a:lstStyle/>
          <a:p>
            <a:endParaRPr lang="en-US" dirty="0">
              <a:solidFill>
                <a:srgbClr val="000000"/>
              </a:solidFill>
              <a:latin typeface="Arial Narrow"/>
              <a:ea typeface="Arial Narrow"/>
              <a:cs typeface="Arial Narrow"/>
              <a:sym typeface="Arial Narrow"/>
            </a:endParaRPr>
          </a:p>
          <a:p>
            <a:pPr eaLnBrk="0" hangingPunct="0">
              <a:spcBef>
                <a:spcPct val="20000"/>
              </a:spcBef>
              <a:buClr>
                <a:schemeClr val="bg2"/>
              </a:buClr>
              <a:buSzPct val="70000"/>
            </a:pPr>
            <a:endParaRPr lang="en-US" sz="2000" dirty="0">
              <a:solidFill>
                <a:schemeClr val="tx1">
                  <a:lumMod val="75000"/>
                  <a:lumOff val="25000"/>
                </a:schemeClr>
              </a:solidFill>
              <a:latin typeface="+mn-lt"/>
              <a:sym typeface="Arial Narrow"/>
            </a:endParaRPr>
          </a:p>
        </p:txBody>
      </p:sp>
      <p:sp>
        <p:nvSpPr>
          <p:cNvPr id="3" name="TextBox 2"/>
          <p:cNvSpPr txBox="1"/>
          <p:nvPr/>
        </p:nvSpPr>
        <p:spPr>
          <a:xfrm>
            <a:off x="838200" y="1905000"/>
            <a:ext cx="7543800" cy="3693319"/>
          </a:xfrm>
          <a:prstGeom prst="rect">
            <a:avLst/>
          </a:prstGeom>
          <a:noFill/>
        </p:spPr>
        <p:txBody>
          <a:bodyPr wrap="square" rtlCol="0">
            <a:spAutoFit/>
          </a:bodyPr>
          <a:lstStyle/>
          <a:p>
            <a:pPr marL="342900" indent="-342900">
              <a:buAutoNum type="arabicPeriod"/>
            </a:pPr>
            <a:r>
              <a:rPr lang="en-US" dirty="0">
                <a:solidFill>
                  <a:schemeClr val="tx1">
                    <a:lumMod val="75000"/>
                    <a:lumOff val="25000"/>
                  </a:schemeClr>
                </a:solidFill>
              </a:rPr>
              <a:t>When is cradle-to-cradle used?</a:t>
            </a:r>
          </a:p>
          <a:p>
            <a:pPr marL="342900" indent="-342900">
              <a:buAutoNum type="arabicPeriod"/>
            </a:pPr>
            <a:endParaRPr lang="en-US" dirty="0">
              <a:solidFill>
                <a:schemeClr val="tx1">
                  <a:lumMod val="75000"/>
                  <a:lumOff val="25000"/>
                </a:schemeClr>
              </a:solidFill>
            </a:endParaRPr>
          </a:p>
          <a:p>
            <a:pPr marL="342900" indent="-342900">
              <a:buAutoNum type="arabicPeriod"/>
            </a:pPr>
            <a:endParaRPr lang="en-US" dirty="0">
              <a:solidFill>
                <a:schemeClr val="tx1">
                  <a:lumMod val="75000"/>
                  <a:lumOff val="25000"/>
                </a:schemeClr>
              </a:solidFill>
            </a:endParaRPr>
          </a:p>
          <a:p>
            <a:pPr marL="342900" indent="-342900">
              <a:buAutoNum type="arabicPeriod"/>
            </a:pPr>
            <a:r>
              <a:rPr lang="en-US" dirty="0">
                <a:solidFill>
                  <a:schemeClr val="tx1">
                    <a:lumMod val="75000"/>
                    <a:lumOff val="25000"/>
                  </a:schemeClr>
                </a:solidFill>
              </a:rPr>
              <a:t>Are there any exceptions to this? If so, what are those exceptions?</a:t>
            </a:r>
          </a:p>
          <a:p>
            <a:pPr marL="342900" indent="-342900">
              <a:buAutoNum type="arabicPeriod"/>
            </a:pPr>
            <a:endParaRPr lang="en-US" dirty="0">
              <a:solidFill>
                <a:schemeClr val="tx1">
                  <a:lumMod val="75000"/>
                  <a:lumOff val="25000"/>
                </a:schemeClr>
              </a:solidFill>
            </a:endParaRPr>
          </a:p>
          <a:p>
            <a:pPr marL="342900" indent="-342900">
              <a:buAutoNum type="arabicPeriod"/>
            </a:pPr>
            <a:endParaRPr lang="en-US" dirty="0">
              <a:solidFill>
                <a:schemeClr val="tx1">
                  <a:lumMod val="75000"/>
                  <a:lumOff val="25000"/>
                </a:schemeClr>
              </a:solidFill>
            </a:endParaRPr>
          </a:p>
          <a:p>
            <a:pPr marL="342900" indent="-342900">
              <a:buAutoNum type="arabicPeriod"/>
            </a:pPr>
            <a:r>
              <a:rPr lang="en-US" dirty="0">
                <a:solidFill>
                  <a:schemeClr val="tx1">
                    <a:lumMod val="75000"/>
                    <a:lumOff val="25000"/>
                  </a:schemeClr>
                </a:solidFill>
              </a:rPr>
              <a:t>Are work methods including how to implement cradle-to-cradle required to be documented and communicated in job briefings?</a:t>
            </a:r>
          </a:p>
          <a:p>
            <a:pPr marL="342900" indent="-342900">
              <a:buAutoNum type="arabicPeriod"/>
            </a:pPr>
            <a:endParaRPr lang="en-US" dirty="0">
              <a:solidFill>
                <a:schemeClr val="tx1">
                  <a:lumMod val="75000"/>
                  <a:lumOff val="25000"/>
                </a:schemeClr>
              </a:solidFill>
            </a:endParaRPr>
          </a:p>
          <a:p>
            <a:pPr marL="342900" indent="-342900">
              <a:buAutoNum type="arabicPeriod"/>
            </a:pPr>
            <a:endParaRPr lang="en-US" dirty="0">
              <a:solidFill>
                <a:schemeClr val="tx1">
                  <a:lumMod val="75000"/>
                  <a:lumOff val="25000"/>
                </a:schemeClr>
              </a:solidFill>
            </a:endParaRPr>
          </a:p>
          <a:p>
            <a:pPr marL="342900" indent="-342900">
              <a:buAutoNum type="arabicPeriod"/>
            </a:pPr>
            <a:r>
              <a:rPr lang="en-US" dirty="0">
                <a:solidFill>
                  <a:schemeClr val="tx1">
                    <a:lumMod val="75000"/>
                    <a:lumOff val="25000"/>
                  </a:schemeClr>
                </a:solidFill>
              </a:rPr>
              <a:t>While performing work on transmission with energized under build, what is the minimum approach distance where gloves and sleeves aren’t required?</a:t>
            </a:r>
          </a:p>
        </p:txBody>
      </p:sp>
    </p:spTree>
    <p:extLst>
      <p:ext uri="{BB962C8B-B14F-4D97-AF65-F5344CB8AC3E}">
        <p14:creationId xmlns:p14="http://schemas.microsoft.com/office/powerpoint/2010/main" val="628234292"/>
      </p:ext>
    </p:extLst>
  </p:cSld>
  <p:clrMapOvr>
    <a:masterClrMapping/>
  </p:clrMapOvr>
  <p:transition>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A4B80-A5CD-4761-9120-734D7FE75A0C}"/>
              </a:ext>
            </a:extLst>
          </p:cNvPr>
          <p:cNvSpPr>
            <a:spLocks noGrp="1"/>
          </p:cNvSpPr>
          <p:nvPr>
            <p:ph type="title"/>
          </p:nvPr>
        </p:nvSpPr>
        <p:spPr>
          <a:xfrm>
            <a:off x="762000" y="533400"/>
            <a:ext cx="7696200" cy="1143000"/>
          </a:xfrm>
        </p:spPr>
        <p:txBody>
          <a:bodyPr wrap="square" anchor="b">
            <a:normAutofit/>
          </a:bodyPr>
          <a:lstStyle/>
          <a:p>
            <a:r>
              <a:rPr lang="en-US" dirty="0"/>
              <a:t>Lock to Lock</a:t>
            </a:r>
          </a:p>
        </p:txBody>
      </p:sp>
      <p:pic>
        <p:nvPicPr>
          <p:cNvPr id="2052" name="Picture 4" descr="Pad-Mounted Transformers | KEM Electric Cooperative">
            <a:extLst>
              <a:ext uri="{FF2B5EF4-FFF2-40B4-BE49-F238E27FC236}">
                <a16:creationId xmlns:a16="http://schemas.microsoft.com/office/drawing/2014/main" id="{FE728D3B-8772-4DE1-8827-085109927D93}"/>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7056" b="43588"/>
          <a:stretch/>
        </p:blipFill>
        <p:spPr bwMode="auto">
          <a:xfrm>
            <a:off x="762000" y="1905000"/>
            <a:ext cx="7696200" cy="4038600"/>
          </a:xfrm>
          <a:prstGeom prst="rect">
            <a:avLst/>
          </a:prstGeom>
          <a:solidFill>
            <a:srgbClr val="FFFFFF"/>
          </a:solidFill>
        </p:spPr>
      </p:pic>
      <p:sp>
        <p:nvSpPr>
          <p:cNvPr id="5" name="Slide Number Placeholder 4">
            <a:extLst>
              <a:ext uri="{FF2B5EF4-FFF2-40B4-BE49-F238E27FC236}">
                <a16:creationId xmlns:a16="http://schemas.microsoft.com/office/drawing/2014/main" id="{5FDBA793-07AC-4776-8145-2BBB3D85CA4D}"/>
              </a:ext>
            </a:extLst>
          </p:cNvPr>
          <p:cNvSpPr>
            <a:spLocks noGrp="1"/>
          </p:cNvSpPr>
          <p:nvPr>
            <p:ph type="sldNum" sz="quarter" idx="12"/>
          </p:nvPr>
        </p:nvSpPr>
        <p:spPr>
          <a:xfrm>
            <a:off x="6858000" y="6400800"/>
            <a:ext cx="1600200" cy="457200"/>
          </a:xfrm>
        </p:spPr>
        <p:txBody>
          <a:bodyPr wrap="square" anchor="t">
            <a:normAutofit/>
          </a:bodyPr>
          <a:lstStyle/>
          <a:p>
            <a:pPr>
              <a:spcAft>
                <a:spcPts val="600"/>
              </a:spcAft>
              <a:defRPr/>
            </a:pPr>
            <a:fld id="{C46CB010-865E-43A3-B343-9D274A69DE56}" type="slidenum">
              <a:rPr lang="en-US" smtClean="0"/>
              <a:pPr>
                <a:spcAft>
                  <a:spcPts val="600"/>
                </a:spcAft>
                <a:defRPr/>
              </a:pPr>
              <a:t>15</a:t>
            </a:fld>
            <a:endParaRPr lang="en-US"/>
          </a:p>
        </p:txBody>
      </p:sp>
    </p:spTree>
    <p:extLst>
      <p:ext uri="{BB962C8B-B14F-4D97-AF65-F5344CB8AC3E}">
        <p14:creationId xmlns:p14="http://schemas.microsoft.com/office/powerpoint/2010/main" val="1930598467"/>
      </p:ext>
    </p:extLst>
  </p:cSld>
  <p:clrMapOvr>
    <a:masterClrMapping/>
  </p:clrMapOvr>
  <p:transition>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44D96-AF76-4DE9-8420-E62366C433C7}"/>
              </a:ext>
            </a:extLst>
          </p:cNvPr>
          <p:cNvSpPr>
            <a:spLocks noGrp="1"/>
          </p:cNvSpPr>
          <p:nvPr>
            <p:ph type="title"/>
          </p:nvPr>
        </p:nvSpPr>
        <p:spPr/>
        <p:txBody>
          <a:bodyPr/>
          <a:lstStyle/>
          <a:p>
            <a:r>
              <a:rPr lang="en-US" dirty="0"/>
              <a:t>Practice Description</a:t>
            </a:r>
          </a:p>
        </p:txBody>
      </p:sp>
      <p:sp>
        <p:nvSpPr>
          <p:cNvPr id="5" name="Slide Number Placeholder 4">
            <a:extLst>
              <a:ext uri="{FF2B5EF4-FFF2-40B4-BE49-F238E27FC236}">
                <a16:creationId xmlns:a16="http://schemas.microsoft.com/office/drawing/2014/main" id="{F3D852A9-E49F-4B0C-8B65-A56D7018B54A}"/>
              </a:ext>
            </a:extLst>
          </p:cNvPr>
          <p:cNvSpPr>
            <a:spLocks noGrp="1"/>
          </p:cNvSpPr>
          <p:nvPr>
            <p:ph type="sldNum" sz="quarter" idx="12"/>
          </p:nvPr>
        </p:nvSpPr>
        <p:spPr/>
        <p:txBody>
          <a:bodyPr/>
          <a:lstStyle/>
          <a:p>
            <a:pPr>
              <a:defRPr/>
            </a:pPr>
            <a:fld id="{C46CB010-865E-43A3-B343-9D274A69DE56}" type="slidenum">
              <a:rPr lang="en-US" smtClean="0"/>
              <a:pPr>
                <a:defRPr/>
              </a:pPr>
              <a:t>16</a:t>
            </a:fld>
            <a:endParaRPr lang="en-US" dirty="0"/>
          </a:p>
        </p:txBody>
      </p:sp>
      <p:pic>
        <p:nvPicPr>
          <p:cNvPr id="6" name="Picture Placeholder 7">
            <a:extLst>
              <a:ext uri="{FF2B5EF4-FFF2-40B4-BE49-F238E27FC236}">
                <a16:creationId xmlns:a16="http://schemas.microsoft.com/office/drawing/2014/main" id="{C132118C-6AED-4889-BCA6-6D8090A8A04D}"/>
              </a:ext>
            </a:extLst>
          </p:cNvPr>
          <p:cNvPicPr>
            <a:picLocks noGrp="1" noChangeAspect="1"/>
          </p:cNvPicPr>
          <p:nvPr>
            <p:ph type="pic" sz="quarter" idx="14"/>
          </p:nvPr>
        </p:nvPicPr>
        <p:blipFill>
          <a:blip r:embed="rId3"/>
          <a:srcRect l="69" r="69"/>
          <a:stretch>
            <a:fillRect/>
          </a:stretch>
        </p:blipFill>
        <p:spPr>
          <a:xfrm>
            <a:off x="763859" y="1715973"/>
            <a:ext cx="3350941" cy="4227628"/>
          </a:xfrm>
        </p:spPr>
      </p:pic>
      <p:pic>
        <p:nvPicPr>
          <p:cNvPr id="8" name="Picture Placeholder 7">
            <a:extLst>
              <a:ext uri="{FF2B5EF4-FFF2-40B4-BE49-F238E27FC236}">
                <a16:creationId xmlns:a16="http://schemas.microsoft.com/office/drawing/2014/main" id="{841B579F-D611-478B-8FD1-22F19EB2A8BF}"/>
              </a:ext>
            </a:extLst>
          </p:cNvPr>
          <p:cNvPicPr>
            <a:picLocks noGrp="1" noChangeAspect="1"/>
          </p:cNvPicPr>
          <p:nvPr>
            <p:ph type="pic" sz="quarter" idx="14"/>
          </p:nvPr>
        </p:nvPicPr>
        <p:blipFill>
          <a:blip r:embed="rId3"/>
          <a:srcRect l="69" r="69"/>
          <a:stretch>
            <a:fillRect/>
          </a:stretch>
        </p:blipFill>
        <p:spPr>
          <a:xfrm>
            <a:off x="1035902" y="1904998"/>
            <a:ext cx="2756557" cy="3987801"/>
          </a:xfrm>
        </p:spPr>
      </p:pic>
      <p:pic>
        <p:nvPicPr>
          <p:cNvPr id="9" name="Picture Placeholder 7">
            <a:extLst>
              <a:ext uri="{FF2B5EF4-FFF2-40B4-BE49-F238E27FC236}">
                <a16:creationId xmlns:a16="http://schemas.microsoft.com/office/drawing/2014/main" id="{C93C71CD-EA1E-460C-8C2A-C7427B693AAE}"/>
              </a:ext>
            </a:extLst>
          </p:cNvPr>
          <p:cNvPicPr>
            <a:picLocks noGrp="1" noChangeAspect="1"/>
          </p:cNvPicPr>
          <p:nvPr>
            <p:ph type="pic" sz="quarter" idx="14"/>
          </p:nvPr>
        </p:nvPicPr>
        <p:blipFill>
          <a:blip r:embed="rId3"/>
          <a:srcRect l="69" r="69"/>
          <a:stretch>
            <a:fillRect/>
          </a:stretch>
        </p:blipFill>
        <p:spPr>
          <a:xfrm>
            <a:off x="1181507" y="1916227"/>
            <a:ext cx="2953852" cy="4027373"/>
          </a:xfrm>
        </p:spPr>
      </p:pic>
      <p:sp>
        <p:nvSpPr>
          <p:cNvPr id="4" name="TextBox 3"/>
          <p:cNvSpPr txBox="1"/>
          <p:nvPr/>
        </p:nvSpPr>
        <p:spPr>
          <a:xfrm>
            <a:off x="533400" y="1425106"/>
            <a:ext cx="4437143" cy="4670894"/>
          </a:xfrm>
          <a:prstGeom prst="rect">
            <a:avLst/>
          </a:prstGeom>
          <a:noFill/>
        </p:spPr>
        <p:txBody>
          <a:bodyPr wrap="square" rtlCol="0">
            <a:spAutoFit/>
          </a:bodyPr>
          <a:lstStyle/>
          <a:p>
            <a:pPr marR="73660" lvl="0" eaLnBrk="0" hangingPunct="0">
              <a:lnSpc>
                <a:spcPct val="107000"/>
              </a:lnSpc>
              <a:spcBef>
                <a:spcPct val="20000"/>
              </a:spcBef>
              <a:buClr>
                <a:schemeClr val="bg2"/>
              </a:buClr>
              <a:buSzPct val="70000"/>
              <a:tabLst>
                <a:tab pos="1408430" algn="l"/>
              </a:tabLst>
            </a:pPr>
            <a:endParaRPr lang="en-US" sz="2000" dirty="0">
              <a:solidFill>
                <a:schemeClr val="tx1">
                  <a:lumMod val="75000"/>
                  <a:lumOff val="25000"/>
                </a:schemeClr>
              </a:solidFill>
              <a:latin typeface="+mn-lt"/>
            </a:endParaRPr>
          </a:p>
          <a:p>
            <a:pPr marL="342900" marR="73660" lvl="1" indent="-342900" eaLnBrk="0" hangingPunct="0">
              <a:lnSpc>
                <a:spcPct val="107000"/>
              </a:lnSpc>
              <a:spcBef>
                <a:spcPts val="1200"/>
              </a:spcBef>
              <a:spcAft>
                <a:spcPts val="600"/>
              </a:spcAft>
              <a:buClr>
                <a:schemeClr val="bg2">
                  <a:lumMod val="60000"/>
                  <a:lumOff val="40000"/>
                </a:schemeClr>
              </a:buClr>
              <a:buSzPct val="150000"/>
              <a:buFont typeface="Arial" panose="020B0604020202020204" pitchFamily="34" charset="0"/>
              <a:buChar char="•"/>
              <a:tabLst>
                <a:tab pos="1408430" algn="l"/>
              </a:tabLst>
              <a:defRPr/>
            </a:pPr>
            <a:r>
              <a:rPr lang="en-US" sz="2400" dirty="0">
                <a:solidFill>
                  <a:schemeClr val="tx1">
                    <a:lumMod val="75000"/>
                    <a:lumOff val="25000"/>
                  </a:schemeClr>
                </a:solidFill>
                <a:cs typeface="+mn-cs"/>
              </a:rPr>
              <a:t>Lock to Lock</a:t>
            </a:r>
          </a:p>
          <a:p>
            <a:pPr marL="742950" marR="73660" lvl="2" indent="-342900" eaLnBrk="0" hangingPunct="0">
              <a:lnSpc>
                <a:spcPct val="107000"/>
              </a:lnSpc>
              <a:spcBef>
                <a:spcPts val="1200"/>
              </a:spcBef>
              <a:spcAft>
                <a:spcPts val="600"/>
              </a:spcAft>
              <a:buClr>
                <a:schemeClr val="bg2">
                  <a:lumMod val="60000"/>
                  <a:lumOff val="40000"/>
                </a:schemeClr>
              </a:buClr>
              <a:buSzPct val="150000"/>
              <a:buFont typeface="Arial" panose="020B0604020202020204" pitchFamily="34" charset="0"/>
              <a:buChar char="•"/>
              <a:tabLst>
                <a:tab pos="1408430" algn="l"/>
              </a:tabLst>
              <a:defRPr/>
            </a:pPr>
            <a:r>
              <a:rPr lang="en-US" dirty="0">
                <a:solidFill>
                  <a:schemeClr val="tx1">
                    <a:lumMod val="75000"/>
                    <a:lumOff val="25000"/>
                  </a:schemeClr>
                </a:solidFill>
                <a:cs typeface="+mn-cs"/>
              </a:rPr>
              <a:t>When employees are working on energized circuits or equipment, </a:t>
            </a:r>
            <a:r>
              <a:rPr lang="en-US" b="1" dirty="0">
                <a:solidFill>
                  <a:schemeClr val="tx1">
                    <a:lumMod val="75000"/>
                    <a:lumOff val="25000"/>
                  </a:schemeClr>
                </a:solidFill>
                <a:cs typeface="+mn-cs"/>
              </a:rPr>
              <a:t>rubber protective-insulating gloves and sleeves rated for the exposure of the highest nominal voltage shall be worn “lock to lock” when employees are working on underground electrical equipment. </a:t>
            </a:r>
          </a:p>
          <a:p>
            <a:pPr marL="742950" marR="73660" lvl="2" indent="-342900" eaLnBrk="0" hangingPunct="0">
              <a:lnSpc>
                <a:spcPct val="107000"/>
              </a:lnSpc>
              <a:spcBef>
                <a:spcPts val="1200"/>
              </a:spcBef>
              <a:spcAft>
                <a:spcPts val="600"/>
              </a:spcAft>
              <a:buClr>
                <a:schemeClr val="bg2">
                  <a:lumMod val="60000"/>
                  <a:lumOff val="40000"/>
                </a:schemeClr>
              </a:buClr>
              <a:buSzPct val="150000"/>
              <a:buFont typeface="Arial" panose="020B0604020202020204" pitchFamily="34" charset="0"/>
              <a:buChar char="•"/>
              <a:tabLst>
                <a:tab pos="1408430" algn="l"/>
              </a:tabLst>
              <a:defRPr/>
            </a:pPr>
            <a:r>
              <a:rPr lang="en-US" dirty="0">
                <a:solidFill>
                  <a:schemeClr val="tx1">
                    <a:lumMod val="75000"/>
                    <a:lumOff val="25000"/>
                  </a:schemeClr>
                </a:solidFill>
                <a:cs typeface="+mn-cs"/>
              </a:rPr>
              <a:t>This includes when the employee manipulates the enclosure’s door.</a:t>
            </a:r>
          </a:p>
        </p:txBody>
      </p:sp>
      <p:pic>
        <p:nvPicPr>
          <p:cNvPr id="10" name="Picture 9" descr="A picture containing text&#10;&#10;Description automatically generated">
            <a:extLst>
              <a:ext uri="{FF2B5EF4-FFF2-40B4-BE49-F238E27FC236}">
                <a16:creationId xmlns:a16="http://schemas.microsoft.com/office/drawing/2014/main" id="{6777B6A5-6C07-4469-9EE3-E378BF2D40C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8997" r="6718"/>
          <a:stretch/>
        </p:blipFill>
        <p:spPr>
          <a:xfrm rot="5400000">
            <a:off x="4674727" y="2163196"/>
            <a:ext cx="4027373" cy="3583678"/>
          </a:xfrm>
          <a:prstGeom prst="rect">
            <a:avLst/>
          </a:prstGeom>
          <a:ln>
            <a:noFill/>
          </a:ln>
          <a:effectLst>
            <a:softEdge rad="112500"/>
          </a:effectLst>
        </p:spPr>
      </p:pic>
    </p:spTree>
    <p:extLst>
      <p:ext uri="{BB962C8B-B14F-4D97-AF65-F5344CB8AC3E}">
        <p14:creationId xmlns:p14="http://schemas.microsoft.com/office/powerpoint/2010/main" val="1425866218"/>
      </p:ext>
    </p:extLst>
  </p:cSld>
  <p:clrMapOvr>
    <a:masterClrMapping/>
  </p:clrMapOvr>
  <p:transition>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Title 1">
            <a:extLst>
              <a:ext uri="{FF2B5EF4-FFF2-40B4-BE49-F238E27FC236}">
                <a16:creationId xmlns:a16="http://schemas.microsoft.com/office/drawing/2014/main" id="{C7600DA9-09F6-4E68-9EE2-002B6387F825}"/>
              </a:ext>
            </a:extLst>
          </p:cNvPr>
          <p:cNvSpPr>
            <a:spLocks noGrp="1"/>
          </p:cNvSpPr>
          <p:nvPr>
            <p:ph type="title"/>
          </p:nvPr>
        </p:nvSpPr>
        <p:spPr>
          <a:xfrm>
            <a:off x="762000" y="533400"/>
            <a:ext cx="7696200" cy="1143000"/>
          </a:xfrm>
        </p:spPr>
        <p:txBody>
          <a:bodyPr/>
          <a:lstStyle/>
          <a:p>
            <a:r>
              <a:rPr lang="en-US" dirty="0"/>
              <a:t>Practice Description</a:t>
            </a:r>
          </a:p>
        </p:txBody>
      </p:sp>
      <p:sp>
        <p:nvSpPr>
          <p:cNvPr id="3" name="Text Placeholder 2">
            <a:extLst>
              <a:ext uri="{FF2B5EF4-FFF2-40B4-BE49-F238E27FC236}">
                <a16:creationId xmlns:a16="http://schemas.microsoft.com/office/drawing/2014/main" id="{A509A812-DF86-4ED9-8ADF-74EFBAA31872}"/>
              </a:ext>
            </a:extLst>
          </p:cNvPr>
          <p:cNvSpPr>
            <a:spLocks noGrp="1"/>
          </p:cNvSpPr>
          <p:nvPr>
            <p:ph sz="half" idx="1"/>
          </p:nvPr>
        </p:nvSpPr>
        <p:spPr>
          <a:xfrm>
            <a:off x="533400" y="2057400"/>
            <a:ext cx="4000500" cy="3505200"/>
          </a:xfrm>
        </p:spPr>
        <p:txBody>
          <a:bodyPr wrap="square" anchor="t">
            <a:normAutofit fontScale="92500" lnSpcReduction="20000"/>
          </a:bodyPr>
          <a:lstStyle/>
          <a:p>
            <a:pPr>
              <a:lnSpc>
                <a:spcPct val="90000"/>
              </a:lnSpc>
            </a:pPr>
            <a:r>
              <a:rPr lang="en-US" sz="1900" kern="1200" dirty="0">
                <a:solidFill>
                  <a:schemeClr val="tx1">
                    <a:lumMod val="75000"/>
                    <a:lumOff val="25000"/>
                  </a:schemeClr>
                </a:solidFill>
              </a:rPr>
              <a:t>A complete, thorough inspection of exterior</a:t>
            </a:r>
          </a:p>
          <a:p>
            <a:pPr>
              <a:lnSpc>
                <a:spcPct val="90000"/>
              </a:lnSpc>
            </a:pPr>
            <a:r>
              <a:rPr lang="en-US" sz="1900" kern="1200" dirty="0">
                <a:solidFill>
                  <a:schemeClr val="tx1">
                    <a:lumMod val="75000"/>
                    <a:lumOff val="25000"/>
                  </a:schemeClr>
                </a:solidFill>
              </a:rPr>
              <a:t>Hazard assessment must be conducted prior to any action </a:t>
            </a:r>
          </a:p>
          <a:p>
            <a:pPr marL="742950" lvl="2" indent="-342900">
              <a:lnSpc>
                <a:spcPct val="90000"/>
              </a:lnSpc>
              <a:buClr>
                <a:schemeClr val="bg2"/>
              </a:buClr>
              <a:buSzPct val="70000"/>
              <a:buFont typeface="Wingdings" pitchFamily="2" charset="2"/>
              <a:buChar char="l"/>
            </a:pPr>
            <a:r>
              <a:rPr lang="en-US" sz="1500" dirty="0">
                <a:solidFill>
                  <a:schemeClr val="tx1">
                    <a:lumMod val="75000"/>
                    <a:lumOff val="25000"/>
                  </a:schemeClr>
                </a:solidFill>
              </a:rPr>
              <a:t>Manipulation of locking mechanism being performed. </a:t>
            </a:r>
          </a:p>
          <a:p>
            <a:pPr marL="342900" lvl="1" indent="-342900">
              <a:lnSpc>
                <a:spcPct val="90000"/>
              </a:lnSpc>
              <a:buClr>
                <a:schemeClr val="bg2"/>
              </a:buClr>
              <a:buSzPct val="70000"/>
              <a:buFont typeface="Wingdings" pitchFamily="2" charset="2"/>
              <a:buChar char="l"/>
            </a:pPr>
            <a:r>
              <a:rPr lang="en-US" sz="1900" kern="1200" dirty="0">
                <a:solidFill>
                  <a:schemeClr val="tx1">
                    <a:lumMod val="75000"/>
                    <a:lumOff val="25000"/>
                  </a:schemeClr>
                </a:solidFill>
                <a:ea typeface="+mn-ea"/>
                <a:cs typeface="+mn-cs"/>
              </a:rPr>
              <a:t>This hazard assessment could include</a:t>
            </a:r>
          </a:p>
          <a:p>
            <a:pPr marL="742950" lvl="2" indent="-342900">
              <a:lnSpc>
                <a:spcPct val="90000"/>
              </a:lnSpc>
              <a:buClr>
                <a:schemeClr val="bg2"/>
              </a:buClr>
              <a:buSzPct val="70000"/>
              <a:buFont typeface="Wingdings" pitchFamily="2" charset="2"/>
              <a:buChar char="l"/>
            </a:pPr>
            <a:r>
              <a:rPr lang="en-US" sz="1500" dirty="0">
                <a:solidFill>
                  <a:schemeClr val="tx1">
                    <a:lumMod val="75000"/>
                    <a:lumOff val="25000"/>
                  </a:schemeClr>
                </a:solidFill>
              </a:rPr>
              <a:t>Visible damage</a:t>
            </a:r>
          </a:p>
          <a:p>
            <a:pPr marL="742950" lvl="2" indent="-342900">
              <a:lnSpc>
                <a:spcPct val="90000"/>
              </a:lnSpc>
              <a:buClr>
                <a:schemeClr val="bg2"/>
              </a:buClr>
              <a:buSzPct val="70000"/>
              <a:buFont typeface="Wingdings" pitchFamily="2" charset="2"/>
              <a:buChar char="l"/>
            </a:pPr>
            <a:r>
              <a:rPr lang="en-US" sz="1500" dirty="0">
                <a:solidFill>
                  <a:schemeClr val="tx1">
                    <a:lumMod val="75000"/>
                    <a:lumOff val="25000"/>
                  </a:schemeClr>
                </a:solidFill>
              </a:rPr>
              <a:t>Hinge condition </a:t>
            </a:r>
          </a:p>
          <a:p>
            <a:pPr marL="742950" lvl="2" indent="-342900">
              <a:lnSpc>
                <a:spcPct val="90000"/>
              </a:lnSpc>
              <a:buClr>
                <a:schemeClr val="bg2"/>
              </a:buClr>
              <a:buSzPct val="70000"/>
              <a:buFont typeface="Wingdings" pitchFamily="2" charset="2"/>
              <a:buChar char="l"/>
            </a:pPr>
            <a:r>
              <a:rPr lang="en-US" sz="1500" dirty="0">
                <a:solidFill>
                  <a:schemeClr val="tx1">
                    <a:lumMod val="75000"/>
                    <a:lumOff val="25000"/>
                  </a:schemeClr>
                </a:solidFill>
              </a:rPr>
              <a:t>Foundation (stability and general condition)</a:t>
            </a:r>
          </a:p>
          <a:p>
            <a:pPr marL="742950" lvl="2" indent="-342900">
              <a:lnSpc>
                <a:spcPct val="90000"/>
              </a:lnSpc>
              <a:buClr>
                <a:schemeClr val="bg2"/>
              </a:buClr>
              <a:buSzPct val="70000"/>
              <a:buFont typeface="Wingdings" pitchFamily="2" charset="2"/>
              <a:buChar char="l"/>
            </a:pPr>
            <a:r>
              <a:rPr lang="en-US" sz="1500" dirty="0">
                <a:solidFill>
                  <a:schemeClr val="tx1">
                    <a:lumMod val="75000"/>
                    <a:lumOff val="25000"/>
                  </a:schemeClr>
                </a:solidFill>
              </a:rPr>
              <a:t>Rust</a:t>
            </a:r>
          </a:p>
          <a:p>
            <a:pPr marL="742950" lvl="2" indent="-342900">
              <a:lnSpc>
                <a:spcPct val="90000"/>
              </a:lnSpc>
              <a:buClr>
                <a:schemeClr val="bg2"/>
              </a:buClr>
              <a:buSzPct val="70000"/>
              <a:buFont typeface="Wingdings" pitchFamily="2" charset="2"/>
              <a:buChar char="l"/>
            </a:pPr>
            <a:r>
              <a:rPr lang="en-US" sz="1500" dirty="0">
                <a:solidFill>
                  <a:schemeClr val="tx1">
                    <a:lumMod val="75000"/>
                    <a:lumOff val="25000"/>
                  </a:schemeClr>
                </a:solidFill>
              </a:rPr>
              <a:t>Site conditions (landscaping)</a:t>
            </a:r>
          </a:p>
          <a:p>
            <a:pPr marL="742950" lvl="2" indent="-342900">
              <a:lnSpc>
                <a:spcPct val="90000"/>
              </a:lnSpc>
              <a:buClr>
                <a:schemeClr val="bg2"/>
              </a:buClr>
              <a:buSzPct val="70000"/>
              <a:buFont typeface="Wingdings" pitchFamily="2" charset="2"/>
              <a:buChar char="l"/>
            </a:pPr>
            <a:r>
              <a:rPr lang="en-US" sz="1500" dirty="0">
                <a:solidFill>
                  <a:schemeClr val="tx1">
                    <a:lumMod val="75000"/>
                    <a:lumOff val="25000"/>
                  </a:schemeClr>
                </a:solidFill>
              </a:rPr>
              <a:t>Noise in the enclosure</a:t>
            </a:r>
          </a:p>
          <a:p>
            <a:pPr marL="742950" lvl="2" indent="-342900">
              <a:lnSpc>
                <a:spcPct val="90000"/>
              </a:lnSpc>
              <a:buClr>
                <a:schemeClr val="bg2"/>
              </a:buClr>
              <a:buSzPct val="70000"/>
              <a:buFont typeface="Wingdings" pitchFamily="2" charset="2"/>
              <a:buChar char="l"/>
            </a:pPr>
            <a:r>
              <a:rPr lang="en-US" sz="1500" dirty="0">
                <a:solidFill>
                  <a:schemeClr val="tx1">
                    <a:lumMod val="75000"/>
                    <a:lumOff val="25000"/>
                  </a:schemeClr>
                </a:solidFill>
              </a:rPr>
              <a:t>Oil present in and around enclosure</a:t>
            </a:r>
          </a:p>
          <a:p>
            <a:pPr marL="742950" lvl="2" indent="-342900">
              <a:lnSpc>
                <a:spcPct val="90000"/>
              </a:lnSpc>
              <a:buClr>
                <a:schemeClr val="bg2"/>
              </a:buClr>
              <a:buSzPct val="70000"/>
              <a:buFont typeface="Wingdings" pitchFamily="2" charset="2"/>
              <a:buChar char="l"/>
            </a:pPr>
            <a:r>
              <a:rPr lang="en-US" sz="1500" dirty="0">
                <a:solidFill>
                  <a:schemeClr val="tx1">
                    <a:lumMod val="75000"/>
                    <a:lumOff val="25000"/>
                  </a:schemeClr>
                </a:solidFill>
              </a:rPr>
              <a:t>Wildlife concerns (bees, snakes, etc.)</a:t>
            </a:r>
          </a:p>
          <a:p>
            <a:pPr marL="742950" lvl="2" indent="-342900">
              <a:lnSpc>
                <a:spcPct val="90000"/>
              </a:lnSpc>
              <a:buClr>
                <a:schemeClr val="bg2"/>
              </a:buClr>
              <a:buSzPct val="70000"/>
              <a:buFont typeface="Wingdings" pitchFamily="2" charset="2"/>
              <a:buChar char="l"/>
            </a:pPr>
            <a:endParaRPr lang="en-US" sz="1500" dirty="0"/>
          </a:p>
          <a:p>
            <a:pPr lvl="1">
              <a:lnSpc>
                <a:spcPct val="90000"/>
              </a:lnSpc>
            </a:pPr>
            <a:endParaRPr lang="en-US" sz="1400" kern="1200" dirty="0"/>
          </a:p>
          <a:p>
            <a:pPr lvl="1">
              <a:lnSpc>
                <a:spcPct val="90000"/>
              </a:lnSpc>
            </a:pPr>
            <a:endParaRPr lang="en-US" sz="1400" kern="1200" dirty="0"/>
          </a:p>
          <a:p>
            <a:pPr>
              <a:lnSpc>
                <a:spcPct val="90000"/>
              </a:lnSpc>
            </a:pPr>
            <a:endParaRPr lang="en-US" sz="1500" dirty="0"/>
          </a:p>
        </p:txBody>
      </p:sp>
      <p:pic>
        <p:nvPicPr>
          <p:cNvPr id="3074" name="Picture 2" descr="t2 – Almetek Industries, Inc.">
            <a:extLst>
              <a:ext uri="{FF2B5EF4-FFF2-40B4-BE49-F238E27FC236}">
                <a16:creationId xmlns:a16="http://schemas.microsoft.com/office/drawing/2014/main" id="{FDE6FCC4-E926-483D-A0A1-C78FF15A078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221" r="13247" b="1"/>
          <a:stretch/>
        </p:blipFill>
        <p:spPr bwMode="auto">
          <a:xfrm>
            <a:off x="4686300" y="1905000"/>
            <a:ext cx="3771900" cy="40386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2D731244-1D6A-44BF-B51D-CC7FC971EAEF}"/>
              </a:ext>
            </a:extLst>
          </p:cNvPr>
          <p:cNvSpPr>
            <a:spLocks noGrp="1"/>
          </p:cNvSpPr>
          <p:nvPr>
            <p:ph type="sldNum" sz="quarter" idx="12"/>
          </p:nvPr>
        </p:nvSpPr>
        <p:spPr>
          <a:xfrm>
            <a:off x="6858000" y="6400800"/>
            <a:ext cx="1600200" cy="457200"/>
          </a:xfrm>
        </p:spPr>
        <p:txBody>
          <a:bodyPr wrap="square" anchor="t">
            <a:normAutofit/>
          </a:bodyPr>
          <a:lstStyle/>
          <a:p>
            <a:pPr>
              <a:spcAft>
                <a:spcPts val="600"/>
              </a:spcAft>
              <a:defRPr/>
            </a:pPr>
            <a:fld id="{C46CB010-865E-43A3-B343-9D274A69DE56}" type="slidenum">
              <a:rPr lang="en-US" smtClean="0"/>
              <a:pPr>
                <a:spcAft>
                  <a:spcPts val="600"/>
                </a:spcAft>
                <a:defRPr/>
              </a:pPr>
              <a:t>17</a:t>
            </a:fld>
            <a:endParaRPr lang="en-US"/>
          </a:p>
        </p:txBody>
      </p:sp>
    </p:spTree>
    <p:extLst>
      <p:ext uri="{BB962C8B-B14F-4D97-AF65-F5344CB8AC3E}">
        <p14:creationId xmlns:p14="http://schemas.microsoft.com/office/powerpoint/2010/main" val="3667375515"/>
      </p:ext>
    </p:extLst>
  </p:cSld>
  <p:clrMapOvr>
    <a:masterClrMapping/>
  </p:clrMapOvr>
  <p:transition>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C0C950-2767-4276-B370-9C3F8FD0D603}"/>
              </a:ext>
            </a:extLst>
          </p:cNvPr>
          <p:cNvSpPr>
            <a:spLocks noGrp="1"/>
          </p:cNvSpPr>
          <p:nvPr>
            <p:ph type="title"/>
          </p:nvPr>
        </p:nvSpPr>
        <p:spPr/>
        <p:txBody>
          <a:bodyPr/>
          <a:lstStyle/>
          <a:p>
            <a:r>
              <a:rPr lang="en-US" b="1" dirty="0">
                <a:sym typeface="Arial Narrow"/>
              </a:rPr>
              <a:t>Exception</a:t>
            </a:r>
            <a:endParaRPr lang="en-US" dirty="0"/>
          </a:p>
        </p:txBody>
      </p:sp>
      <p:sp>
        <p:nvSpPr>
          <p:cNvPr id="3" name="Content Placeholder 2">
            <a:extLst>
              <a:ext uri="{FF2B5EF4-FFF2-40B4-BE49-F238E27FC236}">
                <a16:creationId xmlns:a16="http://schemas.microsoft.com/office/drawing/2014/main" id="{9901DADB-B734-419E-B608-9686C987A3A9}"/>
              </a:ext>
            </a:extLst>
          </p:cNvPr>
          <p:cNvSpPr>
            <a:spLocks noGrp="1"/>
          </p:cNvSpPr>
          <p:nvPr>
            <p:ph sz="half" idx="1"/>
          </p:nvPr>
        </p:nvSpPr>
        <p:spPr>
          <a:xfrm>
            <a:off x="762000" y="1905000"/>
            <a:ext cx="4572000" cy="4038600"/>
          </a:xfrm>
        </p:spPr>
        <p:txBody>
          <a:bodyPr/>
          <a:lstStyle/>
          <a:p>
            <a:pPr marL="342900" lvl="1" indent="-342900">
              <a:spcBef>
                <a:spcPts val="1200"/>
              </a:spcBef>
              <a:spcAft>
                <a:spcPts val="600"/>
              </a:spcAft>
              <a:buClr>
                <a:schemeClr val="bg2">
                  <a:lumMod val="60000"/>
                  <a:lumOff val="40000"/>
                </a:schemeClr>
              </a:buClr>
              <a:buFont typeface="Arial" panose="020B0604020202020204" pitchFamily="34" charset="0"/>
              <a:buChar char="•"/>
              <a:defRPr/>
            </a:pPr>
            <a:r>
              <a:rPr lang="en-US" kern="1200" dirty="0">
                <a:solidFill>
                  <a:schemeClr val="tx1">
                    <a:lumMod val="75000"/>
                    <a:lumOff val="25000"/>
                  </a:schemeClr>
                </a:solidFill>
                <a:latin typeface="Arial" charset="0"/>
                <a:ea typeface="+mn-ea"/>
                <a:cs typeface="+mn-cs"/>
              </a:rPr>
              <a:t>If no physical, sensory or environmental condition is present during the hazard assessment that would necessitate the use of gloves and sleeves to unlock the lock, gloves and sleeves may be omitted for unlocking. </a:t>
            </a:r>
          </a:p>
          <a:p>
            <a:pPr marL="342900" lvl="1" indent="-342900">
              <a:spcBef>
                <a:spcPts val="1200"/>
              </a:spcBef>
              <a:spcAft>
                <a:spcPts val="600"/>
              </a:spcAft>
              <a:buClr>
                <a:schemeClr val="bg2">
                  <a:lumMod val="60000"/>
                  <a:lumOff val="40000"/>
                </a:schemeClr>
              </a:buClr>
              <a:buFont typeface="Arial" panose="020B0604020202020204" pitchFamily="34" charset="0"/>
              <a:buChar char="•"/>
              <a:defRPr/>
            </a:pPr>
            <a:r>
              <a:rPr lang="en-US" kern="1200" dirty="0">
                <a:solidFill>
                  <a:schemeClr val="tx1">
                    <a:lumMod val="75000"/>
                    <a:lumOff val="25000"/>
                  </a:schemeClr>
                </a:solidFill>
                <a:latin typeface="Arial" charset="0"/>
                <a:ea typeface="+mn-ea"/>
                <a:cs typeface="+mn-cs"/>
              </a:rPr>
              <a:t>Gloves and sleeves are required for lock removal without exception.</a:t>
            </a:r>
          </a:p>
          <a:p>
            <a:endParaRPr lang="en-US" dirty="0"/>
          </a:p>
        </p:txBody>
      </p:sp>
      <p:sp>
        <p:nvSpPr>
          <p:cNvPr id="5" name="Slide Number Placeholder 4">
            <a:extLst>
              <a:ext uri="{FF2B5EF4-FFF2-40B4-BE49-F238E27FC236}">
                <a16:creationId xmlns:a16="http://schemas.microsoft.com/office/drawing/2014/main" id="{CAC10577-4527-438B-BC8A-49323F62486D}"/>
              </a:ext>
            </a:extLst>
          </p:cNvPr>
          <p:cNvSpPr>
            <a:spLocks noGrp="1"/>
          </p:cNvSpPr>
          <p:nvPr>
            <p:ph type="sldNum" sz="quarter" idx="12"/>
          </p:nvPr>
        </p:nvSpPr>
        <p:spPr/>
        <p:txBody>
          <a:bodyPr/>
          <a:lstStyle/>
          <a:p>
            <a:pPr>
              <a:defRPr/>
            </a:pPr>
            <a:fld id="{469B2809-61E3-4FE3-BDB6-F42EB26DDB17}" type="slidenum">
              <a:rPr lang="en-US" smtClean="0"/>
              <a:pPr>
                <a:defRPr/>
              </a:pPr>
              <a:t>18</a:t>
            </a:fld>
            <a:endParaRPr lang="en-US" dirty="0"/>
          </a:p>
        </p:txBody>
      </p:sp>
      <p:pic>
        <p:nvPicPr>
          <p:cNvPr id="6" name="Picture 5" descr="A picture containing text&#10;&#10;Description automatically generated">
            <a:extLst>
              <a:ext uri="{FF2B5EF4-FFF2-40B4-BE49-F238E27FC236}">
                <a16:creationId xmlns:a16="http://schemas.microsoft.com/office/drawing/2014/main" id="{B60139B3-997B-490F-AA29-7E21BDE0F05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9205" t="17936" r="19264" b="25694"/>
          <a:stretch/>
        </p:blipFill>
        <p:spPr>
          <a:xfrm rot="5400000">
            <a:off x="5233306" y="2228850"/>
            <a:ext cx="3352800" cy="3162301"/>
          </a:xfrm>
          <a:prstGeom prst="rect">
            <a:avLst/>
          </a:prstGeom>
          <a:ln>
            <a:noFill/>
          </a:ln>
          <a:effectLst>
            <a:softEdge rad="112500"/>
          </a:effectLst>
        </p:spPr>
      </p:pic>
    </p:spTree>
    <p:extLst>
      <p:ext uri="{BB962C8B-B14F-4D97-AF65-F5344CB8AC3E}">
        <p14:creationId xmlns:p14="http://schemas.microsoft.com/office/powerpoint/2010/main" val="1916172783"/>
      </p:ext>
    </p:extLst>
  </p:cSld>
  <p:clrMapOvr>
    <a:masterClrMapping/>
  </p:clrMapOvr>
  <p:transition>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0DF6C-1351-4289-A47E-3331846574D8}"/>
              </a:ext>
            </a:extLst>
          </p:cNvPr>
          <p:cNvSpPr>
            <a:spLocks noGrp="1"/>
          </p:cNvSpPr>
          <p:nvPr>
            <p:ph type="title"/>
          </p:nvPr>
        </p:nvSpPr>
        <p:spPr/>
        <p:txBody>
          <a:bodyPr/>
          <a:lstStyle/>
          <a:p>
            <a:r>
              <a:rPr lang="en-US" dirty="0"/>
              <a:t>Practice Description</a:t>
            </a:r>
          </a:p>
        </p:txBody>
      </p:sp>
      <p:sp>
        <p:nvSpPr>
          <p:cNvPr id="3" name="Content Placeholder 2">
            <a:extLst>
              <a:ext uri="{FF2B5EF4-FFF2-40B4-BE49-F238E27FC236}">
                <a16:creationId xmlns:a16="http://schemas.microsoft.com/office/drawing/2014/main" id="{9C632FB9-EDDE-403C-9D59-DCD16CEE035F}"/>
              </a:ext>
            </a:extLst>
          </p:cNvPr>
          <p:cNvSpPr>
            <a:spLocks noGrp="1"/>
          </p:cNvSpPr>
          <p:nvPr>
            <p:ph sz="half" idx="1"/>
          </p:nvPr>
        </p:nvSpPr>
        <p:spPr>
          <a:xfrm>
            <a:off x="762000" y="1905000"/>
            <a:ext cx="7467600" cy="4038600"/>
          </a:xfrm>
        </p:spPr>
        <p:txBody>
          <a:bodyPr/>
          <a:lstStyle/>
          <a:p>
            <a:pPr marL="342900" marR="73660" lvl="1" indent="-342900">
              <a:lnSpc>
                <a:spcPct val="107000"/>
              </a:lnSpc>
              <a:spcBef>
                <a:spcPts val="1200"/>
              </a:spcBef>
              <a:spcAft>
                <a:spcPts val="600"/>
              </a:spcAft>
              <a:buClr>
                <a:schemeClr val="bg2">
                  <a:lumMod val="60000"/>
                  <a:lumOff val="40000"/>
                </a:schemeClr>
              </a:buClr>
              <a:buFont typeface="Arial" panose="020B0604020202020204" pitchFamily="34" charset="0"/>
              <a:buChar char="•"/>
              <a:tabLst>
                <a:tab pos="1408430" algn="l"/>
              </a:tabLst>
              <a:defRPr/>
            </a:pPr>
            <a:r>
              <a:rPr lang="en-US" kern="1200" dirty="0">
                <a:solidFill>
                  <a:schemeClr val="tx1">
                    <a:lumMod val="75000"/>
                    <a:lumOff val="25000"/>
                  </a:schemeClr>
                </a:solidFill>
                <a:latin typeface="Arial" charset="0"/>
                <a:ea typeface="+mn-ea"/>
                <a:cs typeface="+mn-cs"/>
              </a:rPr>
              <a:t>Rubber gloves and sleeves shall be worn when working on or within the extended reach of the conductor or piece of equipment.</a:t>
            </a:r>
          </a:p>
          <a:p>
            <a:pPr marL="0" marR="73025" lvl="1" indent="0">
              <a:lnSpc>
                <a:spcPct val="107000"/>
              </a:lnSpc>
              <a:spcBef>
                <a:spcPts val="1200"/>
              </a:spcBef>
              <a:spcAft>
                <a:spcPts val="600"/>
              </a:spcAft>
              <a:buClr>
                <a:schemeClr val="bg2">
                  <a:lumMod val="60000"/>
                  <a:lumOff val="40000"/>
                </a:schemeClr>
              </a:buClr>
              <a:buNone/>
              <a:defRPr/>
            </a:pPr>
            <a:r>
              <a:rPr lang="en-US" kern="1200" dirty="0">
                <a:solidFill>
                  <a:schemeClr val="tx1">
                    <a:lumMod val="75000"/>
                    <a:lumOff val="25000"/>
                  </a:schemeClr>
                </a:solidFill>
                <a:latin typeface="Arial" charset="0"/>
                <a:ea typeface="+mn-ea"/>
                <a:cs typeface="+mn-cs"/>
              </a:rPr>
              <a:t>	</a:t>
            </a:r>
          </a:p>
          <a:p>
            <a:pPr marL="342900" marR="74295" lvl="1" indent="-342900">
              <a:lnSpc>
                <a:spcPct val="107000"/>
              </a:lnSpc>
              <a:spcBef>
                <a:spcPts val="1200"/>
              </a:spcBef>
              <a:spcAft>
                <a:spcPts val="600"/>
              </a:spcAft>
              <a:buClr>
                <a:schemeClr val="bg2">
                  <a:lumMod val="60000"/>
                  <a:lumOff val="40000"/>
                </a:schemeClr>
              </a:buClr>
              <a:buFont typeface="Arial" panose="020B0604020202020204" pitchFamily="34" charset="0"/>
              <a:buChar char="•"/>
              <a:tabLst>
                <a:tab pos="1460500" algn="l"/>
              </a:tabLst>
              <a:defRPr/>
            </a:pPr>
            <a:r>
              <a:rPr lang="en-US" kern="1200" dirty="0">
                <a:solidFill>
                  <a:schemeClr val="tx1">
                    <a:lumMod val="75000"/>
                    <a:lumOff val="25000"/>
                  </a:schemeClr>
                </a:solidFill>
                <a:latin typeface="Arial" charset="0"/>
                <a:ea typeface="+mn-ea"/>
                <a:cs typeface="+mn-cs"/>
              </a:rPr>
              <a:t>Electrical class rating of the insulating rubber sleeves shall meet or exceed the electrical class rating of the insulating rubber gloves.</a:t>
            </a:r>
          </a:p>
          <a:p>
            <a:endParaRPr lang="en-US" dirty="0"/>
          </a:p>
        </p:txBody>
      </p:sp>
      <p:sp>
        <p:nvSpPr>
          <p:cNvPr id="5" name="Slide Number Placeholder 4">
            <a:extLst>
              <a:ext uri="{FF2B5EF4-FFF2-40B4-BE49-F238E27FC236}">
                <a16:creationId xmlns:a16="http://schemas.microsoft.com/office/drawing/2014/main" id="{1A9B94F9-0C2D-475B-B668-2C34FBE23766}"/>
              </a:ext>
            </a:extLst>
          </p:cNvPr>
          <p:cNvSpPr>
            <a:spLocks noGrp="1"/>
          </p:cNvSpPr>
          <p:nvPr>
            <p:ph type="sldNum" sz="quarter" idx="12"/>
          </p:nvPr>
        </p:nvSpPr>
        <p:spPr/>
        <p:txBody>
          <a:bodyPr/>
          <a:lstStyle/>
          <a:p>
            <a:pPr>
              <a:defRPr/>
            </a:pPr>
            <a:fld id="{469B2809-61E3-4FE3-BDB6-F42EB26DDB17}" type="slidenum">
              <a:rPr lang="en-US" smtClean="0"/>
              <a:pPr>
                <a:defRPr/>
              </a:pPr>
              <a:t>19</a:t>
            </a:fld>
            <a:endParaRPr lang="en-US" dirty="0"/>
          </a:p>
        </p:txBody>
      </p:sp>
    </p:spTree>
    <p:extLst>
      <p:ext uri="{BB962C8B-B14F-4D97-AF65-F5344CB8AC3E}">
        <p14:creationId xmlns:p14="http://schemas.microsoft.com/office/powerpoint/2010/main" val="380078608"/>
      </p:ext>
    </p:extLst>
  </p:cSld>
  <p:clrMapOvr>
    <a:masterClrMapping/>
  </p:clrMapOvr>
  <p:transition>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66AB0A-2578-45C8-B034-7629D7086687}"/>
              </a:ext>
            </a:extLst>
          </p:cNvPr>
          <p:cNvSpPr>
            <a:spLocks noGrp="1"/>
          </p:cNvSpPr>
          <p:nvPr>
            <p:ph type="title"/>
          </p:nvPr>
        </p:nvSpPr>
        <p:spPr>
          <a:xfrm>
            <a:off x="762000" y="685800"/>
            <a:ext cx="7696200" cy="1143000"/>
          </a:xfrm>
        </p:spPr>
        <p:txBody>
          <a:bodyPr/>
          <a:lstStyle/>
          <a:p>
            <a:r>
              <a:rPr lang="en-US" b="1" i="0" dirty="0">
                <a:effectLst/>
              </a:rPr>
              <a:t>Best Practices</a:t>
            </a:r>
            <a:br>
              <a:rPr lang="en-US" b="1" i="0" dirty="0">
                <a:solidFill>
                  <a:srgbClr val="333333"/>
                </a:solidFill>
                <a:effectLst/>
                <a:latin typeface="Verdana" panose="020B0604030504040204" pitchFamily="34" charset="0"/>
              </a:rPr>
            </a:br>
            <a:endParaRPr lang="en-US" dirty="0"/>
          </a:p>
        </p:txBody>
      </p:sp>
      <p:sp>
        <p:nvSpPr>
          <p:cNvPr id="5" name="Slide Number Placeholder 4">
            <a:extLst>
              <a:ext uri="{FF2B5EF4-FFF2-40B4-BE49-F238E27FC236}">
                <a16:creationId xmlns:a16="http://schemas.microsoft.com/office/drawing/2014/main" id="{849D6030-A5C2-4C6D-BF7F-DA90B28022FB}"/>
              </a:ext>
            </a:extLst>
          </p:cNvPr>
          <p:cNvSpPr>
            <a:spLocks noGrp="1"/>
          </p:cNvSpPr>
          <p:nvPr>
            <p:ph type="sldNum" sz="quarter" idx="12"/>
          </p:nvPr>
        </p:nvSpPr>
        <p:spPr/>
        <p:txBody>
          <a:bodyPr/>
          <a:lstStyle/>
          <a:p>
            <a:pPr>
              <a:defRPr/>
            </a:pPr>
            <a:fld id="{C46CB010-865E-43A3-B343-9D274A69DE56}" type="slidenum">
              <a:rPr lang="en-US" smtClean="0"/>
              <a:pPr>
                <a:defRPr/>
              </a:pPr>
              <a:t>2</a:t>
            </a:fld>
            <a:endParaRPr lang="en-US" dirty="0"/>
          </a:p>
        </p:txBody>
      </p:sp>
      <p:sp>
        <p:nvSpPr>
          <p:cNvPr id="7" name="TextBox 6">
            <a:extLst>
              <a:ext uri="{FF2B5EF4-FFF2-40B4-BE49-F238E27FC236}">
                <a16:creationId xmlns:a16="http://schemas.microsoft.com/office/drawing/2014/main" id="{C9D4F686-283D-4650-85A3-68E2E8811FD1}"/>
              </a:ext>
            </a:extLst>
          </p:cNvPr>
          <p:cNvSpPr txBox="1"/>
          <p:nvPr/>
        </p:nvSpPr>
        <p:spPr>
          <a:xfrm>
            <a:off x="685800" y="2151727"/>
            <a:ext cx="7696200" cy="3810274"/>
          </a:xfrm>
          <a:prstGeom prst="rect">
            <a:avLst/>
          </a:prstGeom>
          <a:noFill/>
        </p:spPr>
        <p:txBody>
          <a:bodyPr wrap="square" rtlCol="0">
            <a:spAutoFit/>
          </a:bodyPr>
          <a:lstStyle/>
          <a:p>
            <a:pPr marL="342900" lvl="1" indent="-342900" eaLnBrk="0" hangingPunct="0">
              <a:spcBef>
                <a:spcPct val="20000"/>
              </a:spcBef>
              <a:buClr>
                <a:schemeClr val="bg2"/>
              </a:buClr>
              <a:buSzPct val="70000"/>
              <a:buFont typeface="Wingdings" pitchFamily="2" charset="2"/>
              <a:buChar char="l"/>
            </a:pPr>
            <a:r>
              <a:rPr lang="en-US" sz="2400" dirty="0">
                <a:solidFill>
                  <a:schemeClr val="tx1">
                    <a:lumMod val="65000"/>
                    <a:lumOff val="35000"/>
                  </a:schemeClr>
                </a:solidFill>
                <a:latin typeface="+mn-lt"/>
                <a:cs typeface="+mn-cs"/>
              </a:rPr>
              <a:t>Electrical Transmission &amp; Distribution Partnership has developed several effective safety and health Best Practices. </a:t>
            </a:r>
          </a:p>
          <a:p>
            <a:pPr marL="342900" lvl="1" indent="-342900" eaLnBrk="0" hangingPunct="0">
              <a:spcBef>
                <a:spcPct val="20000"/>
              </a:spcBef>
              <a:buClr>
                <a:schemeClr val="bg2"/>
              </a:buClr>
              <a:buSzPct val="70000"/>
              <a:buFont typeface="Wingdings" pitchFamily="2" charset="2"/>
              <a:buChar char="l"/>
            </a:pPr>
            <a:r>
              <a:rPr lang="en-US" sz="2400" dirty="0">
                <a:solidFill>
                  <a:schemeClr val="tx1">
                    <a:lumMod val="65000"/>
                    <a:lumOff val="35000"/>
                  </a:schemeClr>
                </a:solidFill>
                <a:latin typeface="+mn-lt"/>
                <a:cs typeface="+mn-cs"/>
              </a:rPr>
              <a:t>The Partnership has also developed Frequently Asked Questions (FAQs) for each safety and health Best Practice. </a:t>
            </a:r>
          </a:p>
          <a:p>
            <a:pPr marL="342900" lvl="1" indent="-342900" eaLnBrk="0" hangingPunct="0">
              <a:spcBef>
                <a:spcPct val="20000"/>
              </a:spcBef>
              <a:buClr>
                <a:schemeClr val="bg2"/>
              </a:buClr>
              <a:buSzPct val="70000"/>
              <a:buFont typeface="Wingdings" pitchFamily="2" charset="2"/>
              <a:buChar char="l"/>
            </a:pPr>
            <a:r>
              <a:rPr lang="en-US" sz="2400" dirty="0">
                <a:solidFill>
                  <a:schemeClr val="tx1">
                    <a:lumMod val="65000"/>
                    <a:lumOff val="35000"/>
                  </a:schemeClr>
                </a:solidFill>
                <a:latin typeface="+mn-lt"/>
                <a:cs typeface="+mn-cs"/>
              </a:rPr>
              <a:t>All have been approved and posted on the official OSHA website for use by all employers.</a:t>
            </a:r>
          </a:p>
          <a:p>
            <a:pPr marL="342900" indent="-342900">
              <a:buFont typeface="Arial" panose="020B0604020202020204" pitchFamily="34" charset="0"/>
              <a:buChar char="•"/>
            </a:pPr>
            <a:endParaRPr lang="en-US" sz="2000" dirty="0">
              <a:solidFill>
                <a:srgbClr val="333333"/>
              </a:solidFill>
              <a:latin typeface="+mn-lt"/>
            </a:endParaRPr>
          </a:p>
          <a:p>
            <a:endParaRPr lang="en-US" sz="2000" dirty="0">
              <a:latin typeface="+mn-lt"/>
            </a:endParaRPr>
          </a:p>
        </p:txBody>
      </p:sp>
    </p:spTree>
    <p:extLst>
      <p:ext uri="{BB962C8B-B14F-4D97-AF65-F5344CB8AC3E}">
        <p14:creationId xmlns:p14="http://schemas.microsoft.com/office/powerpoint/2010/main" val="3945091729"/>
      </p:ext>
    </p:extLst>
  </p:cSld>
  <p:clrMapOvr>
    <a:masterClrMapping/>
  </p:clrMapOvr>
  <p:transition>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2156EF-5129-4795-98A9-42DF4E56E72D}"/>
              </a:ext>
            </a:extLst>
          </p:cNvPr>
          <p:cNvSpPr>
            <a:spLocks noGrp="1"/>
          </p:cNvSpPr>
          <p:nvPr>
            <p:ph type="title"/>
          </p:nvPr>
        </p:nvSpPr>
        <p:spPr/>
        <p:txBody>
          <a:bodyPr/>
          <a:lstStyle/>
          <a:p>
            <a:r>
              <a:rPr lang="en-US" dirty="0"/>
              <a:t>Defining Extended Reach</a:t>
            </a:r>
          </a:p>
        </p:txBody>
      </p:sp>
      <p:sp>
        <p:nvSpPr>
          <p:cNvPr id="3" name="Content Placeholder 2">
            <a:extLst>
              <a:ext uri="{FF2B5EF4-FFF2-40B4-BE49-F238E27FC236}">
                <a16:creationId xmlns:a16="http://schemas.microsoft.com/office/drawing/2014/main" id="{75B0C3D7-D4E9-4994-BA95-80F5266F18E9}"/>
              </a:ext>
            </a:extLst>
          </p:cNvPr>
          <p:cNvSpPr>
            <a:spLocks noGrp="1"/>
          </p:cNvSpPr>
          <p:nvPr>
            <p:ph sz="half" idx="1"/>
          </p:nvPr>
        </p:nvSpPr>
        <p:spPr>
          <a:xfrm>
            <a:off x="762000" y="1905000"/>
            <a:ext cx="7696200" cy="4038600"/>
          </a:xfrm>
        </p:spPr>
        <p:txBody>
          <a:bodyPr/>
          <a:lstStyle/>
          <a:p>
            <a:r>
              <a:rPr lang="en-US" kern="1200" dirty="0">
                <a:solidFill>
                  <a:schemeClr val="tx1">
                    <a:lumMod val="75000"/>
                    <a:lumOff val="25000"/>
                  </a:schemeClr>
                </a:solidFill>
                <a:cs typeface="Arial" charset="0"/>
              </a:rPr>
              <a:t>Extended Reach </a:t>
            </a:r>
          </a:p>
          <a:p>
            <a:pPr marL="800100" lvl="1" indent="-342900">
              <a:buClr>
                <a:schemeClr val="bg2"/>
              </a:buClr>
              <a:buSzPct val="70000"/>
              <a:buFont typeface="Wingdings" pitchFamily="2" charset="2"/>
              <a:buChar char="l"/>
            </a:pPr>
            <a:r>
              <a:rPr lang="en-US" kern="1200" dirty="0">
                <a:solidFill>
                  <a:schemeClr val="tx1">
                    <a:lumMod val="75000"/>
                    <a:lumOff val="25000"/>
                  </a:schemeClr>
                </a:solidFill>
                <a:ea typeface="+mn-ea"/>
                <a:cs typeface="Arial" charset="0"/>
              </a:rPr>
              <a:t>Is used to describe being within five feet of energized conductors and/or equipment or having a conductive object within five feet of energized conductors and/or equipment.</a:t>
            </a:r>
          </a:p>
          <a:p>
            <a:pPr marL="1200150" lvl="2" indent="-342900">
              <a:buClr>
                <a:schemeClr val="bg2"/>
              </a:buClr>
              <a:buSzPct val="70000"/>
              <a:buFont typeface="Wingdings" pitchFamily="2" charset="2"/>
              <a:buChar char="l"/>
            </a:pPr>
            <a:r>
              <a:rPr lang="en-US" sz="1800" kern="1200" dirty="0">
                <a:solidFill>
                  <a:schemeClr val="tx1">
                    <a:lumMod val="75000"/>
                    <a:lumOff val="25000"/>
                  </a:schemeClr>
                </a:solidFill>
                <a:ea typeface="+mn-ea"/>
                <a:cs typeface="Arial" charset="0"/>
              </a:rPr>
              <a:t>When working with any tools or equipment, the employee’s extended reach would be the workers reach plus the length of that tool or piece of equipment/material plus the applicable M.A.D. distance. </a:t>
            </a:r>
          </a:p>
          <a:p>
            <a:pPr marL="0" indent="0">
              <a:buNone/>
            </a:pPr>
            <a:endParaRPr lang="en-US" dirty="0"/>
          </a:p>
        </p:txBody>
      </p:sp>
      <p:sp>
        <p:nvSpPr>
          <p:cNvPr id="5" name="Slide Number Placeholder 4">
            <a:extLst>
              <a:ext uri="{FF2B5EF4-FFF2-40B4-BE49-F238E27FC236}">
                <a16:creationId xmlns:a16="http://schemas.microsoft.com/office/drawing/2014/main" id="{DA5B0FC9-0ADE-4BE9-93CA-4EB96AFB5CBF}"/>
              </a:ext>
            </a:extLst>
          </p:cNvPr>
          <p:cNvSpPr>
            <a:spLocks noGrp="1"/>
          </p:cNvSpPr>
          <p:nvPr>
            <p:ph type="sldNum" sz="quarter" idx="12"/>
          </p:nvPr>
        </p:nvSpPr>
        <p:spPr/>
        <p:txBody>
          <a:bodyPr/>
          <a:lstStyle/>
          <a:p>
            <a:pPr>
              <a:defRPr/>
            </a:pPr>
            <a:fld id="{469B2809-61E3-4FE3-BDB6-F42EB26DDB17}" type="slidenum">
              <a:rPr lang="en-US" smtClean="0"/>
              <a:pPr>
                <a:defRPr/>
              </a:pPr>
              <a:t>20</a:t>
            </a:fld>
            <a:endParaRPr lang="en-US" dirty="0"/>
          </a:p>
        </p:txBody>
      </p:sp>
    </p:spTree>
    <p:extLst>
      <p:ext uri="{BB962C8B-B14F-4D97-AF65-F5344CB8AC3E}">
        <p14:creationId xmlns:p14="http://schemas.microsoft.com/office/powerpoint/2010/main" val="402101573"/>
      </p:ext>
    </p:extLst>
  </p:cSld>
  <p:clrMapOvr>
    <a:masterClrMapping/>
  </p:clrMapOvr>
  <p:transition>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63E41-1C33-40BB-B24C-6D55708CCA36}"/>
              </a:ext>
            </a:extLst>
          </p:cNvPr>
          <p:cNvSpPr>
            <a:spLocks noGrp="1"/>
          </p:cNvSpPr>
          <p:nvPr>
            <p:ph type="title"/>
          </p:nvPr>
        </p:nvSpPr>
        <p:spPr/>
        <p:txBody>
          <a:bodyPr/>
          <a:lstStyle/>
          <a:p>
            <a:r>
              <a:rPr lang="en-US" dirty="0"/>
              <a:t>Defining/Utilizing Effective Cover Up</a:t>
            </a:r>
          </a:p>
        </p:txBody>
      </p:sp>
      <p:sp>
        <p:nvSpPr>
          <p:cNvPr id="5" name="Slide Number Placeholder 4">
            <a:extLst>
              <a:ext uri="{FF2B5EF4-FFF2-40B4-BE49-F238E27FC236}">
                <a16:creationId xmlns:a16="http://schemas.microsoft.com/office/drawing/2014/main" id="{41023766-8BEE-47BC-B67E-5C4B50BE8838}"/>
              </a:ext>
            </a:extLst>
          </p:cNvPr>
          <p:cNvSpPr>
            <a:spLocks noGrp="1"/>
          </p:cNvSpPr>
          <p:nvPr>
            <p:ph type="sldNum" sz="quarter" idx="12"/>
          </p:nvPr>
        </p:nvSpPr>
        <p:spPr/>
        <p:txBody>
          <a:bodyPr/>
          <a:lstStyle/>
          <a:p>
            <a:pPr>
              <a:defRPr/>
            </a:pPr>
            <a:fld id="{C46CB010-865E-43A3-B343-9D274A69DE56}" type="slidenum">
              <a:rPr lang="en-US" smtClean="0"/>
              <a:pPr>
                <a:defRPr/>
              </a:pPr>
              <a:t>21</a:t>
            </a:fld>
            <a:endParaRPr lang="en-US" dirty="0"/>
          </a:p>
        </p:txBody>
      </p:sp>
      <p:sp>
        <p:nvSpPr>
          <p:cNvPr id="6" name="Rectangle 5">
            <a:extLst>
              <a:ext uri="{FF2B5EF4-FFF2-40B4-BE49-F238E27FC236}">
                <a16:creationId xmlns:a16="http://schemas.microsoft.com/office/drawing/2014/main" id="{E1E18950-AE6C-4873-A6BF-00E9AA9944CD}"/>
              </a:ext>
            </a:extLst>
          </p:cNvPr>
          <p:cNvSpPr/>
          <p:nvPr/>
        </p:nvSpPr>
        <p:spPr>
          <a:xfrm>
            <a:off x="381000" y="1676400"/>
            <a:ext cx="4953000" cy="3754874"/>
          </a:xfrm>
          <a:prstGeom prst="rect">
            <a:avLst/>
          </a:prstGeom>
        </p:spPr>
        <p:txBody>
          <a:bodyPr wrap="square">
            <a:spAutoFit/>
          </a:bodyPr>
          <a:lstStyle/>
          <a:p>
            <a:endParaRPr lang="en-US" dirty="0">
              <a:solidFill>
                <a:srgbClr val="000000"/>
              </a:solidFill>
              <a:latin typeface="Arial Narrow"/>
              <a:ea typeface="Arial Narrow"/>
              <a:cs typeface="Arial Narrow"/>
              <a:sym typeface="Arial Narrow"/>
            </a:endParaRPr>
          </a:p>
          <a:p>
            <a:pPr marL="342900" indent="-342900" eaLnBrk="0" hangingPunct="0">
              <a:spcBef>
                <a:spcPct val="20000"/>
              </a:spcBef>
              <a:buClr>
                <a:schemeClr val="bg2"/>
              </a:buClr>
              <a:buSzPct val="70000"/>
              <a:buFont typeface="Wingdings" pitchFamily="2" charset="2"/>
              <a:buChar char="l"/>
            </a:pPr>
            <a:r>
              <a:rPr lang="en-US" dirty="0">
                <a:solidFill>
                  <a:schemeClr val="tx1">
                    <a:lumMod val="75000"/>
                    <a:lumOff val="25000"/>
                  </a:schemeClr>
                </a:solidFill>
                <a:latin typeface="+mn-lt"/>
                <a:sym typeface="Arial Narrow"/>
              </a:rPr>
              <a:t>Effective Cover Up</a:t>
            </a:r>
          </a:p>
          <a:p>
            <a:pPr marL="800100" lvl="1" indent="-342900" eaLnBrk="0" hangingPunct="0">
              <a:spcBef>
                <a:spcPct val="20000"/>
              </a:spcBef>
              <a:buClr>
                <a:schemeClr val="bg2"/>
              </a:buClr>
              <a:buSzPct val="70000"/>
              <a:buFont typeface="Wingdings" pitchFamily="2" charset="2"/>
              <a:buChar char="l"/>
            </a:pPr>
            <a:r>
              <a:rPr lang="en-US" sz="1600" dirty="0">
                <a:solidFill>
                  <a:schemeClr val="tx1">
                    <a:lumMod val="75000"/>
                    <a:lumOff val="25000"/>
                  </a:schemeClr>
                </a:solidFill>
                <a:latin typeface="+mn-lt"/>
                <a:sym typeface="Arial Narrow"/>
              </a:rPr>
              <a:t>We describe effective cover up as the strategic installation of phase-to-phase rated insulating protective cover on energized conductors and/or equipment with different potentials.</a:t>
            </a:r>
          </a:p>
          <a:p>
            <a:pPr marL="800100" lvl="1" indent="-342900" eaLnBrk="0" hangingPunct="0">
              <a:spcBef>
                <a:spcPct val="20000"/>
              </a:spcBef>
              <a:buClr>
                <a:schemeClr val="bg2"/>
              </a:buClr>
              <a:buSzPct val="70000"/>
              <a:buFont typeface="Wingdings" pitchFamily="2" charset="2"/>
              <a:buChar char="l"/>
            </a:pPr>
            <a:r>
              <a:rPr lang="en-US" sz="1600" dirty="0">
                <a:solidFill>
                  <a:schemeClr val="tx1">
                    <a:lumMod val="75000"/>
                    <a:lumOff val="25000"/>
                  </a:schemeClr>
                </a:solidFill>
                <a:latin typeface="+mn-lt"/>
                <a:sym typeface="Arial Narrow"/>
              </a:rPr>
              <a:t>Difference of potentials is defined as when a lineman is within reaching distance or in areas extended by handling conductive objects. </a:t>
            </a:r>
          </a:p>
          <a:p>
            <a:pPr marL="1257300" lvl="2" indent="-342900" eaLnBrk="0" hangingPunct="0">
              <a:spcBef>
                <a:spcPct val="20000"/>
              </a:spcBef>
              <a:buClr>
                <a:schemeClr val="bg2"/>
              </a:buClr>
              <a:buSzPct val="70000"/>
              <a:buFont typeface="Wingdings" pitchFamily="2" charset="2"/>
              <a:buChar char="l"/>
            </a:pPr>
            <a:r>
              <a:rPr lang="en-US" sz="1400" dirty="0">
                <a:solidFill>
                  <a:schemeClr val="tx1">
                    <a:lumMod val="75000"/>
                    <a:lumOff val="25000"/>
                  </a:schemeClr>
                </a:solidFill>
                <a:latin typeface="+mn-lt"/>
                <a:sym typeface="Arial Narrow"/>
              </a:rPr>
              <a:t>Grounds, opposing phases</a:t>
            </a:r>
          </a:p>
          <a:p>
            <a:pPr lvl="2" eaLnBrk="0" hangingPunct="0">
              <a:spcBef>
                <a:spcPct val="20000"/>
              </a:spcBef>
              <a:buClr>
                <a:schemeClr val="bg2"/>
              </a:buClr>
              <a:buSzPct val="70000"/>
            </a:pPr>
            <a:endParaRPr lang="en-US" sz="2000" dirty="0">
              <a:solidFill>
                <a:schemeClr val="tx1">
                  <a:lumMod val="75000"/>
                  <a:lumOff val="25000"/>
                </a:schemeClr>
              </a:solidFill>
              <a:latin typeface="+mn-lt"/>
              <a:sym typeface="Arial Narrow"/>
            </a:endParaRPr>
          </a:p>
        </p:txBody>
      </p:sp>
      <p:pic>
        <p:nvPicPr>
          <p:cNvPr id="4" name="Picture 3" descr="A picture containing grass, outdoor&#10;&#10;Description automatically generated">
            <a:extLst>
              <a:ext uri="{FF2B5EF4-FFF2-40B4-BE49-F238E27FC236}">
                <a16:creationId xmlns:a16="http://schemas.microsoft.com/office/drawing/2014/main" id="{7D7B30D9-9940-448B-998E-078876CBDE6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81599" y="2616994"/>
            <a:ext cx="3419475" cy="2564606"/>
          </a:xfrm>
          <a:prstGeom prst="rect">
            <a:avLst/>
          </a:prstGeom>
          <a:ln>
            <a:noFill/>
          </a:ln>
          <a:effectLst>
            <a:softEdge rad="112500"/>
          </a:effectLst>
        </p:spPr>
      </p:pic>
    </p:spTree>
    <p:extLst>
      <p:ext uri="{BB962C8B-B14F-4D97-AF65-F5344CB8AC3E}">
        <p14:creationId xmlns:p14="http://schemas.microsoft.com/office/powerpoint/2010/main" val="3737590849"/>
      </p:ext>
    </p:extLst>
  </p:cSld>
  <p:clrMapOvr>
    <a:masterClrMapping/>
  </p:clrMapOvr>
  <p:transition>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CC82E6-BCB5-4D30-AEB9-610934023535}"/>
              </a:ext>
            </a:extLst>
          </p:cNvPr>
          <p:cNvSpPr>
            <a:spLocks noGrp="1"/>
          </p:cNvSpPr>
          <p:nvPr>
            <p:ph type="title"/>
          </p:nvPr>
        </p:nvSpPr>
        <p:spPr/>
        <p:txBody>
          <a:bodyPr/>
          <a:lstStyle/>
          <a:p>
            <a:r>
              <a:rPr lang="en-US" dirty="0"/>
              <a:t>FAQ’S- Lock to Lock</a:t>
            </a:r>
          </a:p>
        </p:txBody>
      </p:sp>
      <p:sp>
        <p:nvSpPr>
          <p:cNvPr id="3" name="Content Placeholder 2">
            <a:extLst>
              <a:ext uri="{FF2B5EF4-FFF2-40B4-BE49-F238E27FC236}">
                <a16:creationId xmlns:a16="http://schemas.microsoft.com/office/drawing/2014/main" id="{E8F1E19D-E068-4992-BC97-9773EAACFF83}"/>
              </a:ext>
            </a:extLst>
          </p:cNvPr>
          <p:cNvSpPr>
            <a:spLocks noGrp="1"/>
          </p:cNvSpPr>
          <p:nvPr>
            <p:ph sz="half" idx="1"/>
          </p:nvPr>
        </p:nvSpPr>
        <p:spPr>
          <a:xfrm>
            <a:off x="762000" y="1905000"/>
            <a:ext cx="3886200" cy="4038600"/>
          </a:xfrm>
        </p:spPr>
        <p:txBody>
          <a:bodyPr/>
          <a:lstStyle/>
          <a:p>
            <a:pPr marL="342900" marR="73660" lvl="1" indent="-342900">
              <a:lnSpc>
                <a:spcPct val="107000"/>
              </a:lnSpc>
              <a:spcBef>
                <a:spcPts val="1200"/>
              </a:spcBef>
              <a:spcAft>
                <a:spcPts val="600"/>
              </a:spcAft>
              <a:buClr>
                <a:schemeClr val="bg2">
                  <a:lumMod val="60000"/>
                  <a:lumOff val="40000"/>
                </a:schemeClr>
              </a:buClr>
              <a:buFont typeface="Arial" panose="020B0604020202020204" pitchFamily="34" charset="0"/>
              <a:buChar char="•"/>
              <a:tabLst>
                <a:tab pos="1408430" algn="l"/>
              </a:tabLst>
              <a:defRPr/>
            </a:pPr>
            <a:r>
              <a:rPr lang="en-US" kern="1200" dirty="0">
                <a:solidFill>
                  <a:schemeClr val="tx1">
                    <a:lumMod val="75000"/>
                    <a:lumOff val="25000"/>
                  </a:schemeClr>
                </a:solidFill>
                <a:latin typeface="Arial" charset="0"/>
                <a:ea typeface="+mn-ea"/>
                <a:cs typeface="+mn-cs"/>
              </a:rPr>
              <a:t>If I’m walking past the back of an open pad mounted transformer, do I need rubber insulating gloves and sleeves?</a:t>
            </a:r>
          </a:p>
          <a:p>
            <a:pPr marL="742950" marR="73660" lvl="2" indent="-342900">
              <a:lnSpc>
                <a:spcPct val="107000"/>
              </a:lnSpc>
              <a:spcBef>
                <a:spcPts val="1200"/>
              </a:spcBef>
              <a:spcAft>
                <a:spcPts val="600"/>
              </a:spcAft>
              <a:buClr>
                <a:schemeClr val="bg2">
                  <a:lumMod val="60000"/>
                  <a:lumOff val="40000"/>
                </a:schemeClr>
              </a:buClr>
              <a:buFont typeface="Arial" panose="020B0604020202020204" pitchFamily="34" charset="0"/>
              <a:buChar char="•"/>
              <a:tabLst>
                <a:tab pos="1408430" algn="l"/>
              </a:tabLst>
              <a:defRPr/>
            </a:pPr>
            <a:r>
              <a:rPr lang="en-US" sz="1800" dirty="0">
                <a:solidFill>
                  <a:schemeClr val="tx1">
                    <a:lumMod val="75000"/>
                    <a:lumOff val="25000"/>
                  </a:schemeClr>
                </a:solidFill>
              </a:rPr>
              <a:t>No, there is no exposure as long as the employee does not touch the cabinet.</a:t>
            </a:r>
          </a:p>
          <a:p>
            <a:pPr marL="0" marR="908685" indent="0">
              <a:lnSpc>
                <a:spcPct val="107000"/>
              </a:lnSpc>
              <a:spcBef>
                <a:spcPts val="0"/>
              </a:spcBef>
              <a:spcAft>
                <a:spcPts val="0"/>
              </a:spcAft>
              <a:buNone/>
              <a:tabLst>
                <a:tab pos="1231900" algn="l"/>
              </a:tabLs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5" name="Slide Number Placeholder 4">
            <a:extLst>
              <a:ext uri="{FF2B5EF4-FFF2-40B4-BE49-F238E27FC236}">
                <a16:creationId xmlns:a16="http://schemas.microsoft.com/office/drawing/2014/main" id="{8BD30155-B727-40BB-8C6A-AA8EE6440A3B}"/>
              </a:ext>
            </a:extLst>
          </p:cNvPr>
          <p:cNvSpPr>
            <a:spLocks noGrp="1"/>
          </p:cNvSpPr>
          <p:nvPr>
            <p:ph type="sldNum" sz="quarter" idx="12"/>
          </p:nvPr>
        </p:nvSpPr>
        <p:spPr/>
        <p:txBody>
          <a:bodyPr/>
          <a:lstStyle/>
          <a:p>
            <a:pPr>
              <a:defRPr/>
            </a:pPr>
            <a:fld id="{469B2809-61E3-4FE3-BDB6-F42EB26DDB17}" type="slidenum">
              <a:rPr lang="en-US" smtClean="0"/>
              <a:pPr>
                <a:defRPr/>
              </a:pPr>
              <a:t>22</a:t>
            </a:fld>
            <a:endParaRPr lang="en-US" dirty="0"/>
          </a:p>
        </p:txBody>
      </p:sp>
      <p:grpSp>
        <p:nvGrpSpPr>
          <p:cNvPr id="6" name="Group 5">
            <a:extLst>
              <a:ext uri="{FF2B5EF4-FFF2-40B4-BE49-F238E27FC236}">
                <a16:creationId xmlns:a16="http://schemas.microsoft.com/office/drawing/2014/main" id="{5B113D78-9114-4850-8783-1C678EB7C16B}"/>
              </a:ext>
            </a:extLst>
          </p:cNvPr>
          <p:cNvGrpSpPr>
            <a:grpSpLocks/>
          </p:cNvGrpSpPr>
          <p:nvPr/>
        </p:nvGrpSpPr>
        <p:grpSpPr bwMode="auto">
          <a:xfrm>
            <a:off x="4648200" y="2667000"/>
            <a:ext cx="3581400" cy="2438400"/>
            <a:chOff x="2930" y="-378"/>
            <a:chExt cx="8484" cy="3748"/>
          </a:xfrm>
        </p:grpSpPr>
        <p:grpSp>
          <p:nvGrpSpPr>
            <p:cNvPr id="7" name="Group 6">
              <a:extLst>
                <a:ext uri="{FF2B5EF4-FFF2-40B4-BE49-F238E27FC236}">
                  <a16:creationId xmlns:a16="http://schemas.microsoft.com/office/drawing/2014/main" id="{5F6AB1D1-6EBF-4540-8AFB-2DA5F7D2CB29}"/>
                </a:ext>
              </a:extLst>
            </p:cNvPr>
            <p:cNvGrpSpPr>
              <a:grpSpLocks/>
            </p:cNvGrpSpPr>
            <p:nvPr/>
          </p:nvGrpSpPr>
          <p:grpSpPr bwMode="auto">
            <a:xfrm>
              <a:off x="8786" y="12"/>
              <a:ext cx="2628" cy="1133"/>
              <a:chOff x="8786" y="12"/>
              <a:chExt cx="2628" cy="1133"/>
            </a:xfrm>
          </p:grpSpPr>
          <p:sp>
            <p:nvSpPr>
              <p:cNvPr id="25" name="Freeform 23">
                <a:extLst>
                  <a:ext uri="{FF2B5EF4-FFF2-40B4-BE49-F238E27FC236}">
                    <a16:creationId xmlns:a16="http://schemas.microsoft.com/office/drawing/2014/main" id="{4C51AE8A-6CDF-4413-8C7E-8499FC767127}"/>
                  </a:ext>
                </a:extLst>
              </p:cNvPr>
              <p:cNvSpPr>
                <a:spLocks/>
              </p:cNvSpPr>
              <p:nvPr/>
            </p:nvSpPr>
            <p:spPr bwMode="auto">
              <a:xfrm>
                <a:off x="8786" y="12"/>
                <a:ext cx="2628" cy="1133"/>
              </a:xfrm>
              <a:custGeom>
                <a:avLst/>
                <a:gdLst>
                  <a:gd name="T0" fmla="+- 0 8788 8788"/>
                  <a:gd name="T1" fmla="*/ T0 w 2627"/>
                  <a:gd name="T2" fmla="+- 0 1027 12"/>
                  <a:gd name="T3" fmla="*/ 1027 h 1016"/>
                  <a:gd name="T4" fmla="+- 0 11414 8788"/>
                  <a:gd name="T5" fmla="*/ T4 w 2627"/>
                  <a:gd name="T6" fmla="+- 0 1027 12"/>
                  <a:gd name="T7" fmla="*/ 1027 h 1016"/>
                  <a:gd name="T8" fmla="+- 0 11414 8788"/>
                  <a:gd name="T9" fmla="*/ T8 w 2627"/>
                  <a:gd name="T10" fmla="+- 0 12 12"/>
                  <a:gd name="T11" fmla="*/ 12 h 1016"/>
                  <a:gd name="T12" fmla="+- 0 8788 8788"/>
                  <a:gd name="T13" fmla="*/ T12 w 2627"/>
                  <a:gd name="T14" fmla="+- 0 12 12"/>
                  <a:gd name="T15" fmla="*/ 12 h 1016"/>
                  <a:gd name="T16" fmla="+- 0 8788 8788"/>
                  <a:gd name="T17" fmla="*/ T16 w 2627"/>
                  <a:gd name="T18" fmla="+- 0 1027 12"/>
                  <a:gd name="T19" fmla="*/ 1027 h 1016"/>
                </a:gdLst>
                <a:ahLst/>
                <a:cxnLst>
                  <a:cxn ang="0">
                    <a:pos x="T1" y="T3"/>
                  </a:cxn>
                  <a:cxn ang="0">
                    <a:pos x="T5" y="T7"/>
                  </a:cxn>
                  <a:cxn ang="0">
                    <a:pos x="T9" y="T11"/>
                  </a:cxn>
                  <a:cxn ang="0">
                    <a:pos x="T13" y="T15"/>
                  </a:cxn>
                  <a:cxn ang="0">
                    <a:pos x="T17" y="T19"/>
                  </a:cxn>
                </a:cxnLst>
                <a:rect l="0" t="0" r="r" b="b"/>
                <a:pathLst>
                  <a:path w="2627" h="1016">
                    <a:moveTo>
                      <a:pt x="0" y="1015"/>
                    </a:moveTo>
                    <a:lnTo>
                      <a:pt x="2626" y="1015"/>
                    </a:lnTo>
                    <a:lnTo>
                      <a:pt x="2626" y="0"/>
                    </a:lnTo>
                    <a:lnTo>
                      <a:pt x="0" y="0"/>
                    </a:lnTo>
                    <a:lnTo>
                      <a:pt x="0" y="1015"/>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algn="ctr">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Qualified Worker Within 5’ = Gloves &amp; Sleeves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8" name="Group 7">
              <a:extLst>
                <a:ext uri="{FF2B5EF4-FFF2-40B4-BE49-F238E27FC236}">
                  <a16:creationId xmlns:a16="http://schemas.microsoft.com/office/drawing/2014/main" id="{CC64AF24-8809-4FC6-9EB0-9A0C597FB944}"/>
                </a:ext>
              </a:extLst>
            </p:cNvPr>
            <p:cNvGrpSpPr>
              <a:grpSpLocks/>
            </p:cNvGrpSpPr>
            <p:nvPr/>
          </p:nvGrpSpPr>
          <p:grpSpPr bwMode="auto">
            <a:xfrm>
              <a:off x="5200" y="-126"/>
              <a:ext cx="6105" cy="120"/>
              <a:chOff x="5200" y="-126"/>
              <a:chExt cx="6105" cy="120"/>
            </a:xfrm>
          </p:grpSpPr>
          <p:sp>
            <p:nvSpPr>
              <p:cNvPr id="22" name="Freeform 21">
                <a:extLst>
                  <a:ext uri="{FF2B5EF4-FFF2-40B4-BE49-F238E27FC236}">
                    <a16:creationId xmlns:a16="http://schemas.microsoft.com/office/drawing/2014/main" id="{1A754D4F-B112-44DE-86F5-0E8902BEBBB5}"/>
                  </a:ext>
                </a:extLst>
              </p:cNvPr>
              <p:cNvSpPr>
                <a:spLocks/>
              </p:cNvSpPr>
              <p:nvPr/>
            </p:nvSpPr>
            <p:spPr bwMode="auto">
              <a:xfrm>
                <a:off x="5200" y="-126"/>
                <a:ext cx="6105" cy="120"/>
              </a:xfrm>
              <a:custGeom>
                <a:avLst/>
                <a:gdLst>
                  <a:gd name="T0" fmla="+- 0 5320 5200"/>
                  <a:gd name="T1" fmla="*/ T0 w 6105"/>
                  <a:gd name="T2" fmla="+- 0 -126 -126"/>
                  <a:gd name="T3" fmla="*/ -126 h 120"/>
                  <a:gd name="T4" fmla="+- 0 5200 5200"/>
                  <a:gd name="T5" fmla="*/ T4 w 6105"/>
                  <a:gd name="T6" fmla="+- 0 -66 -126"/>
                  <a:gd name="T7" fmla="*/ -66 h 120"/>
                  <a:gd name="T8" fmla="+- 0 5320 5200"/>
                  <a:gd name="T9" fmla="*/ T8 w 6105"/>
                  <a:gd name="T10" fmla="+- 0 -6 -126"/>
                  <a:gd name="T11" fmla="*/ -6 h 120"/>
                  <a:gd name="T12" fmla="+- 0 5285 5200"/>
                  <a:gd name="T13" fmla="*/ T12 w 6105"/>
                  <a:gd name="T14" fmla="+- 0 -59 -126"/>
                  <a:gd name="T15" fmla="*/ -59 h 120"/>
                  <a:gd name="T16" fmla="+- 0 5280 5200"/>
                  <a:gd name="T17" fmla="*/ T16 w 6105"/>
                  <a:gd name="T18" fmla="+- 0 -59 -126"/>
                  <a:gd name="T19" fmla="*/ -59 h 120"/>
                  <a:gd name="T20" fmla="+- 0 5274 5200"/>
                  <a:gd name="T21" fmla="*/ T20 w 6105"/>
                  <a:gd name="T22" fmla="+- 0 -60 -126"/>
                  <a:gd name="T23" fmla="*/ -60 h 120"/>
                  <a:gd name="T24" fmla="+- 0 5272 5200"/>
                  <a:gd name="T25" fmla="*/ T24 w 6105"/>
                  <a:gd name="T26" fmla="+- 0 -66 -126"/>
                  <a:gd name="T27" fmla="*/ -66 h 120"/>
                  <a:gd name="T28" fmla="+- 0 5274 5200"/>
                  <a:gd name="T29" fmla="*/ T28 w 6105"/>
                  <a:gd name="T30" fmla="+- 0 -71 -126"/>
                  <a:gd name="T31" fmla="*/ -71 h 120"/>
                  <a:gd name="T32" fmla="+- 0 5280 5200"/>
                  <a:gd name="T33" fmla="*/ T32 w 6105"/>
                  <a:gd name="T34" fmla="+- 0 -73 -126"/>
                  <a:gd name="T35" fmla="*/ -73 h 120"/>
                  <a:gd name="T36" fmla="+- 0 5285 5200"/>
                  <a:gd name="T37" fmla="*/ T36 w 6105"/>
                  <a:gd name="T38" fmla="+- 0 -73 -126"/>
                  <a:gd name="T39" fmla="*/ -73 h 120"/>
                  <a:gd name="T40" fmla="+- 0 5320 5200"/>
                  <a:gd name="T41" fmla="*/ T40 w 6105"/>
                  <a:gd name="T42" fmla="+- 0 -126 -126"/>
                  <a:gd name="T43" fmla="*/ -126 h 12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6105" h="120">
                    <a:moveTo>
                      <a:pt x="120" y="0"/>
                    </a:moveTo>
                    <a:lnTo>
                      <a:pt x="0" y="60"/>
                    </a:lnTo>
                    <a:lnTo>
                      <a:pt x="120" y="120"/>
                    </a:lnTo>
                    <a:lnTo>
                      <a:pt x="85" y="67"/>
                    </a:lnTo>
                    <a:lnTo>
                      <a:pt x="80" y="67"/>
                    </a:lnTo>
                    <a:lnTo>
                      <a:pt x="74" y="66"/>
                    </a:lnTo>
                    <a:lnTo>
                      <a:pt x="72" y="60"/>
                    </a:lnTo>
                    <a:lnTo>
                      <a:pt x="74" y="55"/>
                    </a:lnTo>
                    <a:lnTo>
                      <a:pt x="80" y="53"/>
                    </a:lnTo>
                    <a:lnTo>
                      <a:pt x="85" y="53"/>
                    </a:lnTo>
                    <a:lnTo>
                      <a:pt x="12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23" name="Freeform 20">
                <a:extLst>
                  <a:ext uri="{FF2B5EF4-FFF2-40B4-BE49-F238E27FC236}">
                    <a16:creationId xmlns:a16="http://schemas.microsoft.com/office/drawing/2014/main" id="{46DBE4AD-B5CE-41A6-B8E8-D812AA545F03}"/>
                  </a:ext>
                </a:extLst>
              </p:cNvPr>
              <p:cNvSpPr>
                <a:spLocks/>
              </p:cNvSpPr>
              <p:nvPr/>
            </p:nvSpPr>
            <p:spPr bwMode="auto">
              <a:xfrm>
                <a:off x="5200" y="-126"/>
                <a:ext cx="6105" cy="120"/>
              </a:xfrm>
              <a:custGeom>
                <a:avLst/>
                <a:gdLst>
                  <a:gd name="T0" fmla="+- 0 5285 5200"/>
                  <a:gd name="T1" fmla="*/ T0 w 6105"/>
                  <a:gd name="T2" fmla="+- 0 -73 -126"/>
                  <a:gd name="T3" fmla="*/ -73 h 120"/>
                  <a:gd name="T4" fmla="+- 0 5280 5200"/>
                  <a:gd name="T5" fmla="*/ T4 w 6105"/>
                  <a:gd name="T6" fmla="+- 0 -73 -126"/>
                  <a:gd name="T7" fmla="*/ -73 h 120"/>
                  <a:gd name="T8" fmla="+- 0 5274 5200"/>
                  <a:gd name="T9" fmla="*/ T8 w 6105"/>
                  <a:gd name="T10" fmla="+- 0 -71 -126"/>
                  <a:gd name="T11" fmla="*/ -71 h 120"/>
                  <a:gd name="T12" fmla="+- 0 5272 5200"/>
                  <a:gd name="T13" fmla="*/ T12 w 6105"/>
                  <a:gd name="T14" fmla="+- 0 -66 -126"/>
                  <a:gd name="T15" fmla="*/ -66 h 120"/>
                  <a:gd name="T16" fmla="+- 0 5274 5200"/>
                  <a:gd name="T17" fmla="*/ T16 w 6105"/>
                  <a:gd name="T18" fmla="+- 0 -60 -126"/>
                  <a:gd name="T19" fmla="*/ -60 h 120"/>
                  <a:gd name="T20" fmla="+- 0 5280 5200"/>
                  <a:gd name="T21" fmla="*/ T20 w 6105"/>
                  <a:gd name="T22" fmla="+- 0 -59 -126"/>
                  <a:gd name="T23" fmla="*/ -59 h 120"/>
                  <a:gd name="T24" fmla="+- 0 5285 5200"/>
                  <a:gd name="T25" fmla="*/ T24 w 6105"/>
                  <a:gd name="T26" fmla="+- 0 -59 -126"/>
                  <a:gd name="T27" fmla="*/ -59 h 120"/>
                  <a:gd name="T28" fmla="+- 0 5280 5200"/>
                  <a:gd name="T29" fmla="*/ T28 w 6105"/>
                  <a:gd name="T30" fmla="+- 0 -66 -126"/>
                  <a:gd name="T31" fmla="*/ -66 h 120"/>
                  <a:gd name="T32" fmla="+- 0 5285 5200"/>
                  <a:gd name="T33" fmla="*/ T32 w 6105"/>
                  <a:gd name="T34" fmla="+- 0 -73 -126"/>
                  <a:gd name="T35" fmla="*/ -73 h 12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6105" h="120">
                    <a:moveTo>
                      <a:pt x="85" y="53"/>
                    </a:moveTo>
                    <a:lnTo>
                      <a:pt x="80" y="53"/>
                    </a:lnTo>
                    <a:lnTo>
                      <a:pt x="74" y="55"/>
                    </a:lnTo>
                    <a:lnTo>
                      <a:pt x="72" y="60"/>
                    </a:lnTo>
                    <a:lnTo>
                      <a:pt x="74" y="66"/>
                    </a:lnTo>
                    <a:lnTo>
                      <a:pt x="80" y="67"/>
                    </a:lnTo>
                    <a:lnTo>
                      <a:pt x="85" y="67"/>
                    </a:lnTo>
                    <a:lnTo>
                      <a:pt x="80" y="60"/>
                    </a:lnTo>
                    <a:lnTo>
                      <a:pt x="85" y="5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24" name="Freeform 19">
                <a:extLst>
                  <a:ext uri="{FF2B5EF4-FFF2-40B4-BE49-F238E27FC236}">
                    <a16:creationId xmlns:a16="http://schemas.microsoft.com/office/drawing/2014/main" id="{8E736F71-30F0-4D53-B30C-84B5ED891BCB}"/>
                  </a:ext>
                </a:extLst>
              </p:cNvPr>
              <p:cNvSpPr>
                <a:spLocks/>
              </p:cNvSpPr>
              <p:nvPr/>
            </p:nvSpPr>
            <p:spPr bwMode="auto">
              <a:xfrm>
                <a:off x="5200" y="-126"/>
                <a:ext cx="6105" cy="120"/>
              </a:xfrm>
              <a:custGeom>
                <a:avLst/>
                <a:gdLst>
                  <a:gd name="T0" fmla="+- 0 11297 5200"/>
                  <a:gd name="T1" fmla="*/ T0 w 6105"/>
                  <a:gd name="T2" fmla="+- 0 -73 -126"/>
                  <a:gd name="T3" fmla="*/ -73 h 120"/>
                  <a:gd name="T4" fmla="+- 0 5285 5200"/>
                  <a:gd name="T5" fmla="*/ T4 w 6105"/>
                  <a:gd name="T6" fmla="+- 0 -73 -126"/>
                  <a:gd name="T7" fmla="*/ -73 h 120"/>
                  <a:gd name="T8" fmla="+- 0 5280 5200"/>
                  <a:gd name="T9" fmla="*/ T8 w 6105"/>
                  <a:gd name="T10" fmla="+- 0 -66 -126"/>
                  <a:gd name="T11" fmla="*/ -66 h 120"/>
                  <a:gd name="T12" fmla="+- 0 5285 5200"/>
                  <a:gd name="T13" fmla="*/ T12 w 6105"/>
                  <a:gd name="T14" fmla="+- 0 -59 -126"/>
                  <a:gd name="T15" fmla="*/ -59 h 120"/>
                  <a:gd name="T16" fmla="+- 0 11297 5200"/>
                  <a:gd name="T17" fmla="*/ T16 w 6105"/>
                  <a:gd name="T18" fmla="+- 0 -59 -126"/>
                  <a:gd name="T19" fmla="*/ -59 h 120"/>
                  <a:gd name="T20" fmla="+- 0 11302 5200"/>
                  <a:gd name="T21" fmla="*/ T20 w 6105"/>
                  <a:gd name="T22" fmla="+- 0 -60 -126"/>
                  <a:gd name="T23" fmla="*/ -60 h 120"/>
                  <a:gd name="T24" fmla="+- 0 11304 5200"/>
                  <a:gd name="T25" fmla="*/ T24 w 6105"/>
                  <a:gd name="T26" fmla="+- 0 -66 -126"/>
                  <a:gd name="T27" fmla="*/ -66 h 120"/>
                  <a:gd name="T28" fmla="+- 0 11302 5200"/>
                  <a:gd name="T29" fmla="*/ T28 w 6105"/>
                  <a:gd name="T30" fmla="+- 0 -71 -126"/>
                  <a:gd name="T31" fmla="*/ -71 h 120"/>
                  <a:gd name="T32" fmla="+- 0 11297 5200"/>
                  <a:gd name="T33" fmla="*/ T32 w 6105"/>
                  <a:gd name="T34" fmla="+- 0 -73 -126"/>
                  <a:gd name="T35" fmla="*/ -73 h 12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6105" h="120">
                    <a:moveTo>
                      <a:pt x="6097" y="53"/>
                    </a:moveTo>
                    <a:lnTo>
                      <a:pt x="85" y="53"/>
                    </a:lnTo>
                    <a:lnTo>
                      <a:pt x="80" y="60"/>
                    </a:lnTo>
                    <a:lnTo>
                      <a:pt x="85" y="67"/>
                    </a:lnTo>
                    <a:lnTo>
                      <a:pt x="6097" y="67"/>
                    </a:lnTo>
                    <a:lnTo>
                      <a:pt x="6102" y="66"/>
                    </a:lnTo>
                    <a:lnTo>
                      <a:pt x="6104" y="60"/>
                    </a:lnTo>
                    <a:lnTo>
                      <a:pt x="6102" y="55"/>
                    </a:lnTo>
                    <a:lnTo>
                      <a:pt x="6097" y="5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grpSp>
          <p:nvGrpSpPr>
            <p:cNvPr id="9" name="Group 8">
              <a:extLst>
                <a:ext uri="{FF2B5EF4-FFF2-40B4-BE49-F238E27FC236}">
                  <a16:creationId xmlns:a16="http://schemas.microsoft.com/office/drawing/2014/main" id="{5C783EDA-20B2-4001-BAD8-BBF247B64DB9}"/>
                </a:ext>
              </a:extLst>
            </p:cNvPr>
            <p:cNvGrpSpPr>
              <a:grpSpLocks/>
            </p:cNvGrpSpPr>
            <p:nvPr/>
          </p:nvGrpSpPr>
          <p:grpSpPr bwMode="auto">
            <a:xfrm>
              <a:off x="8786" y="12"/>
              <a:ext cx="2628" cy="1133"/>
              <a:chOff x="8786" y="12"/>
              <a:chExt cx="2628" cy="1133"/>
            </a:xfrm>
          </p:grpSpPr>
          <p:sp>
            <p:nvSpPr>
              <p:cNvPr id="21" name="Freeform 17">
                <a:extLst>
                  <a:ext uri="{FF2B5EF4-FFF2-40B4-BE49-F238E27FC236}">
                    <a16:creationId xmlns:a16="http://schemas.microsoft.com/office/drawing/2014/main" id="{DBB2D707-6D59-46CE-9EE6-FD016A5F5EC3}"/>
                  </a:ext>
                </a:extLst>
              </p:cNvPr>
              <p:cNvSpPr>
                <a:spLocks/>
              </p:cNvSpPr>
              <p:nvPr/>
            </p:nvSpPr>
            <p:spPr bwMode="auto">
              <a:xfrm>
                <a:off x="8786" y="12"/>
                <a:ext cx="2628" cy="1133"/>
              </a:xfrm>
              <a:custGeom>
                <a:avLst/>
                <a:gdLst>
                  <a:gd name="T0" fmla="+- 0 8786 8786"/>
                  <a:gd name="T1" fmla="*/ T0 w 2628"/>
                  <a:gd name="T2" fmla="+- 0 12 12"/>
                  <a:gd name="T3" fmla="*/ 12 h 1016"/>
                  <a:gd name="T4" fmla="+- 0 11414 8786"/>
                  <a:gd name="T5" fmla="*/ T4 w 2628"/>
                  <a:gd name="T6" fmla="+- 0 12 12"/>
                  <a:gd name="T7" fmla="*/ 12 h 1016"/>
                  <a:gd name="T8" fmla="+- 0 11414 8786"/>
                  <a:gd name="T9" fmla="*/ T8 w 2628"/>
                  <a:gd name="T10" fmla="+- 0 1027 12"/>
                  <a:gd name="T11" fmla="*/ 1027 h 1016"/>
                  <a:gd name="T12" fmla="+- 0 8786 8786"/>
                  <a:gd name="T13" fmla="*/ T12 w 2628"/>
                  <a:gd name="T14" fmla="+- 0 1027 12"/>
                  <a:gd name="T15" fmla="*/ 1027 h 1016"/>
                  <a:gd name="T16" fmla="+- 0 8786 8786"/>
                  <a:gd name="T17" fmla="*/ T16 w 2628"/>
                  <a:gd name="T18" fmla="+- 0 12 12"/>
                  <a:gd name="T19" fmla="*/ 12 h 1016"/>
                </a:gdLst>
                <a:ahLst/>
                <a:cxnLst>
                  <a:cxn ang="0">
                    <a:pos x="T1" y="T3"/>
                  </a:cxn>
                  <a:cxn ang="0">
                    <a:pos x="T5" y="T7"/>
                  </a:cxn>
                  <a:cxn ang="0">
                    <a:pos x="T9" y="T11"/>
                  </a:cxn>
                  <a:cxn ang="0">
                    <a:pos x="T13" y="T15"/>
                  </a:cxn>
                  <a:cxn ang="0">
                    <a:pos x="T17" y="T19"/>
                  </a:cxn>
                </a:cxnLst>
                <a:rect l="0" t="0" r="r" b="b"/>
                <a:pathLst>
                  <a:path w="2628" h="1016">
                    <a:moveTo>
                      <a:pt x="0" y="0"/>
                    </a:moveTo>
                    <a:lnTo>
                      <a:pt x="2628" y="0"/>
                    </a:lnTo>
                    <a:lnTo>
                      <a:pt x="2628" y="1015"/>
                    </a:lnTo>
                    <a:lnTo>
                      <a:pt x="0" y="1015"/>
                    </a:lnTo>
                    <a:lnTo>
                      <a:pt x="0" y="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dirty="0"/>
              </a:p>
            </p:txBody>
          </p:sp>
        </p:grpSp>
        <p:grpSp>
          <p:nvGrpSpPr>
            <p:cNvPr id="10" name="Group 9">
              <a:extLst>
                <a:ext uri="{FF2B5EF4-FFF2-40B4-BE49-F238E27FC236}">
                  <a16:creationId xmlns:a16="http://schemas.microsoft.com/office/drawing/2014/main" id="{1F016CC5-9754-4940-A18E-A74331952741}"/>
                </a:ext>
              </a:extLst>
            </p:cNvPr>
            <p:cNvGrpSpPr>
              <a:grpSpLocks/>
            </p:cNvGrpSpPr>
            <p:nvPr/>
          </p:nvGrpSpPr>
          <p:grpSpPr bwMode="auto">
            <a:xfrm>
              <a:off x="2930" y="402"/>
              <a:ext cx="1094" cy="2032"/>
              <a:chOff x="2930" y="402"/>
              <a:chExt cx="1094" cy="2032"/>
            </a:xfrm>
          </p:grpSpPr>
          <p:sp>
            <p:nvSpPr>
              <p:cNvPr id="20" name="Freeform 15">
                <a:extLst>
                  <a:ext uri="{FF2B5EF4-FFF2-40B4-BE49-F238E27FC236}">
                    <a16:creationId xmlns:a16="http://schemas.microsoft.com/office/drawing/2014/main" id="{B6248563-60CE-49EA-8B72-B9DE035FDDBF}"/>
                  </a:ext>
                </a:extLst>
              </p:cNvPr>
              <p:cNvSpPr>
                <a:spLocks/>
              </p:cNvSpPr>
              <p:nvPr/>
            </p:nvSpPr>
            <p:spPr bwMode="auto">
              <a:xfrm>
                <a:off x="2930" y="402"/>
                <a:ext cx="1094" cy="2032"/>
              </a:xfrm>
              <a:custGeom>
                <a:avLst/>
                <a:gdLst>
                  <a:gd name="T0" fmla="+- 0 2930 2930"/>
                  <a:gd name="T1" fmla="*/ T0 w 1094"/>
                  <a:gd name="T2" fmla="+- 0 2434 402"/>
                  <a:gd name="T3" fmla="*/ 2434 h 2032"/>
                  <a:gd name="T4" fmla="+- 0 4024 2930"/>
                  <a:gd name="T5" fmla="*/ T4 w 1094"/>
                  <a:gd name="T6" fmla="+- 0 2434 402"/>
                  <a:gd name="T7" fmla="*/ 2434 h 2032"/>
                  <a:gd name="T8" fmla="+- 0 4024 2930"/>
                  <a:gd name="T9" fmla="*/ T8 w 1094"/>
                  <a:gd name="T10" fmla="+- 0 402 402"/>
                  <a:gd name="T11" fmla="*/ 402 h 2032"/>
                  <a:gd name="T12" fmla="+- 0 2930 2930"/>
                  <a:gd name="T13" fmla="*/ T12 w 1094"/>
                  <a:gd name="T14" fmla="+- 0 402 402"/>
                  <a:gd name="T15" fmla="*/ 402 h 2032"/>
                  <a:gd name="T16" fmla="+- 0 2930 2930"/>
                  <a:gd name="T17" fmla="*/ T16 w 1094"/>
                  <a:gd name="T18" fmla="+- 0 2434 402"/>
                  <a:gd name="T19" fmla="*/ 2434 h 2032"/>
                </a:gdLst>
                <a:ahLst/>
                <a:cxnLst>
                  <a:cxn ang="0">
                    <a:pos x="T1" y="T3"/>
                  </a:cxn>
                  <a:cxn ang="0">
                    <a:pos x="T5" y="T7"/>
                  </a:cxn>
                  <a:cxn ang="0">
                    <a:pos x="T9" y="T11"/>
                  </a:cxn>
                  <a:cxn ang="0">
                    <a:pos x="T13" y="T15"/>
                  </a:cxn>
                  <a:cxn ang="0">
                    <a:pos x="T17" y="T19"/>
                  </a:cxn>
                </a:cxnLst>
                <a:rect l="0" t="0" r="r" b="b"/>
                <a:pathLst>
                  <a:path w="1094" h="2032">
                    <a:moveTo>
                      <a:pt x="0" y="2032"/>
                    </a:moveTo>
                    <a:lnTo>
                      <a:pt x="1094" y="2032"/>
                    </a:lnTo>
                    <a:lnTo>
                      <a:pt x="1094" y="0"/>
                    </a:lnTo>
                    <a:lnTo>
                      <a:pt x="0" y="0"/>
                    </a:lnTo>
                    <a:lnTo>
                      <a:pt x="0" y="2032"/>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grpSp>
          <p:nvGrpSpPr>
            <p:cNvPr id="11" name="Group 10">
              <a:extLst>
                <a:ext uri="{FF2B5EF4-FFF2-40B4-BE49-F238E27FC236}">
                  <a16:creationId xmlns:a16="http://schemas.microsoft.com/office/drawing/2014/main" id="{2B929EF4-3630-416B-A223-AB7F8252DCB5}"/>
                </a:ext>
              </a:extLst>
            </p:cNvPr>
            <p:cNvGrpSpPr>
              <a:grpSpLocks/>
            </p:cNvGrpSpPr>
            <p:nvPr/>
          </p:nvGrpSpPr>
          <p:grpSpPr bwMode="auto">
            <a:xfrm>
              <a:off x="2930" y="402"/>
              <a:ext cx="1092" cy="2032"/>
              <a:chOff x="2930" y="402"/>
              <a:chExt cx="1092" cy="2032"/>
            </a:xfrm>
          </p:grpSpPr>
          <p:sp>
            <p:nvSpPr>
              <p:cNvPr id="19" name="Freeform 13">
                <a:extLst>
                  <a:ext uri="{FF2B5EF4-FFF2-40B4-BE49-F238E27FC236}">
                    <a16:creationId xmlns:a16="http://schemas.microsoft.com/office/drawing/2014/main" id="{26DA1089-A794-4832-BA60-BA64602BB5A7}"/>
                  </a:ext>
                </a:extLst>
              </p:cNvPr>
              <p:cNvSpPr>
                <a:spLocks/>
              </p:cNvSpPr>
              <p:nvPr/>
            </p:nvSpPr>
            <p:spPr bwMode="auto">
              <a:xfrm>
                <a:off x="2930" y="402"/>
                <a:ext cx="1092" cy="2032"/>
              </a:xfrm>
              <a:custGeom>
                <a:avLst/>
                <a:gdLst>
                  <a:gd name="T0" fmla="+- 0 4022 2930"/>
                  <a:gd name="T1" fmla="*/ T0 w 1092"/>
                  <a:gd name="T2" fmla="+- 0 402 402"/>
                  <a:gd name="T3" fmla="*/ 402 h 2032"/>
                  <a:gd name="T4" fmla="+- 0 2930 2930"/>
                  <a:gd name="T5" fmla="*/ T4 w 1092"/>
                  <a:gd name="T6" fmla="+- 0 402 402"/>
                  <a:gd name="T7" fmla="*/ 402 h 2032"/>
                  <a:gd name="T8" fmla="+- 0 2930 2930"/>
                  <a:gd name="T9" fmla="*/ T8 w 1092"/>
                  <a:gd name="T10" fmla="+- 0 2434 402"/>
                  <a:gd name="T11" fmla="*/ 2434 h 2032"/>
                  <a:gd name="T12" fmla="+- 0 4022 2930"/>
                  <a:gd name="T13" fmla="*/ T12 w 1092"/>
                  <a:gd name="T14" fmla="+- 0 2434 402"/>
                  <a:gd name="T15" fmla="*/ 2434 h 2032"/>
                  <a:gd name="T16" fmla="+- 0 4022 2930"/>
                  <a:gd name="T17" fmla="*/ T16 w 1092"/>
                  <a:gd name="T18" fmla="+- 0 402 402"/>
                  <a:gd name="T19" fmla="*/ 402 h 2032"/>
                </a:gdLst>
                <a:ahLst/>
                <a:cxnLst>
                  <a:cxn ang="0">
                    <a:pos x="T1" y="T3"/>
                  </a:cxn>
                  <a:cxn ang="0">
                    <a:pos x="T5" y="T7"/>
                  </a:cxn>
                  <a:cxn ang="0">
                    <a:pos x="T9" y="T11"/>
                  </a:cxn>
                  <a:cxn ang="0">
                    <a:pos x="T13" y="T15"/>
                  </a:cxn>
                  <a:cxn ang="0">
                    <a:pos x="T17" y="T19"/>
                  </a:cxn>
                </a:cxnLst>
                <a:rect l="0" t="0" r="r" b="b"/>
                <a:pathLst>
                  <a:path w="1092" h="2032">
                    <a:moveTo>
                      <a:pt x="1092" y="0"/>
                    </a:moveTo>
                    <a:lnTo>
                      <a:pt x="0" y="0"/>
                    </a:lnTo>
                    <a:lnTo>
                      <a:pt x="0" y="2032"/>
                    </a:lnTo>
                    <a:lnTo>
                      <a:pt x="1092" y="2032"/>
                    </a:lnTo>
                    <a:lnTo>
                      <a:pt x="1092" y="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grpSp>
        <p:grpSp>
          <p:nvGrpSpPr>
            <p:cNvPr id="12" name="Group 11">
              <a:extLst>
                <a:ext uri="{FF2B5EF4-FFF2-40B4-BE49-F238E27FC236}">
                  <a16:creationId xmlns:a16="http://schemas.microsoft.com/office/drawing/2014/main" id="{7C4322DF-CB68-4602-8BD9-BB46F0CC31B6}"/>
                </a:ext>
              </a:extLst>
            </p:cNvPr>
            <p:cNvGrpSpPr>
              <a:grpSpLocks/>
            </p:cNvGrpSpPr>
            <p:nvPr/>
          </p:nvGrpSpPr>
          <p:grpSpPr bwMode="auto">
            <a:xfrm>
              <a:off x="4022" y="2434"/>
              <a:ext cx="470" cy="936"/>
              <a:chOff x="4022" y="2434"/>
              <a:chExt cx="470" cy="936"/>
            </a:xfrm>
          </p:grpSpPr>
          <p:sp>
            <p:nvSpPr>
              <p:cNvPr id="18" name="Freeform 11">
                <a:extLst>
                  <a:ext uri="{FF2B5EF4-FFF2-40B4-BE49-F238E27FC236}">
                    <a16:creationId xmlns:a16="http://schemas.microsoft.com/office/drawing/2014/main" id="{4DAB3B7E-0E5F-404C-B719-1BD8D35D82E4}"/>
                  </a:ext>
                </a:extLst>
              </p:cNvPr>
              <p:cNvSpPr>
                <a:spLocks/>
              </p:cNvSpPr>
              <p:nvPr/>
            </p:nvSpPr>
            <p:spPr bwMode="auto">
              <a:xfrm>
                <a:off x="4022" y="2434"/>
                <a:ext cx="470" cy="936"/>
              </a:xfrm>
              <a:custGeom>
                <a:avLst/>
                <a:gdLst>
                  <a:gd name="T0" fmla="+- 0 4492 4022"/>
                  <a:gd name="T1" fmla="*/ T0 w 470"/>
                  <a:gd name="T2" fmla="+- 0 3370 2434"/>
                  <a:gd name="T3" fmla="*/ 3370 h 936"/>
                  <a:gd name="T4" fmla="+- 0 4022 4022"/>
                  <a:gd name="T5" fmla="*/ T4 w 470"/>
                  <a:gd name="T6" fmla="+- 0 2434 2434"/>
                  <a:gd name="T7" fmla="*/ 2434 h 936"/>
                </a:gdLst>
                <a:ahLst/>
                <a:cxnLst>
                  <a:cxn ang="0">
                    <a:pos x="T1" y="T3"/>
                  </a:cxn>
                  <a:cxn ang="0">
                    <a:pos x="T5" y="T7"/>
                  </a:cxn>
                </a:cxnLst>
                <a:rect l="0" t="0" r="r" b="b"/>
                <a:pathLst>
                  <a:path w="470" h="936">
                    <a:moveTo>
                      <a:pt x="470" y="936"/>
                    </a:moveTo>
                    <a:lnTo>
                      <a:pt x="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grpSp>
        <p:grpSp>
          <p:nvGrpSpPr>
            <p:cNvPr id="13" name="Group 12">
              <a:extLst>
                <a:ext uri="{FF2B5EF4-FFF2-40B4-BE49-F238E27FC236}">
                  <a16:creationId xmlns:a16="http://schemas.microsoft.com/office/drawing/2014/main" id="{6C1182F8-84FC-406A-8240-159185661D7B}"/>
                </a:ext>
              </a:extLst>
            </p:cNvPr>
            <p:cNvGrpSpPr>
              <a:grpSpLocks/>
            </p:cNvGrpSpPr>
            <p:nvPr/>
          </p:nvGrpSpPr>
          <p:grpSpPr bwMode="auto">
            <a:xfrm>
              <a:off x="3944" y="-378"/>
              <a:ext cx="2034" cy="3748"/>
              <a:chOff x="3944" y="-378"/>
              <a:chExt cx="2034" cy="3748"/>
            </a:xfrm>
          </p:grpSpPr>
          <p:sp>
            <p:nvSpPr>
              <p:cNvPr id="16" name="Freeform 9">
                <a:extLst>
                  <a:ext uri="{FF2B5EF4-FFF2-40B4-BE49-F238E27FC236}">
                    <a16:creationId xmlns:a16="http://schemas.microsoft.com/office/drawing/2014/main" id="{7F8B85EB-E8F0-441F-9533-7CC17369EB69}"/>
                  </a:ext>
                </a:extLst>
              </p:cNvPr>
              <p:cNvSpPr>
                <a:spLocks/>
              </p:cNvSpPr>
              <p:nvPr/>
            </p:nvSpPr>
            <p:spPr bwMode="auto">
              <a:xfrm>
                <a:off x="4022" y="-378"/>
                <a:ext cx="470" cy="780"/>
              </a:xfrm>
              <a:custGeom>
                <a:avLst/>
                <a:gdLst>
                  <a:gd name="T0" fmla="+- 0 4022 4022"/>
                  <a:gd name="T1" fmla="*/ T0 w 470"/>
                  <a:gd name="T2" fmla="+- 0 402 -378"/>
                  <a:gd name="T3" fmla="*/ 402 h 780"/>
                  <a:gd name="T4" fmla="+- 0 4492 4022"/>
                  <a:gd name="T5" fmla="*/ T4 w 470"/>
                  <a:gd name="T6" fmla="+- 0 -378 -378"/>
                  <a:gd name="T7" fmla="*/ -378 h 780"/>
                </a:gdLst>
                <a:ahLst/>
                <a:cxnLst>
                  <a:cxn ang="0">
                    <a:pos x="T1" y="T3"/>
                  </a:cxn>
                  <a:cxn ang="0">
                    <a:pos x="T5" y="T7"/>
                  </a:cxn>
                </a:cxnLst>
                <a:rect l="0" t="0" r="r" b="b"/>
                <a:pathLst>
                  <a:path w="470" h="780">
                    <a:moveTo>
                      <a:pt x="0" y="780"/>
                    </a:moveTo>
                    <a:lnTo>
                      <a:pt x="47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pic>
            <p:nvPicPr>
              <p:cNvPr id="17" name="Picture 16">
                <a:extLst>
                  <a:ext uri="{FF2B5EF4-FFF2-40B4-BE49-F238E27FC236}">
                    <a16:creationId xmlns:a16="http://schemas.microsoft.com/office/drawing/2014/main" id="{F7DC10F0-928B-4FF8-AE24-2AD5DDA21B7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44" y="-378"/>
                <a:ext cx="2034" cy="374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4" name="Group 13">
              <a:extLst>
                <a:ext uri="{FF2B5EF4-FFF2-40B4-BE49-F238E27FC236}">
                  <a16:creationId xmlns:a16="http://schemas.microsoft.com/office/drawing/2014/main" id="{66F62DB5-801A-4AE4-B874-24D4F9C5D3B2}"/>
                </a:ext>
              </a:extLst>
            </p:cNvPr>
            <p:cNvGrpSpPr>
              <a:grpSpLocks/>
            </p:cNvGrpSpPr>
            <p:nvPr/>
          </p:nvGrpSpPr>
          <p:grpSpPr bwMode="auto">
            <a:xfrm>
              <a:off x="3944" y="-378"/>
              <a:ext cx="2034" cy="3748"/>
              <a:chOff x="3944" y="-378"/>
              <a:chExt cx="2034" cy="3748"/>
            </a:xfrm>
          </p:grpSpPr>
          <p:sp>
            <p:nvSpPr>
              <p:cNvPr id="15" name="Freeform 6">
                <a:extLst>
                  <a:ext uri="{FF2B5EF4-FFF2-40B4-BE49-F238E27FC236}">
                    <a16:creationId xmlns:a16="http://schemas.microsoft.com/office/drawing/2014/main" id="{DADB6211-767B-4EAA-9AA3-6DC65DA1FA03}"/>
                  </a:ext>
                </a:extLst>
              </p:cNvPr>
              <p:cNvSpPr>
                <a:spLocks/>
              </p:cNvSpPr>
              <p:nvPr/>
            </p:nvSpPr>
            <p:spPr bwMode="auto">
              <a:xfrm>
                <a:off x="3944" y="-378"/>
                <a:ext cx="2034" cy="3748"/>
              </a:xfrm>
              <a:custGeom>
                <a:avLst/>
                <a:gdLst>
                  <a:gd name="T0" fmla="+- 0 3944 3944"/>
                  <a:gd name="T1" fmla="*/ T0 w 2034"/>
                  <a:gd name="T2" fmla="+- 0 -378 -378"/>
                  <a:gd name="T3" fmla="*/ -378 h 3748"/>
                  <a:gd name="T4" fmla="+- 0 3953 3944"/>
                  <a:gd name="T5" fmla="*/ T4 w 2034"/>
                  <a:gd name="T6" fmla="+- 0 -378 -378"/>
                  <a:gd name="T7" fmla="*/ -378 h 3748"/>
                  <a:gd name="T8" fmla="+- 0 3961 3944"/>
                  <a:gd name="T9" fmla="*/ T8 w 2034"/>
                  <a:gd name="T10" fmla="+- 0 -378 -378"/>
                  <a:gd name="T11" fmla="*/ -378 h 3748"/>
                  <a:gd name="T12" fmla="+- 0 3970 3944"/>
                  <a:gd name="T13" fmla="*/ T12 w 2034"/>
                  <a:gd name="T14" fmla="+- 0 -378 -378"/>
                  <a:gd name="T15" fmla="*/ -378 h 3748"/>
                  <a:gd name="T16" fmla="+- 0 4134 3944"/>
                  <a:gd name="T17" fmla="*/ T16 w 2034"/>
                  <a:gd name="T18" fmla="+- 0 -372 -378"/>
                  <a:gd name="T19" fmla="*/ -372 h 3748"/>
                  <a:gd name="T20" fmla="+- 0 4295 3944"/>
                  <a:gd name="T21" fmla="*/ T20 w 2034"/>
                  <a:gd name="T22" fmla="+- 0 -353 -378"/>
                  <a:gd name="T23" fmla="*/ -353 h 3748"/>
                  <a:gd name="T24" fmla="+- 0 4452 3944"/>
                  <a:gd name="T25" fmla="*/ T24 w 2034"/>
                  <a:gd name="T26" fmla="+- 0 -323 -378"/>
                  <a:gd name="T27" fmla="*/ -323 h 3748"/>
                  <a:gd name="T28" fmla="+- 0 4604 3944"/>
                  <a:gd name="T29" fmla="*/ T28 w 2034"/>
                  <a:gd name="T30" fmla="+- 0 -282 -378"/>
                  <a:gd name="T31" fmla="*/ -282 h 3748"/>
                  <a:gd name="T32" fmla="+- 0 4751 3944"/>
                  <a:gd name="T33" fmla="*/ T32 w 2034"/>
                  <a:gd name="T34" fmla="+- 0 -231 -378"/>
                  <a:gd name="T35" fmla="*/ -231 h 3748"/>
                  <a:gd name="T36" fmla="+- 0 4892 3944"/>
                  <a:gd name="T37" fmla="*/ T36 w 2034"/>
                  <a:gd name="T38" fmla="+- 0 -169 -378"/>
                  <a:gd name="T39" fmla="*/ -169 h 3748"/>
                  <a:gd name="T40" fmla="+- 0 5027 3944"/>
                  <a:gd name="T41" fmla="*/ T40 w 2034"/>
                  <a:gd name="T42" fmla="+- 0 -97 -378"/>
                  <a:gd name="T43" fmla="*/ -97 h 3748"/>
                  <a:gd name="T44" fmla="+- 0 5156 3944"/>
                  <a:gd name="T45" fmla="*/ T44 w 2034"/>
                  <a:gd name="T46" fmla="+- 0 -16 -378"/>
                  <a:gd name="T47" fmla="*/ -16 h 3748"/>
                  <a:gd name="T48" fmla="+- 0 5277 3944"/>
                  <a:gd name="T49" fmla="*/ T48 w 2034"/>
                  <a:gd name="T50" fmla="+- 0 73 -378"/>
                  <a:gd name="T51" fmla="*/ 73 h 3748"/>
                  <a:gd name="T52" fmla="+- 0 5390 3944"/>
                  <a:gd name="T53" fmla="*/ T52 w 2034"/>
                  <a:gd name="T54" fmla="+- 0 171 -378"/>
                  <a:gd name="T55" fmla="*/ 171 h 3748"/>
                  <a:gd name="T56" fmla="+- 0 5495 3944"/>
                  <a:gd name="T57" fmla="*/ T56 w 2034"/>
                  <a:gd name="T58" fmla="+- 0 276 -378"/>
                  <a:gd name="T59" fmla="*/ 276 h 3748"/>
                  <a:gd name="T60" fmla="+- 0 5591 3944"/>
                  <a:gd name="T61" fmla="*/ T60 w 2034"/>
                  <a:gd name="T62" fmla="+- 0 389 -378"/>
                  <a:gd name="T63" fmla="*/ 389 h 3748"/>
                  <a:gd name="T64" fmla="+- 0 5677 3944"/>
                  <a:gd name="T65" fmla="*/ T64 w 2034"/>
                  <a:gd name="T66" fmla="+- 0 509 -378"/>
                  <a:gd name="T67" fmla="*/ 509 h 3748"/>
                  <a:gd name="T68" fmla="+- 0 5754 3944"/>
                  <a:gd name="T69" fmla="*/ T68 w 2034"/>
                  <a:gd name="T70" fmla="+- 0 635 -378"/>
                  <a:gd name="T71" fmla="*/ 635 h 3748"/>
                  <a:gd name="T72" fmla="+- 0 5820 3944"/>
                  <a:gd name="T73" fmla="*/ T72 w 2034"/>
                  <a:gd name="T74" fmla="+- 0 767 -378"/>
                  <a:gd name="T75" fmla="*/ 767 h 3748"/>
                  <a:gd name="T76" fmla="+- 0 5876 3944"/>
                  <a:gd name="T77" fmla="*/ T76 w 2034"/>
                  <a:gd name="T78" fmla="+- 0 904 -378"/>
                  <a:gd name="T79" fmla="*/ 904 h 3748"/>
                  <a:gd name="T80" fmla="+- 0 5920 3944"/>
                  <a:gd name="T81" fmla="*/ T80 w 2034"/>
                  <a:gd name="T82" fmla="+- 0 1046 -378"/>
                  <a:gd name="T83" fmla="*/ 1046 h 3748"/>
                  <a:gd name="T84" fmla="+- 0 5952 3944"/>
                  <a:gd name="T85" fmla="*/ T84 w 2034"/>
                  <a:gd name="T86" fmla="+- 0 1192 -378"/>
                  <a:gd name="T87" fmla="*/ 1192 h 3748"/>
                  <a:gd name="T88" fmla="+- 0 5972 3944"/>
                  <a:gd name="T89" fmla="*/ T88 w 2034"/>
                  <a:gd name="T90" fmla="+- 0 1343 -378"/>
                  <a:gd name="T91" fmla="*/ 1343 h 3748"/>
                  <a:gd name="T92" fmla="+- 0 5978 3944"/>
                  <a:gd name="T93" fmla="*/ T92 w 2034"/>
                  <a:gd name="T94" fmla="+- 0 1496 -378"/>
                  <a:gd name="T95" fmla="*/ 1496 h 3748"/>
                  <a:gd name="T96" fmla="+- 0 5972 3944"/>
                  <a:gd name="T97" fmla="*/ T96 w 2034"/>
                  <a:gd name="T98" fmla="+- 0 1650 -378"/>
                  <a:gd name="T99" fmla="*/ 1650 h 3748"/>
                  <a:gd name="T100" fmla="+- 0 5952 3944"/>
                  <a:gd name="T101" fmla="*/ T100 w 2034"/>
                  <a:gd name="T102" fmla="+- 0 1800 -378"/>
                  <a:gd name="T103" fmla="*/ 1800 h 3748"/>
                  <a:gd name="T104" fmla="+- 0 5920 3944"/>
                  <a:gd name="T105" fmla="*/ T104 w 2034"/>
                  <a:gd name="T106" fmla="+- 0 1946 -378"/>
                  <a:gd name="T107" fmla="*/ 1946 h 3748"/>
                  <a:gd name="T108" fmla="+- 0 5876 3944"/>
                  <a:gd name="T109" fmla="*/ T108 w 2034"/>
                  <a:gd name="T110" fmla="+- 0 2087 -378"/>
                  <a:gd name="T111" fmla="*/ 2087 h 3748"/>
                  <a:gd name="T112" fmla="+- 0 5821 3944"/>
                  <a:gd name="T113" fmla="*/ T112 w 2034"/>
                  <a:gd name="T114" fmla="+- 0 2224 -378"/>
                  <a:gd name="T115" fmla="*/ 2224 h 3748"/>
                  <a:gd name="T116" fmla="+- 0 5755 3944"/>
                  <a:gd name="T117" fmla="*/ T116 w 2034"/>
                  <a:gd name="T118" fmla="+- 0 2356 -378"/>
                  <a:gd name="T119" fmla="*/ 2356 h 3748"/>
                  <a:gd name="T120" fmla="+- 0 5679 3944"/>
                  <a:gd name="T121" fmla="*/ T120 w 2034"/>
                  <a:gd name="T122" fmla="+- 0 2481 -378"/>
                  <a:gd name="T123" fmla="*/ 2481 h 3748"/>
                  <a:gd name="T124" fmla="+- 0 5592 3944"/>
                  <a:gd name="T125" fmla="*/ T124 w 2034"/>
                  <a:gd name="T126" fmla="+- 0 2601 -378"/>
                  <a:gd name="T127" fmla="*/ 2601 h 3748"/>
                  <a:gd name="T128" fmla="+- 0 5497 3944"/>
                  <a:gd name="T129" fmla="*/ T128 w 2034"/>
                  <a:gd name="T130" fmla="+- 0 2714 -378"/>
                  <a:gd name="T131" fmla="*/ 2714 h 3748"/>
                  <a:gd name="T132" fmla="+- 0 5393 3944"/>
                  <a:gd name="T133" fmla="*/ T132 w 2034"/>
                  <a:gd name="T134" fmla="+- 0 2819 -378"/>
                  <a:gd name="T135" fmla="*/ 2819 h 3748"/>
                  <a:gd name="T136" fmla="+- 0 5280 3944"/>
                  <a:gd name="T137" fmla="*/ T136 w 2034"/>
                  <a:gd name="T138" fmla="+- 0 2917 -378"/>
                  <a:gd name="T139" fmla="*/ 2917 h 3748"/>
                  <a:gd name="T140" fmla="+- 0 5159 3944"/>
                  <a:gd name="T141" fmla="*/ T140 w 2034"/>
                  <a:gd name="T142" fmla="+- 0 3006 -378"/>
                  <a:gd name="T143" fmla="*/ 3006 h 3748"/>
                  <a:gd name="T144" fmla="+- 0 5032 3944"/>
                  <a:gd name="T145" fmla="*/ T144 w 2034"/>
                  <a:gd name="T146" fmla="+- 0 3087 -378"/>
                  <a:gd name="T147" fmla="*/ 3087 h 3748"/>
                  <a:gd name="T148" fmla="+- 0 4897 3944"/>
                  <a:gd name="T149" fmla="*/ T148 w 2034"/>
                  <a:gd name="T150" fmla="+- 0 3159 -378"/>
                  <a:gd name="T151" fmla="*/ 3159 h 3748"/>
                  <a:gd name="T152" fmla="+- 0 4756 3944"/>
                  <a:gd name="T153" fmla="*/ T152 w 2034"/>
                  <a:gd name="T154" fmla="+- 0 3221 -378"/>
                  <a:gd name="T155" fmla="*/ 3221 h 3748"/>
                  <a:gd name="T156" fmla="+- 0 4610 3944"/>
                  <a:gd name="T157" fmla="*/ T156 w 2034"/>
                  <a:gd name="T158" fmla="+- 0 3273 -378"/>
                  <a:gd name="T159" fmla="*/ 3273 h 3748"/>
                  <a:gd name="T160" fmla="+- 0 4458 3944"/>
                  <a:gd name="T161" fmla="*/ T160 w 2034"/>
                  <a:gd name="T162" fmla="+- 0 3314 -378"/>
                  <a:gd name="T163" fmla="*/ 3314 h 3748"/>
                  <a:gd name="T164" fmla="+- 0 4302 3944"/>
                  <a:gd name="T165" fmla="*/ T164 w 2034"/>
                  <a:gd name="T166" fmla="+- 0 3345 -378"/>
                  <a:gd name="T167" fmla="*/ 3345 h 3748"/>
                  <a:gd name="T168" fmla="+- 0 4141 3944"/>
                  <a:gd name="T169" fmla="*/ T168 w 2034"/>
                  <a:gd name="T170" fmla="+- 0 3363 -378"/>
                  <a:gd name="T171" fmla="*/ 3363 h 3748"/>
                  <a:gd name="T172" fmla="+- 0 3977 3944"/>
                  <a:gd name="T173" fmla="*/ T172 w 2034"/>
                  <a:gd name="T174" fmla="+- 0 3370 -378"/>
                  <a:gd name="T175" fmla="*/ 3370 h 374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Lst>
                <a:rect l="0" t="0" r="r" b="b"/>
                <a:pathLst>
                  <a:path w="2034" h="3748">
                    <a:moveTo>
                      <a:pt x="0" y="0"/>
                    </a:moveTo>
                    <a:lnTo>
                      <a:pt x="9" y="0"/>
                    </a:lnTo>
                    <a:lnTo>
                      <a:pt x="17" y="0"/>
                    </a:lnTo>
                    <a:lnTo>
                      <a:pt x="26" y="0"/>
                    </a:lnTo>
                    <a:lnTo>
                      <a:pt x="190" y="6"/>
                    </a:lnTo>
                    <a:lnTo>
                      <a:pt x="351" y="25"/>
                    </a:lnTo>
                    <a:lnTo>
                      <a:pt x="508" y="55"/>
                    </a:lnTo>
                    <a:lnTo>
                      <a:pt x="660" y="96"/>
                    </a:lnTo>
                    <a:lnTo>
                      <a:pt x="807" y="147"/>
                    </a:lnTo>
                    <a:lnTo>
                      <a:pt x="948" y="209"/>
                    </a:lnTo>
                    <a:lnTo>
                      <a:pt x="1083" y="281"/>
                    </a:lnTo>
                    <a:lnTo>
                      <a:pt x="1212" y="362"/>
                    </a:lnTo>
                    <a:lnTo>
                      <a:pt x="1333" y="451"/>
                    </a:lnTo>
                    <a:lnTo>
                      <a:pt x="1446" y="549"/>
                    </a:lnTo>
                    <a:lnTo>
                      <a:pt x="1551" y="654"/>
                    </a:lnTo>
                    <a:lnTo>
                      <a:pt x="1647" y="767"/>
                    </a:lnTo>
                    <a:lnTo>
                      <a:pt x="1733" y="887"/>
                    </a:lnTo>
                    <a:lnTo>
                      <a:pt x="1810" y="1013"/>
                    </a:lnTo>
                    <a:lnTo>
                      <a:pt x="1876" y="1145"/>
                    </a:lnTo>
                    <a:lnTo>
                      <a:pt x="1932" y="1282"/>
                    </a:lnTo>
                    <a:lnTo>
                      <a:pt x="1976" y="1424"/>
                    </a:lnTo>
                    <a:lnTo>
                      <a:pt x="2008" y="1570"/>
                    </a:lnTo>
                    <a:lnTo>
                      <a:pt x="2028" y="1721"/>
                    </a:lnTo>
                    <a:lnTo>
                      <a:pt x="2034" y="1874"/>
                    </a:lnTo>
                    <a:lnTo>
                      <a:pt x="2028" y="2028"/>
                    </a:lnTo>
                    <a:lnTo>
                      <a:pt x="2008" y="2178"/>
                    </a:lnTo>
                    <a:lnTo>
                      <a:pt x="1976" y="2324"/>
                    </a:lnTo>
                    <a:lnTo>
                      <a:pt x="1932" y="2465"/>
                    </a:lnTo>
                    <a:lnTo>
                      <a:pt x="1877" y="2602"/>
                    </a:lnTo>
                    <a:lnTo>
                      <a:pt x="1811" y="2734"/>
                    </a:lnTo>
                    <a:lnTo>
                      <a:pt x="1735" y="2859"/>
                    </a:lnTo>
                    <a:lnTo>
                      <a:pt x="1648" y="2979"/>
                    </a:lnTo>
                    <a:lnTo>
                      <a:pt x="1553" y="3092"/>
                    </a:lnTo>
                    <a:lnTo>
                      <a:pt x="1449" y="3197"/>
                    </a:lnTo>
                    <a:lnTo>
                      <a:pt x="1336" y="3295"/>
                    </a:lnTo>
                    <a:lnTo>
                      <a:pt x="1215" y="3384"/>
                    </a:lnTo>
                    <a:lnTo>
                      <a:pt x="1088" y="3465"/>
                    </a:lnTo>
                    <a:lnTo>
                      <a:pt x="953" y="3537"/>
                    </a:lnTo>
                    <a:lnTo>
                      <a:pt x="812" y="3599"/>
                    </a:lnTo>
                    <a:lnTo>
                      <a:pt x="666" y="3651"/>
                    </a:lnTo>
                    <a:lnTo>
                      <a:pt x="514" y="3692"/>
                    </a:lnTo>
                    <a:lnTo>
                      <a:pt x="358" y="3723"/>
                    </a:lnTo>
                    <a:lnTo>
                      <a:pt x="197" y="3741"/>
                    </a:lnTo>
                    <a:lnTo>
                      <a:pt x="33" y="3748"/>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grpSp>
      </p:grpSp>
    </p:spTree>
    <p:extLst>
      <p:ext uri="{BB962C8B-B14F-4D97-AF65-F5344CB8AC3E}">
        <p14:creationId xmlns:p14="http://schemas.microsoft.com/office/powerpoint/2010/main" val="1000045913"/>
      </p:ext>
    </p:extLst>
  </p:cSld>
  <p:clrMapOvr>
    <a:masterClrMapping/>
  </p:clrMapOvr>
  <p:transition>
    <p:wipe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6BFF36-BD58-45B8-BCDE-585EBCEB7EF1}"/>
              </a:ext>
            </a:extLst>
          </p:cNvPr>
          <p:cNvSpPr>
            <a:spLocks noGrp="1"/>
          </p:cNvSpPr>
          <p:nvPr>
            <p:ph type="title"/>
          </p:nvPr>
        </p:nvSpPr>
        <p:spPr/>
        <p:txBody>
          <a:bodyPr/>
          <a:lstStyle/>
          <a:p>
            <a:r>
              <a:rPr lang="en-US" dirty="0"/>
              <a:t>FAQ’S- Lock to Lock</a:t>
            </a:r>
          </a:p>
        </p:txBody>
      </p:sp>
      <p:sp>
        <p:nvSpPr>
          <p:cNvPr id="3" name="Content Placeholder 2">
            <a:extLst>
              <a:ext uri="{FF2B5EF4-FFF2-40B4-BE49-F238E27FC236}">
                <a16:creationId xmlns:a16="http://schemas.microsoft.com/office/drawing/2014/main" id="{355F62D3-0A68-452A-BC8F-E48ACFD9C583}"/>
              </a:ext>
            </a:extLst>
          </p:cNvPr>
          <p:cNvSpPr>
            <a:spLocks noGrp="1"/>
          </p:cNvSpPr>
          <p:nvPr>
            <p:ph sz="half" idx="1"/>
          </p:nvPr>
        </p:nvSpPr>
        <p:spPr>
          <a:xfrm>
            <a:off x="-152400" y="1905000"/>
            <a:ext cx="5562600" cy="5257800"/>
          </a:xfrm>
        </p:spPr>
        <p:txBody>
          <a:bodyPr/>
          <a:lstStyle/>
          <a:p>
            <a:pPr marL="914400" marR="73660">
              <a:lnSpc>
                <a:spcPct val="107000"/>
              </a:lnSpc>
              <a:spcBef>
                <a:spcPts val="1200"/>
              </a:spcBef>
              <a:spcAft>
                <a:spcPts val="600"/>
              </a:spcAft>
              <a:buClr>
                <a:schemeClr val="bg2">
                  <a:lumMod val="60000"/>
                  <a:lumOff val="40000"/>
                </a:schemeClr>
              </a:buClr>
              <a:buSzPct val="150000"/>
              <a:buFont typeface="Arial" panose="020B0604020202020204" pitchFamily="34" charset="0"/>
              <a:buChar char="•"/>
              <a:tabLst>
                <a:tab pos="1408430" algn="l"/>
              </a:tabLst>
              <a:defRPr/>
            </a:pPr>
            <a:r>
              <a:rPr lang="en-US" sz="2000" kern="1200" dirty="0">
                <a:solidFill>
                  <a:schemeClr val="tx1">
                    <a:lumMod val="75000"/>
                    <a:lumOff val="25000"/>
                  </a:schemeClr>
                </a:solidFill>
                <a:latin typeface="Arial" charset="0"/>
              </a:rPr>
              <a:t>Can insulating rubber gloves and sleeves be removed when terminating primary cable?</a:t>
            </a:r>
          </a:p>
          <a:p>
            <a:pPr marL="1314450" marR="73660" lvl="2" indent="-342900">
              <a:lnSpc>
                <a:spcPct val="107000"/>
              </a:lnSpc>
              <a:spcBef>
                <a:spcPts val="1200"/>
              </a:spcBef>
              <a:spcAft>
                <a:spcPts val="600"/>
              </a:spcAft>
              <a:buClr>
                <a:schemeClr val="bg2">
                  <a:lumMod val="60000"/>
                  <a:lumOff val="40000"/>
                </a:schemeClr>
              </a:buClr>
              <a:buFont typeface="Arial" panose="020B0604020202020204" pitchFamily="34" charset="0"/>
              <a:buChar char="•"/>
              <a:tabLst>
                <a:tab pos="1408430" algn="l"/>
              </a:tabLst>
              <a:defRPr/>
            </a:pPr>
            <a:r>
              <a:rPr lang="en-US" sz="1600" kern="1200" dirty="0">
                <a:solidFill>
                  <a:schemeClr val="tx1">
                    <a:lumMod val="75000"/>
                    <a:lumOff val="25000"/>
                  </a:schemeClr>
                </a:solidFill>
                <a:latin typeface="Arial" charset="0"/>
                <a:ea typeface="+mn-ea"/>
                <a:cs typeface="+mn-cs"/>
              </a:rPr>
              <a:t>YES, under the following conditions:</a:t>
            </a:r>
          </a:p>
          <a:p>
            <a:pPr marL="1714500" marR="73660" lvl="1">
              <a:lnSpc>
                <a:spcPct val="107000"/>
              </a:lnSpc>
              <a:spcBef>
                <a:spcPts val="1200"/>
              </a:spcBef>
              <a:spcAft>
                <a:spcPts val="600"/>
              </a:spcAft>
              <a:buClr>
                <a:schemeClr val="bg2">
                  <a:lumMod val="60000"/>
                  <a:lumOff val="40000"/>
                </a:schemeClr>
              </a:buClr>
              <a:buFont typeface="Arial" panose="020B0604020202020204" pitchFamily="34" charset="0"/>
              <a:buChar char="•"/>
              <a:tabLst>
                <a:tab pos="1408430" algn="l"/>
              </a:tabLst>
              <a:defRPr/>
            </a:pPr>
            <a:r>
              <a:rPr lang="en-US" sz="1400" kern="1200" dirty="0">
                <a:solidFill>
                  <a:schemeClr val="tx1">
                    <a:lumMod val="75000"/>
                    <a:lumOff val="25000"/>
                  </a:schemeClr>
                </a:solidFill>
                <a:latin typeface="Arial" charset="0"/>
              </a:rPr>
              <a:t>After secondary bushings and primary terminations have been effectively covered</a:t>
            </a:r>
          </a:p>
          <a:p>
            <a:pPr marL="1714500" marR="73660" lvl="1">
              <a:lnSpc>
                <a:spcPct val="107000"/>
              </a:lnSpc>
              <a:spcBef>
                <a:spcPts val="1200"/>
              </a:spcBef>
              <a:spcAft>
                <a:spcPts val="600"/>
              </a:spcAft>
              <a:buClr>
                <a:schemeClr val="bg2">
                  <a:lumMod val="60000"/>
                  <a:lumOff val="40000"/>
                </a:schemeClr>
              </a:buClr>
              <a:buFont typeface="Arial" panose="020B0604020202020204" pitchFamily="34" charset="0"/>
              <a:buChar char="•"/>
              <a:tabLst>
                <a:tab pos="1408430" algn="l"/>
              </a:tabLst>
              <a:defRPr/>
            </a:pPr>
            <a:r>
              <a:rPr lang="en-US" sz="1400" kern="1200" dirty="0">
                <a:solidFill>
                  <a:schemeClr val="tx1">
                    <a:lumMod val="75000"/>
                    <a:lumOff val="25000"/>
                  </a:schemeClr>
                </a:solidFill>
                <a:latin typeface="Arial" charset="0"/>
              </a:rPr>
              <a:t>The cable being terminated has been tested &amp; grounded on other end, or is not inside of an energized cabinet or transformer</a:t>
            </a:r>
          </a:p>
          <a:p>
            <a:pPr marL="1428750" marR="73660" lvl="1" indent="0">
              <a:lnSpc>
                <a:spcPct val="107000"/>
              </a:lnSpc>
              <a:spcBef>
                <a:spcPts val="1200"/>
              </a:spcBef>
              <a:spcAft>
                <a:spcPts val="600"/>
              </a:spcAft>
              <a:buClr>
                <a:schemeClr val="bg2">
                  <a:lumMod val="60000"/>
                  <a:lumOff val="40000"/>
                </a:schemeClr>
              </a:buClr>
              <a:buNone/>
              <a:tabLst>
                <a:tab pos="1408430" algn="l"/>
              </a:tabLst>
              <a:defRPr/>
            </a:pPr>
            <a:r>
              <a:rPr lang="en-US" sz="1600" kern="1200" dirty="0">
                <a:solidFill>
                  <a:schemeClr val="tx1">
                    <a:lumMod val="75000"/>
                    <a:lumOff val="25000"/>
                  </a:schemeClr>
                </a:solidFill>
                <a:latin typeface="Arial" charset="0"/>
              </a:rPr>
              <a:t>The cable then can be pulled beyond the face of the transformer and rubber gloves and sleeves may be removed.</a:t>
            </a:r>
          </a:p>
        </p:txBody>
      </p:sp>
      <p:sp>
        <p:nvSpPr>
          <p:cNvPr id="5" name="Slide Number Placeholder 4">
            <a:extLst>
              <a:ext uri="{FF2B5EF4-FFF2-40B4-BE49-F238E27FC236}">
                <a16:creationId xmlns:a16="http://schemas.microsoft.com/office/drawing/2014/main" id="{403F6CC6-4E96-4010-99D1-BD971B4BF2F2}"/>
              </a:ext>
            </a:extLst>
          </p:cNvPr>
          <p:cNvSpPr>
            <a:spLocks noGrp="1"/>
          </p:cNvSpPr>
          <p:nvPr>
            <p:ph type="sldNum" sz="quarter" idx="12"/>
          </p:nvPr>
        </p:nvSpPr>
        <p:spPr/>
        <p:txBody>
          <a:bodyPr/>
          <a:lstStyle/>
          <a:p>
            <a:pPr>
              <a:defRPr/>
            </a:pPr>
            <a:fld id="{469B2809-61E3-4FE3-BDB6-F42EB26DDB17}" type="slidenum">
              <a:rPr lang="en-US" smtClean="0"/>
              <a:pPr>
                <a:defRPr/>
              </a:pPr>
              <a:t>23</a:t>
            </a:fld>
            <a:endParaRPr lang="en-US" dirty="0"/>
          </a:p>
        </p:txBody>
      </p:sp>
      <p:pic>
        <p:nvPicPr>
          <p:cNvPr id="6" name="Picture 5" descr="Training Yard 003">
            <a:extLst>
              <a:ext uri="{FF2B5EF4-FFF2-40B4-BE49-F238E27FC236}">
                <a16:creationId xmlns:a16="http://schemas.microsoft.com/office/drawing/2014/main" id="{CE082FD7-8F82-40F9-8D23-861D62F850D1}"/>
              </a:ext>
            </a:extLst>
          </p:cNvPr>
          <p:cNvPicPr>
            <a:picLocks noChangeAspect="1"/>
          </p:cNvPicPr>
          <p:nvPr/>
        </p:nvPicPr>
        <p:blipFill>
          <a:blip r:embed="rId2" cstate="print"/>
          <a:srcRect/>
          <a:stretch>
            <a:fillRect/>
          </a:stretch>
        </p:blipFill>
        <p:spPr bwMode="auto">
          <a:xfrm>
            <a:off x="5334000" y="2286000"/>
            <a:ext cx="3377560" cy="3124200"/>
          </a:xfrm>
          <a:prstGeom prst="rect">
            <a:avLst/>
          </a:prstGeom>
          <a:ln>
            <a:noFill/>
          </a:ln>
          <a:effectLst>
            <a:softEdge rad="112500"/>
          </a:effectLst>
        </p:spPr>
      </p:pic>
    </p:spTree>
    <p:extLst>
      <p:ext uri="{BB962C8B-B14F-4D97-AF65-F5344CB8AC3E}">
        <p14:creationId xmlns:p14="http://schemas.microsoft.com/office/powerpoint/2010/main" val="987304474"/>
      </p:ext>
    </p:extLst>
  </p:cSld>
  <p:clrMapOvr>
    <a:masterClrMapping/>
  </p:clrMapOvr>
  <p:transition>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5D2B33-B926-48B0-B682-1B7FEE463476}"/>
              </a:ext>
            </a:extLst>
          </p:cNvPr>
          <p:cNvSpPr>
            <a:spLocks noGrp="1"/>
          </p:cNvSpPr>
          <p:nvPr>
            <p:ph type="title"/>
          </p:nvPr>
        </p:nvSpPr>
        <p:spPr/>
        <p:txBody>
          <a:bodyPr/>
          <a:lstStyle/>
          <a:p>
            <a:r>
              <a:rPr lang="en-US" dirty="0"/>
              <a:t>FAQ’S- Lock to Lock</a:t>
            </a:r>
          </a:p>
        </p:txBody>
      </p:sp>
      <p:sp>
        <p:nvSpPr>
          <p:cNvPr id="3" name="Content Placeholder 2">
            <a:extLst>
              <a:ext uri="{FF2B5EF4-FFF2-40B4-BE49-F238E27FC236}">
                <a16:creationId xmlns:a16="http://schemas.microsoft.com/office/drawing/2014/main" id="{9758311E-6F53-4E60-859F-7A7537F4EE0D}"/>
              </a:ext>
            </a:extLst>
          </p:cNvPr>
          <p:cNvSpPr>
            <a:spLocks noGrp="1"/>
          </p:cNvSpPr>
          <p:nvPr>
            <p:ph sz="half" idx="1"/>
          </p:nvPr>
        </p:nvSpPr>
        <p:spPr>
          <a:xfrm>
            <a:off x="228600" y="1905000"/>
            <a:ext cx="4419600" cy="4038600"/>
          </a:xfrm>
        </p:spPr>
        <p:txBody>
          <a:bodyPr/>
          <a:lstStyle/>
          <a:p>
            <a:pPr marL="914400" marR="73660">
              <a:lnSpc>
                <a:spcPct val="107000"/>
              </a:lnSpc>
              <a:spcBef>
                <a:spcPts val="1200"/>
              </a:spcBef>
              <a:spcAft>
                <a:spcPts val="600"/>
              </a:spcAft>
              <a:buClr>
                <a:schemeClr val="bg2">
                  <a:lumMod val="60000"/>
                  <a:lumOff val="40000"/>
                </a:schemeClr>
              </a:buClr>
              <a:buSzPct val="150000"/>
              <a:buFont typeface="Arial" panose="020B0604020202020204" pitchFamily="34" charset="0"/>
              <a:buChar char="•"/>
              <a:tabLst>
                <a:tab pos="1408430" algn="l"/>
              </a:tabLst>
              <a:defRPr/>
            </a:pPr>
            <a:r>
              <a:rPr lang="en-US" sz="2400" kern="1200" dirty="0">
                <a:solidFill>
                  <a:schemeClr val="tx1">
                    <a:lumMod val="75000"/>
                    <a:lumOff val="25000"/>
                  </a:schemeClr>
                </a:solidFill>
                <a:latin typeface="Arial" charset="0"/>
              </a:rPr>
              <a:t>Can I pull elbow terminations off by hands if I wear insulating rubber gloves and sleeves.</a:t>
            </a:r>
          </a:p>
          <a:p>
            <a:pPr marL="1314450" marR="73660">
              <a:lnSpc>
                <a:spcPct val="107000"/>
              </a:lnSpc>
              <a:spcBef>
                <a:spcPts val="1200"/>
              </a:spcBef>
              <a:spcAft>
                <a:spcPts val="600"/>
              </a:spcAft>
              <a:buClr>
                <a:schemeClr val="bg2">
                  <a:lumMod val="60000"/>
                  <a:lumOff val="40000"/>
                </a:schemeClr>
              </a:buClr>
              <a:buSzPct val="150000"/>
              <a:buFont typeface="Arial" panose="020B0604020202020204" pitchFamily="34" charset="0"/>
              <a:buChar char="•"/>
              <a:tabLst>
                <a:tab pos="1408430" algn="l"/>
              </a:tabLst>
              <a:defRPr/>
            </a:pPr>
            <a:r>
              <a:rPr lang="en-US" sz="1800" kern="1200" dirty="0">
                <a:solidFill>
                  <a:schemeClr val="tx1">
                    <a:lumMod val="75000"/>
                    <a:lumOff val="25000"/>
                  </a:schemeClr>
                </a:solidFill>
                <a:latin typeface="Arial" charset="0"/>
              </a:rPr>
              <a:t>No, Live line tools shall be used for pulling elbows and switching in underground primary enclosures.</a:t>
            </a:r>
          </a:p>
          <a:p>
            <a:endParaRPr lang="en-US" dirty="0"/>
          </a:p>
        </p:txBody>
      </p:sp>
      <p:sp>
        <p:nvSpPr>
          <p:cNvPr id="5" name="Slide Number Placeholder 4">
            <a:extLst>
              <a:ext uri="{FF2B5EF4-FFF2-40B4-BE49-F238E27FC236}">
                <a16:creationId xmlns:a16="http://schemas.microsoft.com/office/drawing/2014/main" id="{F1CA5092-58C9-4203-A140-36344EECE349}"/>
              </a:ext>
            </a:extLst>
          </p:cNvPr>
          <p:cNvSpPr>
            <a:spLocks noGrp="1"/>
          </p:cNvSpPr>
          <p:nvPr>
            <p:ph type="sldNum" sz="quarter" idx="12"/>
          </p:nvPr>
        </p:nvSpPr>
        <p:spPr/>
        <p:txBody>
          <a:bodyPr/>
          <a:lstStyle/>
          <a:p>
            <a:pPr>
              <a:defRPr/>
            </a:pPr>
            <a:fld id="{469B2809-61E3-4FE3-BDB6-F42EB26DDB17}" type="slidenum">
              <a:rPr lang="en-US" smtClean="0"/>
              <a:pPr>
                <a:defRPr/>
              </a:pPr>
              <a:t>24</a:t>
            </a:fld>
            <a:endParaRPr lang="en-US" dirty="0"/>
          </a:p>
        </p:txBody>
      </p:sp>
      <p:pic>
        <p:nvPicPr>
          <p:cNvPr id="6" name="Picture 5">
            <a:extLst>
              <a:ext uri="{FF2B5EF4-FFF2-40B4-BE49-F238E27FC236}">
                <a16:creationId xmlns:a16="http://schemas.microsoft.com/office/drawing/2014/main" id="{5421F159-6D68-4085-A1F2-0524D356572E}"/>
              </a:ext>
            </a:extLst>
          </p:cNvPr>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4648200" y="2286000"/>
            <a:ext cx="3863036" cy="2895599"/>
          </a:xfrm>
          <a:prstGeom prst="rect">
            <a:avLst/>
          </a:prstGeom>
          <a:ln>
            <a:noFill/>
          </a:ln>
          <a:effectLst>
            <a:softEdge rad="112500"/>
          </a:effectLst>
        </p:spPr>
      </p:pic>
    </p:spTree>
    <p:extLst>
      <p:ext uri="{BB962C8B-B14F-4D97-AF65-F5344CB8AC3E}">
        <p14:creationId xmlns:p14="http://schemas.microsoft.com/office/powerpoint/2010/main" val="591997917"/>
      </p:ext>
    </p:extLst>
  </p:cSld>
  <p:clrMapOvr>
    <a:masterClrMapping/>
  </p:clrMapOvr>
  <p:transition>
    <p:wipe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D6859-3024-4583-BD9A-E15F4A720408}"/>
              </a:ext>
            </a:extLst>
          </p:cNvPr>
          <p:cNvSpPr>
            <a:spLocks noGrp="1"/>
          </p:cNvSpPr>
          <p:nvPr>
            <p:ph type="title"/>
          </p:nvPr>
        </p:nvSpPr>
        <p:spPr/>
        <p:txBody>
          <a:bodyPr/>
          <a:lstStyle/>
          <a:p>
            <a:r>
              <a:rPr lang="en-US" dirty="0"/>
              <a:t>FAQ’S- Lock to Lock</a:t>
            </a:r>
          </a:p>
        </p:txBody>
      </p:sp>
      <p:sp>
        <p:nvSpPr>
          <p:cNvPr id="3" name="Content Placeholder 2">
            <a:extLst>
              <a:ext uri="{FF2B5EF4-FFF2-40B4-BE49-F238E27FC236}">
                <a16:creationId xmlns:a16="http://schemas.microsoft.com/office/drawing/2014/main" id="{C7B9A28B-ED71-4BA5-9E21-F1F0A0F3F826}"/>
              </a:ext>
            </a:extLst>
          </p:cNvPr>
          <p:cNvSpPr>
            <a:spLocks noGrp="1"/>
          </p:cNvSpPr>
          <p:nvPr>
            <p:ph sz="half" idx="1"/>
          </p:nvPr>
        </p:nvSpPr>
        <p:spPr>
          <a:xfrm>
            <a:off x="762000" y="1905000"/>
            <a:ext cx="7162800" cy="4038600"/>
          </a:xfrm>
        </p:spPr>
        <p:txBody>
          <a:bodyPr/>
          <a:lstStyle/>
          <a:p>
            <a:pPr marL="342900" marR="73660" lvl="1" indent="-342900">
              <a:lnSpc>
                <a:spcPct val="107000"/>
              </a:lnSpc>
              <a:spcBef>
                <a:spcPts val="1200"/>
              </a:spcBef>
              <a:spcAft>
                <a:spcPts val="600"/>
              </a:spcAft>
              <a:buClr>
                <a:schemeClr val="bg2">
                  <a:lumMod val="60000"/>
                  <a:lumOff val="40000"/>
                </a:schemeClr>
              </a:buClr>
              <a:buFont typeface="Arial" panose="020B0604020202020204" pitchFamily="34" charset="0"/>
              <a:buChar char="•"/>
              <a:tabLst>
                <a:tab pos="1408430" algn="l"/>
              </a:tabLst>
              <a:defRPr/>
            </a:pPr>
            <a:r>
              <a:rPr lang="en-US" kern="1200" dirty="0">
                <a:solidFill>
                  <a:schemeClr val="tx1">
                    <a:lumMod val="75000"/>
                    <a:lumOff val="25000"/>
                  </a:schemeClr>
                </a:solidFill>
                <a:latin typeface="Arial" charset="0"/>
                <a:ea typeface="+mn-ea"/>
                <a:cs typeface="+mn-cs"/>
              </a:rPr>
              <a:t>Does this best practice apply when work will be performed with live line tools?</a:t>
            </a:r>
          </a:p>
          <a:p>
            <a:pPr marL="800100" marR="73660" lvl="2">
              <a:lnSpc>
                <a:spcPct val="107000"/>
              </a:lnSpc>
              <a:spcBef>
                <a:spcPts val="1200"/>
              </a:spcBef>
              <a:spcAft>
                <a:spcPts val="600"/>
              </a:spcAft>
              <a:buClr>
                <a:schemeClr val="bg2">
                  <a:lumMod val="60000"/>
                  <a:lumOff val="40000"/>
                </a:schemeClr>
              </a:buClr>
              <a:buFont typeface="Arial" panose="020B0604020202020204" pitchFamily="34" charset="0"/>
              <a:buChar char="•"/>
              <a:tabLst>
                <a:tab pos="1408430" algn="l"/>
              </a:tabLst>
              <a:defRPr/>
            </a:pPr>
            <a:r>
              <a:rPr lang="en-US" sz="1800" kern="1200" dirty="0">
                <a:solidFill>
                  <a:schemeClr val="tx1">
                    <a:lumMod val="75000"/>
                    <a:lumOff val="25000"/>
                  </a:schemeClr>
                </a:solidFill>
                <a:latin typeface="Arial" charset="0"/>
              </a:rPr>
              <a:t>Yes, Insulating rubber gloves and sleeves shall be worn when opening and closing the padmount equipment regardless of the work practice to be conducted.</a:t>
            </a:r>
          </a:p>
          <a:p>
            <a:pPr marL="800100" marR="73660" lvl="2">
              <a:lnSpc>
                <a:spcPct val="107000"/>
              </a:lnSpc>
              <a:spcBef>
                <a:spcPts val="1200"/>
              </a:spcBef>
              <a:spcAft>
                <a:spcPts val="600"/>
              </a:spcAft>
              <a:buClr>
                <a:schemeClr val="bg2">
                  <a:lumMod val="60000"/>
                  <a:lumOff val="40000"/>
                </a:schemeClr>
              </a:buClr>
              <a:buFont typeface="Arial" panose="020B0604020202020204" pitchFamily="34" charset="0"/>
              <a:buChar char="•"/>
              <a:tabLst>
                <a:tab pos="1408430" algn="l"/>
              </a:tabLst>
              <a:defRPr/>
            </a:pPr>
            <a:r>
              <a:rPr lang="en-US" sz="1800" kern="1200" dirty="0">
                <a:solidFill>
                  <a:schemeClr val="tx1">
                    <a:lumMod val="75000"/>
                    <a:lumOff val="25000"/>
                  </a:schemeClr>
                </a:solidFill>
                <a:latin typeface="Arial" charset="0"/>
              </a:rPr>
              <a:t>Additionally, if the initial assessment identifies noticeable hazards, gloves and sleeves shall be worn when unlocking the enclosure.</a:t>
            </a:r>
          </a:p>
          <a:p>
            <a:pPr marL="0" indent="0">
              <a:buNone/>
            </a:pPr>
            <a:endParaRPr lang="en-US" dirty="0"/>
          </a:p>
        </p:txBody>
      </p:sp>
      <p:sp>
        <p:nvSpPr>
          <p:cNvPr id="5" name="Slide Number Placeholder 4">
            <a:extLst>
              <a:ext uri="{FF2B5EF4-FFF2-40B4-BE49-F238E27FC236}">
                <a16:creationId xmlns:a16="http://schemas.microsoft.com/office/drawing/2014/main" id="{9F25D7D0-678E-4FC8-BB66-CA1DADEB0D70}"/>
              </a:ext>
            </a:extLst>
          </p:cNvPr>
          <p:cNvSpPr>
            <a:spLocks noGrp="1"/>
          </p:cNvSpPr>
          <p:nvPr>
            <p:ph type="sldNum" sz="quarter" idx="12"/>
          </p:nvPr>
        </p:nvSpPr>
        <p:spPr/>
        <p:txBody>
          <a:bodyPr/>
          <a:lstStyle/>
          <a:p>
            <a:pPr>
              <a:defRPr/>
            </a:pPr>
            <a:fld id="{469B2809-61E3-4FE3-BDB6-F42EB26DDB17}" type="slidenum">
              <a:rPr lang="en-US" smtClean="0"/>
              <a:pPr>
                <a:defRPr/>
              </a:pPr>
              <a:t>25</a:t>
            </a:fld>
            <a:endParaRPr lang="en-US" dirty="0"/>
          </a:p>
        </p:txBody>
      </p:sp>
    </p:spTree>
    <p:extLst>
      <p:ext uri="{BB962C8B-B14F-4D97-AF65-F5344CB8AC3E}">
        <p14:creationId xmlns:p14="http://schemas.microsoft.com/office/powerpoint/2010/main" val="2222789277"/>
      </p:ext>
    </p:extLst>
  </p:cSld>
  <p:clrMapOvr>
    <a:masterClrMapping/>
  </p:clrMapOvr>
  <p:transition>
    <p:wipe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63E41-1C33-40BB-B24C-6D55708CCA36}"/>
              </a:ext>
            </a:extLst>
          </p:cNvPr>
          <p:cNvSpPr>
            <a:spLocks noGrp="1"/>
          </p:cNvSpPr>
          <p:nvPr>
            <p:ph type="title"/>
          </p:nvPr>
        </p:nvSpPr>
        <p:spPr/>
        <p:txBody>
          <a:bodyPr/>
          <a:lstStyle/>
          <a:p>
            <a:r>
              <a:rPr lang="en-US" dirty="0"/>
              <a:t>Review</a:t>
            </a:r>
          </a:p>
        </p:txBody>
      </p:sp>
      <p:sp>
        <p:nvSpPr>
          <p:cNvPr id="5" name="Slide Number Placeholder 4">
            <a:extLst>
              <a:ext uri="{FF2B5EF4-FFF2-40B4-BE49-F238E27FC236}">
                <a16:creationId xmlns:a16="http://schemas.microsoft.com/office/drawing/2014/main" id="{41023766-8BEE-47BC-B67E-5C4B50BE8838}"/>
              </a:ext>
            </a:extLst>
          </p:cNvPr>
          <p:cNvSpPr>
            <a:spLocks noGrp="1"/>
          </p:cNvSpPr>
          <p:nvPr>
            <p:ph type="sldNum" sz="quarter" idx="12"/>
          </p:nvPr>
        </p:nvSpPr>
        <p:spPr/>
        <p:txBody>
          <a:bodyPr/>
          <a:lstStyle/>
          <a:p>
            <a:pPr>
              <a:defRPr/>
            </a:pPr>
            <a:fld id="{C46CB010-865E-43A3-B343-9D274A69DE56}" type="slidenum">
              <a:rPr lang="en-US" smtClean="0"/>
              <a:pPr>
                <a:defRPr/>
              </a:pPr>
              <a:t>26</a:t>
            </a:fld>
            <a:endParaRPr lang="en-US" dirty="0"/>
          </a:p>
        </p:txBody>
      </p:sp>
      <p:sp>
        <p:nvSpPr>
          <p:cNvPr id="6" name="Rectangle 5">
            <a:extLst>
              <a:ext uri="{FF2B5EF4-FFF2-40B4-BE49-F238E27FC236}">
                <a16:creationId xmlns:a16="http://schemas.microsoft.com/office/drawing/2014/main" id="{E1E18950-AE6C-4873-A6BF-00E9AA9944CD}"/>
              </a:ext>
            </a:extLst>
          </p:cNvPr>
          <p:cNvSpPr/>
          <p:nvPr/>
        </p:nvSpPr>
        <p:spPr>
          <a:xfrm>
            <a:off x="381000" y="1676400"/>
            <a:ext cx="8001000" cy="738664"/>
          </a:xfrm>
          <a:prstGeom prst="rect">
            <a:avLst/>
          </a:prstGeom>
        </p:spPr>
        <p:txBody>
          <a:bodyPr wrap="square">
            <a:spAutoFit/>
          </a:bodyPr>
          <a:lstStyle/>
          <a:p>
            <a:endParaRPr lang="en-US" dirty="0">
              <a:solidFill>
                <a:srgbClr val="000000"/>
              </a:solidFill>
              <a:latin typeface="Arial Narrow"/>
              <a:ea typeface="Arial Narrow"/>
              <a:cs typeface="Arial Narrow"/>
              <a:sym typeface="Arial Narrow"/>
            </a:endParaRPr>
          </a:p>
          <a:p>
            <a:pPr eaLnBrk="0" hangingPunct="0">
              <a:spcBef>
                <a:spcPct val="20000"/>
              </a:spcBef>
              <a:buClr>
                <a:schemeClr val="bg2"/>
              </a:buClr>
              <a:buSzPct val="70000"/>
            </a:pPr>
            <a:endParaRPr lang="en-US" sz="2000" dirty="0">
              <a:solidFill>
                <a:schemeClr val="tx1">
                  <a:lumMod val="75000"/>
                  <a:lumOff val="25000"/>
                </a:schemeClr>
              </a:solidFill>
              <a:latin typeface="+mn-lt"/>
              <a:sym typeface="Arial Narrow"/>
            </a:endParaRPr>
          </a:p>
        </p:txBody>
      </p:sp>
      <p:sp>
        <p:nvSpPr>
          <p:cNvPr id="3" name="TextBox 2"/>
          <p:cNvSpPr txBox="1"/>
          <p:nvPr/>
        </p:nvSpPr>
        <p:spPr>
          <a:xfrm>
            <a:off x="838200" y="1905000"/>
            <a:ext cx="7543800" cy="3354765"/>
          </a:xfrm>
          <a:prstGeom prst="rect">
            <a:avLst/>
          </a:prstGeom>
          <a:noFill/>
        </p:spPr>
        <p:txBody>
          <a:bodyPr wrap="square" rtlCol="0">
            <a:spAutoFit/>
          </a:bodyPr>
          <a:lstStyle/>
          <a:p>
            <a:pPr marL="342900" indent="-342900">
              <a:buAutoNum type="arabicPeriod"/>
            </a:pPr>
            <a:r>
              <a:rPr lang="en-US" sz="1600" dirty="0">
                <a:solidFill>
                  <a:schemeClr val="tx1">
                    <a:lumMod val="75000"/>
                    <a:lumOff val="25000"/>
                  </a:schemeClr>
                </a:solidFill>
              </a:rPr>
              <a:t>When is lock to lock used?</a:t>
            </a:r>
          </a:p>
          <a:p>
            <a:endParaRPr lang="en-US" sz="1600" dirty="0">
              <a:solidFill>
                <a:schemeClr val="tx1">
                  <a:lumMod val="75000"/>
                  <a:lumOff val="25000"/>
                </a:schemeClr>
              </a:solidFill>
            </a:endParaRPr>
          </a:p>
          <a:p>
            <a:pPr lvl="1"/>
            <a:endParaRPr lang="en-US" sz="1400" dirty="0">
              <a:solidFill>
                <a:schemeClr val="tx1">
                  <a:lumMod val="75000"/>
                  <a:lumOff val="25000"/>
                </a:schemeClr>
              </a:solidFill>
              <a:cs typeface="+mn-cs"/>
            </a:endParaRPr>
          </a:p>
          <a:p>
            <a:pPr marL="342900" indent="-342900">
              <a:buAutoNum type="arabicPeriod" startAt="2"/>
            </a:pPr>
            <a:r>
              <a:rPr lang="en-US" sz="1600" dirty="0">
                <a:solidFill>
                  <a:schemeClr val="tx1">
                    <a:lumMod val="75000"/>
                    <a:lumOff val="25000"/>
                  </a:schemeClr>
                </a:solidFill>
              </a:rPr>
              <a:t>Are there any exceptions to lock to lock? If so, what are those exceptions?</a:t>
            </a:r>
          </a:p>
          <a:p>
            <a:endParaRPr lang="en-US" sz="1600" dirty="0">
              <a:solidFill>
                <a:schemeClr val="tx1">
                  <a:lumMod val="75000"/>
                  <a:lumOff val="25000"/>
                </a:schemeClr>
              </a:solidFill>
            </a:endParaRPr>
          </a:p>
          <a:p>
            <a:pPr marL="342900" indent="-342900">
              <a:buAutoNum type="arabicPeriod"/>
            </a:pPr>
            <a:endParaRPr lang="en-US" dirty="0">
              <a:solidFill>
                <a:schemeClr val="tx1">
                  <a:lumMod val="75000"/>
                  <a:lumOff val="25000"/>
                </a:schemeClr>
              </a:solidFill>
            </a:endParaRPr>
          </a:p>
          <a:p>
            <a:r>
              <a:rPr lang="en-US" dirty="0">
                <a:solidFill>
                  <a:schemeClr val="tx1">
                    <a:lumMod val="75000"/>
                    <a:lumOff val="25000"/>
                  </a:schemeClr>
                </a:solidFill>
              </a:rPr>
              <a:t>3. </a:t>
            </a:r>
            <a:r>
              <a:rPr lang="en-US" sz="1600" dirty="0">
                <a:solidFill>
                  <a:schemeClr val="tx1">
                    <a:lumMod val="75000"/>
                    <a:lumOff val="25000"/>
                  </a:schemeClr>
                </a:solidFill>
              </a:rPr>
              <a:t>Are work methods including how to implement lock to lock required to be documented and communicated in job briefings?</a:t>
            </a:r>
          </a:p>
          <a:p>
            <a:endParaRPr lang="en-US" sz="1600" dirty="0">
              <a:solidFill>
                <a:schemeClr val="tx1">
                  <a:lumMod val="75000"/>
                  <a:lumOff val="25000"/>
                </a:schemeClr>
              </a:solidFill>
            </a:endParaRPr>
          </a:p>
          <a:p>
            <a:pPr marL="114300" lvl="1"/>
            <a:r>
              <a:rPr lang="en-US" sz="1400" dirty="0">
                <a:solidFill>
                  <a:schemeClr val="tx1">
                    <a:lumMod val="75000"/>
                    <a:lumOff val="25000"/>
                  </a:schemeClr>
                </a:solidFill>
                <a:cs typeface="+mn-cs"/>
              </a:rPr>
              <a:t>       </a:t>
            </a:r>
            <a:endParaRPr lang="en-US" dirty="0">
              <a:solidFill>
                <a:schemeClr val="tx1">
                  <a:lumMod val="75000"/>
                  <a:lumOff val="25000"/>
                </a:schemeClr>
              </a:solidFill>
            </a:endParaRPr>
          </a:p>
          <a:p>
            <a:r>
              <a:rPr lang="en-US" dirty="0">
                <a:solidFill>
                  <a:schemeClr val="tx1">
                    <a:lumMod val="75000"/>
                    <a:lumOff val="25000"/>
                  </a:schemeClr>
                </a:solidFill>
              </a:rPr>
              <a:t>4</a:t>
            </a:r>
            <a:r>
              <a:rPr lang="en-US" sz="1600" dirty="0">
                <a:solidFill>
                  <a:schemeClr val="tx1">
                    <a:lumMod val="75000"/>
                    <a:lumOff val="25000"/>
                  </a:schemeClr>
                </a:solidFill>
              </a:rPr>
              <a:t>. When working in an energized padmount transformer, what conditions must be in place prior to terminating a primary cable?</a:t>
            </a:r>
          </a:p>
          <a:p>
            <a:endParaRPr lang="en-US" dirty="0"/>
          </a:p>
        </p:txBody>
      </p:sp>
    </p:spTree>
    <p:extLst>
      <p:ext uri="{BB962C8B-B14F-4D97-AF65-F5344CB8AC3E}">
        <p14:creationId xmlns:p14="http://schemas.microsoft.com/office/powerpoint/2010/main" val="1802291963"/>
      </p:ext>
    </p:extLst>
  </p:cSld>
  <p:clrMapOvr>
    <a:masterClrMapping/>
  </p:clrMapOvr>
  <p:transition>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63E41-1C33-40BB-B24C-6D55708CCA36}"/>
              </a:ext>
            </a:extLst>
          </p:cNvPr>
          <p:cNvSpPr>
            <a:spLocks noGrp="1"/>
          </p:cNvSpPr>
          <p:nvPr>
            <p:ph type="title"/>
          </p:nvPr>
        </p:nvSpPr>
        <p:spPr/>
        <p:txBody>
          <a:bodyPr/>
          <a:lstStyle/>
          <a:p>
            <a:r>
              <a:rPr lang="en-US" dirty="0"/>
              <a:t>Benefits of Best Practices</a:t>
            </a:r>
          </a:p>
        </p:txBody>
      </p:sp>
      <p:sp>
        <p:nvSpPr>
          <p:cNvPr id="5" name="Slide Number Placeholder 4">
            <a:extLst>
              <a:ext uri="{FF2B5EF4-FFF2-40B4-BE49-F238E27FC236}">
                <a16:creationId xmlns:a16="http://schemas.microsoft.com/office/drawing/2014/main" id="{41023766-8BEE-47BC-B67E-5C4B50BE8838}"/>
              </a:ext>
            </a:extLst>
          </p:cNvPr>
          <p:cNvSpPr>
            <a:spLocks noGrp="1"/>
          </p:cNvSpPr>
          <p:nvPr>
            <p:ph type="sldNum" sz="quarter" idx="12"/>
          </p:nvPr>
        </p:nvSpPr>
        <p:spPr/>
        <p:txBody>
          <a:bodyPr/>
          <a:lstStyle/>
          <a:p>
            <a:pPr>
              <a:defRPr/>
            </a:pPr>
            <a:fld id="{C46CB010-865E-43A3-B343-9D274A69DE56}" type="slidenum">
              <a:rPr lang="en-US" smtClean="0"/>
              <a:pPr>
                <a:defRPr/>
              </a:pPr>
              <a:t>3</a:t>
            </a:fld>
            <a:endParaRPr lang="en-US" dirty="0"/>
          </a:p>
        </p:txBody>
      </p:sp>
      <p:sp>
        <p:nvSpPr>
          <p:cNvPr id="6" name="Rectangle 5">
            <a:extLst>
              <a:ext uri="{FF2B5EF4-FFF2-40B4-BE49-F238E27FC236}">
                <a16:creationId xmlns:a16="http://schemas.microsoft.com/office/drawing/2014/main" id="{E1E18950-AE6C-4873-A6BF-00E9AA9944CD}"/>
              </a:ext>
            </a:extLst>
          </p:cNvPr>
          <p:cNvSpPr/>
          <p:nvPr/>
        </p:nvSpPr>
        <p:spPr>
          <a:xfrm>
            <a:off x="762000" y="1981200"/>
            <a:ext cx="7620000" cy="2880789"/>
          </a:xfrm>
          <a:prstGeom prst="rect">
            <a:avLst/>
          </a:prstGeom>
        </p:spPr>
        <p:txBody>
          <a:bodyPr wrap="square">
            <a:spAutoFit/>
          </a:bodyPr>
          <a:lstStyle/>
          <a:p>
            <a:endParaRPr lang="en-US" dirty="0">
              <a:solidFill>
                <a:srgbClr val="000000"/>
              </a:solidFill>
              <a:latin typeface="Arial Narrow"/>
              <a:ea typeface="Arial Narrow"/>
              <a:cs typeface="Arial Narrow"/>
              <a:sym typeface="Arial Narrow"/>
            </a:endParaRPr>
          </a:p>
          <a:p>
            <a:pPr marL="0" lvl="1" eaLnBrk="0" hangingPunct="0">
              <a:spcBef>
                <a:spcPct val="20000"/>
              </a:spcBef>
              <a:buClr>
                <a:schemeClr val="bg2"/>
              </a:buClr>
              <a:buSzPct val="70000"/>
            </a:pPr>
            <a:r>
              <a:rPr lang="en-US" sz="2800" dirty="0">
                <a:solidFill>
                  <a:schemeClr val="tx1">
                    <a:lumMod val="75000"/>
                    <a:lumOff val="25000"/>
                  </a:schemeClr>
                </a:solidFill>
                <a:latin typeface="+mn-lt"/>
                <a:cs typeface="+mn-cs"/>
                <a:sym typeface="Arial Narrow"/>
              </a:rPr>
              <a:t>Cradle to Cradle and Lock to Lock</a:t>
            </a:r>
          </a:p>
          <a:p>
            <a:pPr marL="342900" lvl="1" indent="-342900" eaLnBrk="0" hangingPunct="0">
              <a:spcBef>
                <a:spcPct val="20000"/>
              </a:spcBef>
              <a:buClr>
                <a:schemeClr val="bg2"/>
              </a:buClr>
              <a:buSzPct val="70000"/>
              <a:buFont typeface="Wingdings" pitchFamily="2" charset="2"/>
              <a:buChar char="l"/>
            </a:pPr>
            <a:r>
              <a:rPr lang="en-US" sz="2400" dirty="0">
                <a:solidFill>
                  <a:schemeClr val="tx1">
                    <a:lumMod val="75000"/>
                    <a:lumOff val="25000"/>
                  </a:schemeClr>
                </a:solidFill>
                <a:latin typeface="+mn-lt"/>
                <a:cs typeface="+mn-cs"/>
                <a:sym typeface="Arial Narrow"/>
              </a:rPr>
              <a:t>Provides specific use requirements that are proven methods for reducing electrical contact injuries and fatalities.</a:t>
            </a:r>
          </a:p>
          <a:p>
            <a:pPr marL="342900" lvl="1" indent="-342900" eaLnBrk="0" hangingPunct="0">
              <a:spcBef>
                <a:spcPct val="20000"/>
              </a:spcBef>
              <a:buClr>
                <a:schemeClr val="bg2"/>
              </a:buClr>
              <a:buSzPct val="70000"/>
              <a:buFont typeface="Wingdings" pitchFamily="2" charset="2"/>
              <a:buChar char="l"/>
            </a:pPr>
            <a:r>
              <a:rPr lang="en-US" sz="2400" dirty="0">
                <a:solidFill>
                  <a:schemeClr val="tx1">
                    <a:lumMod val="75000"/>
                    <a:lumOff val="25000"/>
                  </a:schemeClr>
                </a:solidFill>
                <a:latin typeface="+mn-lt"/>
                <a:cs typeface="+mn-cs"/>
                <a:sym typeface="Arial Narrow"/>
              </a:rPr>
              <a:t>Provides for uniform use guidelines that can be applied industry wide. </a:t>
            </a:r>
          </a:p>
        </p:txBody>
      </p:sp>
    </p:spTree>
    <p:extLst>
      <p:ext uri="{BB962C8B-B14F-4D97-AF65-F5344CB8AC3E}">
        <p14:creationId xmlns:p14="http://schemas.microsoft.com/office/powerpoint/2010/main" val="4068751279"/>
      </p:ext>
    </p:extLst>
  </p:cSld>
  <p:clrMapOvr>
    <a:masterClrMapping/>
  </p:clrMapOvr>
  <p:transition>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FC6D3A88-41F5-4320-8E79-36CF9F802377}"/>
              </a:ext>
            </a:extLst>
          </p:cNvPr>
          <p:cNvSpPr>
            <a:spLocks noGrp="1" noChangeArrowheads="1"/>
          </p:cNvSpPr>
          <p:nvPr>
            <p:ph type="title"/>
          </p:nvPr>
        </p:nvSpPr>
        <p:spPr/>
        <p:txBody>
          <a:bodyPr/>
          <a:lstStyle/>
          <a:p>
            <a:pPr eaLnBrk="1" hangingPunct="1"/>
            <a:r>
              <a:rPr lang="en-US" altLang="en-US"/>
              <a:t>Objectives</a:t>
            </a:r>
          </a:p>
        </p:txBody>
      </p:sp>
      <p:sp>
        <p:nvSpPr>
          <p:cNvPr id="4099" name="Rectangle 6">
            <a:extLst>
              <a:ext uri="{FF2B5EF4-FFF2-40B4-BE49-F238E27FC236}">
                <a16:creationId xmlns:a16="http://schemas.microsoft.com/office/drawing/2014/main" id="{ADEF5CE8-BC09-4FD5-AAD9-54EF16072E7E}"/>
              </a:ext>
            </a:extLst>
          </p:cNvPr>
          <p:cNvSpPr>
            <a:spLocks noGrp="1" noChangeArrowheads="1"/>
          </p:cNvSpPr>
          <p:nvPr>
            <p:ph type="body" idx="1"/>
          </p:nvPr>
        </p:nvSpPr>
        <p:spPr>
          <a:xfrm>
            <a:off x="762000" y="1828800"/>
            <a:ext cx="7696200" cy="4114800"/>
          </a:xfrm>
        </p:spPr>
        <p:txBody>
          <a:bodyPr/>
          <a:lstStyle/>
          <a:p>
            <a:pPr marL="0" indent="0" eaLnBrk="1" hangingPunct="1">
              <a:spcBef>
                <a:spcPts val="600"/>
              </a:spcBef>
              <a:spcAft>
                <a:spcPts val="1200"/>
              </a:spcAft>
              <a:buFont typeface="Wingdings" panose="05000000000000000000" pitchFamily="2" charset="2"/>
              <a:buNone/>
            </a:pPr>
            <a:r>
              <a:rPr lang="en-US" altLang="en-US" sz="2400" dirty="0">
                <a:solidFill>
                  <a:schemeClr val="tx1">
                    <a:lumMod val="75000"/>
                    <a:lumOff val="25000"/>
                  </a:schemeClr>
                </a:solidFill>
              </a:rPr>
              <a:t>Upon completion of this training, you should be able to:</a:t>
            </a:r>
          </a:p>
          <a:p>
            <a:pPr lvl="1" eaLnBrk="1" hangingPunct="1">
              <a:spcBef>
                <a:spcPts val="600"/>
              </a:spcBef>
              <a:spcAft>
                <a:spcPts val="1200"/>
              </a:spcAft>
              <a:buClrTx/>
              <a:buSzPct val="100000"/>
              <a:buFont typeface="Wingdings" panose="05000000000000000000" pitchFamily="2" charset="2"/>
              <a:buChar char="þ"/>
            </a:pPr>
            <a:r>
              <a:rPr lang="en-US" altLang="en-US" sz="2000" dirty="0">
                <a:solidFill>
                  <a:schemeClr val="tx1">
                    <a:lumMod val="75000"/>
                    <a:lumOff val="25000"/>
                  </a:schemeClr>
                </a:solidFill>
              </a:rPr>
              <a:t>Define the meaning of Cradle to Cradle</a:t>
            </a:r>
          </a:p>
          <a:p>
            <a:pPr lvl="1" eaLnBrk="1" hangingPunct="1">
              <a:spcBef>
                <a:spcPts val="600"/>
              </a:spcBef>
              <a:spcAft>
                <a:spcPts val="1200"/>
              </a:spcAft>
              <a:buClrTx/>
              <a:buSzPct val="100000"/>
              <a:buFont typeface="Wingdings" panose="05000000000000000000" pitchFamily="2" charset="2"/>
              <a:buChar char="þ"/>
            </a:pPr>
            <a:r>
              <a:rPr lang="en-US" altLang="en-US" sz="2000" dirty="0">
                <a:solidFill>
                  <a:schemeClr val="tx1">
                    <a:lumMod val="75000"/>
                    <a:lumOff val="25000"/>
                  </a:schemeClr>
                </a:solidFill>
              </a:rPr>
              <a:t>Define the meaning of Lock to Lock</a:t>
            </a:r>
          </a:p>
          <a:p>
            <a:pPr lvl="1" eaLnBrk="1" hangingPunct="1">
              <a:spcBef>
                <a:spcPts val="600"/>
              </a:spcBef>
              <a:spcAft>
                <a:spcPts val="1200"/>
              </a:spcAft>
              <a:buClrTx/>
              <a:buSzPct val="100000"/>
              <a:buFont typeface="Wingdings" panose="05000000000000000000" pitchFamily="2" charset="2"/>
              <a:buChar char="þ"/>
            </a:pPr>
            <a:r>
              <a:rPr lang="en-US" altLang="en-US" sz="2000" dirty="0">
                <a:solidFill>
                  <a:schemeClr val="tx1">
                    <a:lumMod val="75000"/>
                    <a:lumOff val="25000"/>
                  </a:schemeClr>
                </a:solidFill>
              </a:rPr>
              <a:t>Define Effective Cover Up</a:t>
            </a:r>
          </a:p>
          <a:p>
            <a:pPr lvl="1" eaLnBrk="1" hangingPunct="1">
              <a:spcBef>
                <a:spcPts val="600"/>
              </a:spcBef>
              <a:spcAft>
                <a:spcPts val="1200"/>
              </a:spcAft>
              <a:buClrTx/>
              <a:buSzPct val="100000"/>
              <a:buFont typeface="Wingdings" panose="05000000000000000000" pitchFamily="2" charset="2"/>
              <a:buChar char="þ"/>
            </a:pPr>
            <a:r>
              <a:rPr lang="en-US" altLang="en-US" sz="2000" dirty="0">
                <a:solidFill>
                  <a:schemeClr val="tx1">
                    <a:lumMod val="75000"/>
                    <a:lumOff val="25000"/>
                  </a:schemeClr>
                </a:solidFill>
              </a:rPr>
              <a:t>Define Extended Reach</a:t>
            </a:r>
          </a:p>
        </p:txBody>
      </p:sp>
      <p:sp>
        <p:nvSpPr>
          <p:cNvPr id="6148" name="Rectangle 9">
            <a:extLst>
              <a:ext uri="{FF2B5EF4-FFF2-40B4-BE49-F238E27FC236}">
                <a16:creationId xmlns:a16="http://schemas.microsoft.com/office/drawing/2014/main" id="{2E8A9011-7037-4AF5-967C-200E500B75EF}"/>
              </a:ext>
            </a:extLst>
          </p:cNvPr>
          <p:cNvSpPr>
            <a:spLocks noGrp="1" noChangeArrowheads="1"/>
          </p:cNvSpPr>
          <p:nvPr>
            <p:ph type="sldNum" sz="quarter" idx="12"/>
          </p:nvPr>
        </p:nvSpPr>
        <p:spPr>
          <a:xfrm>
            <a:off x="6858000" y="6391275"/>
            <a:ext cx="16002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0000"/>
              <a:buFont typeface="Wingdings" panose="05000000000000000000" pitchFamily="2" charset="2"/>
              <a:buChar char="l"/>
              <a:defRPr sz="3100">
                <a:solidFill>
                  <a:schemeClr val="tx1"/>
                </a:solidFill>
                <a:latin typeface="Arial" panose="020B0604020202020204" pitchFamily="34" charset="0"/>
              </a:defRPr>
            </a:lvl1pPr>
            <a:lvl2pPr marL="742950" indent="-285750">
              <a:spcBef>
                <a:spcPct val="20000"/>
              </a:spcBef>
              <a:buClr>
                <a:schemeClr val="accent1"/>
              </a:buClr>
              <a:buSzPct val="150000"/>
              <a:buChar char="•"/>
              <a:defRPr sz="2600">
                <a:solidFill>
                  <a:schemeClr val="tx1"/>
                </a:solidFill>
                <a:latin typeface="Arial" panose="020B0604020202020204" pitchFamily="34" charset="0"/>
              </a:defRPr>
            </a:lvl2pPr>
            <a:lvl3pPr marL="1143000" indent="-228600">
              <a:spcBef>
                <a:spcPct val="20000"/>
              </a:spcBef>
              <a:buClr>
                <a:schemeClr val="tx1"/>
              </a:buClr>
              <a:buSzPct val="150000"/>
              <a:buChar char="•"/>
              <a:defRPr sz="2200">
                <a:solidFill>
                  <a:schemeClr val="tx1"/>
                </a:solidFill>
                <a:latin typeface="Arial" panose="020B0604020202020204" pitchFamily="34" charset="0"/>
              </a:defRPr>
            </a:lvl3pPr>
            <a:lvl4pPr marL="1600200" indent="-228600">
              <a:spcBef>
                <a:spcPct val="20000"/>
              </a:spcBef>
              <a:buClr>
                <a:schemeClr val="tx2"/>
              </a:buClr>
              <a:buSzPct val="150000"/>
              <a:buChar char="•"/>
              <a:defRPr sz="2000">
                <a:solidFill>
                  <a:schemeClr val="tx1"/>
                </a:solidFill>
                <a:latin typeface="Arial" panose="020B0604020202020204" pitchFamily="34" charset="0"/>
              </a:defRPr>
            </a:lvl4pPr>
            <a:lvl5pPr marL="2057400" indent="-228600">
              <a:spcBef>
                <a:spcPct val="20000"/>
              </a:spcBef>
              <a:buClr>
                <a:schemeClr val="folHlink"/>
              </a:buClr>
              <a:buSzPct val="15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panose="020B0604020202020204" pitchFamily="34" charset="0"/>
              </a:defRPr>
            </a:lvl9pPr>
          </a:lstStyle>
          <a:p>
            <a:pPr>
              <a:spcBef>
                <a:spcPct val="0"/>
              </a:spcBef>
              <a:buClrTx/>
              <a:buSzTx/>
              <a:buFontTx/>
              <a:buNone/>
            </a:pPr>
            <a:fld id="{B07CAE3D-9B19-41CC-937D-67AD06D4D0F3}" type="slidenum">
              <a:rPr lang="en-US" altLang="en-US" sz="1200"/>
              <a:pPr>
                <a:spcBef>
                  <a:spcPct val="0"/>
                </a:spcBef>
                <a:buClrTx/>
                <a:buSzTx/>
                <a:buFontTx/>
                <a:buNone/>
              </a:pPr>
              <a:t>4</a:t>
            </a:fld>
            <a:endParaRPr lang="en-US" altLang="en-US" sz="120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099">
                                            <p:txEl>
                                              <p:pRg st="1" end="1"/>
                                            </p:txEl>
                                          </p:spTgt>
                                        </p:tgtEl>
                                        <p:attrNameLst>
                                          <p:attrName>style.visibility</p:attrName>
                                        </p:attrNameLst>
                                      </p:cBhvr>
                                      <p:to>
                                        <p:strVal val="visible"/>
                                      </p:to>
                                    </p:set>
                                    <p:animEffect transition="in" filter="fade">
                                      <p:cBhvr>
                                        <p:cTn id="7" dur="500"/>
                                        <p:tgtEl>
                                          <p:spTgt spid="409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099">
                                            <p:txEl>
                                              <p:pRg st="2" end="2"/>
                                            </p:txEl>
                                          </p:spTgt>
                                        </p:tgtEl>
                                        <p:attrNameLst>
                                          <p:attrName>style.visibility</p:attrName>
                                        </p:attrNameLst>
                                      </p:cBhvr>
                                      <p:to>
                                        <p:strVal val="visible"/>
                                      </p:to>
                                    </p:set>
                                    <p:animEffect transition="in" filter="fade">
                                      <p:cBhvr>
                                        <p:cTn id="12" dur="500"/>
                                        <p:tgtEl>
                                          <p:spTgt spid="4099">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4099">
                                            <p:txEl>
                                              <p:pRg st="3" end="3"/>
                                            </p:txEl>
                                          </p:spTgt>
                                        </p:tgtEl>
                                        <p:attrNameLst>
                                          <p:attrName>style.visibility</p:attrName>
                                        </p:attrNameLst>
                                      </p:cBhvr>
                                      <p:to>
                                        <p:strVal val="visible"/>
                                      </p:to>
                                    </p:set>
                                    <p:animEffect transition="in" filter="fade">
                                      <p:cBhvr>
                                        <p:cTn id="17" dur="500"/>
                                        <p:tgtEl>
                                          <p:spTgt spid="4099">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4099">
                                            <p:txEl>
                                              <p:pRg st="4" end="4"/>
                                            </p:txEl>
                                          </p:spTgt>
                                        </p:tgtEl>
                                        <p:attrNameLst>
                                          <p:attrName>style.visibility</p:attrName>
                                        </p:attrNameLst>
                                      </p:cBhvr>
                                      <p:to>
                                        <p:strVal val="visible"/>
                                      </p:to>
                                    </p:set>
                                    <p:animEffect transition="in" filter="fade">
                                      <p:cBhvr>
                                        <p:cTn id="22" dur="500"/>
                                        <p:tgtEl>
                                          <p:spTgt spid="409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44D96-AF76-4DE9-8420-E62366C433C7}"/>
              </a:ext>
            </a:extLst>
          </p:cNvPr>
          <p:cNvSpPr>
            <a:spLocks noGrp="1"/>
          </p:cNvSpPr>
          <p:nvPr>
            <p:ph type="title"/>
          </p:nvPr>
        </p:nvSpPr>
        <p:spPr/>
        <p:txBody>
          <a:bodyPr/>
          <a:lstStyle/>
          <a:p>
            <a:r>
              <a:rPr lang="en-US" dirty="0"/>
              <a:t>Best Practices Definition</a:t>
            </a:r>
          </a:p>
        </p:txBody>
      </p:sp>
      <p:sp>
        <p:nvSpPr>
          <p:cNvPr id="5" name="Slide Number Placeholder 4">
            <a:extLst>
              <a:ext uri="{FF2B5EF4-FFF2-40B4-BE49-F238E27FC236}">
                <a16:creationId xmlns:a16="http://schemas.microsoft.com/office/drawing/2014/main" id="{F3D852A9-E49F-4B0C-8B65-A56D7018B54A}"/>
              </a:ext>
            </a:extLst>
          </p:cNvPr>
          <p:cNvSpPr>
            <a:spLocks noGrp="1"/>
          </p:cNvSpPr>
          <p:nvPr>
            <p:ph type="sldNum" sz="quarter" idx="12"/>
          </p:nvPr>
        </p:nvSpPr>
        <p:spPr/>
        <p:txBody>
          <a:bodyPr/>
          <a:lstStyle/>
          <a:p>
            <a:pPr>
              <a:defRPr/>
            </a:pPr>
            <a:fld id="{C46CB010-865E-43A3-B343-9D274A69DE56}" type="slidenum">
              <a:rPr lang="en-US" smtClean="0"/>
              <a:pPr>
                <a:defRPr/>
              </a:pPr>
              <a:t>5</a:t>
            </a:fld>
            <a:endParaRPr lang="en-US" dirty="0"/>
          </a:p>
        </p:txBody>
      </p:sp>
      <p:pic>
        <p:nvPicPr>
          <p:cNvPr id="6" name="Picture Placeholder 7">
            <a:extLst>
              <a:ext uri="{FF2B5EF4-FFF2-40B4-BE49-F238E27FC236}">
                <a16:creationId xmlns:a16="http://schemas.microsoft.com/office/drawing/2014/main" id="{C132118C-6AED-4889-BCA6-6D8090A8A04D}"/>
              </a:ext>
            </a:extLst>
          </p:cNvPr>
          <p:cNvPicPr>
            <a:picLocks noGrp="1" noChangeAspect="1"/>
          </p:cNvPicPr>
          <p:nvPr>
            <p:ph type="pic" sz="quarter" idx="14"/>
          </p:nvPr>
        </p:nvPicPr>
        <p:blipFill>
          <a:blip r:embed="rId3"/>
          <a:srcRect l="69" r="69"/>
          <a:stretch>
            <a:fillRect/>
          </a:stretch>
        </p:blipFill>
        <p:spPr>
          <a:xfrm>
            <a:off x="763859" y="1715973"/>
            <a:ext cx="3350941" cy="4227628"/>
          </a:xfrm>
        </p:spPr>
      </p:pic>
      <p:pic>
        <p:nvPicPr>
          <p:cNvPr id="8" name="Picture Placeholder 7">
            <a:extLst>
              <a:ext uri="{FF2B5EF4-FFF2-40B4-BE49-F238E27FC236}">
                <a16:creationId xmlns:a16="http://schemas.microsoft.com/office/drawing/2014/main" id="{841B579F-D611-478B-8FD1-22F19EB2A8BF}"/>
              </a:ext>
            </a:extLst>
          </p:cNvPr>
          <p:cNvPicPr>
            <a:picLocks noGrp="1" noChangeAspect="1"/>
          </p:cNvPicPr>
          <p:nvPr>
            <p:ph type="pic" sz="quarter" idx="14"/>
          </p:nvPr>
        </p:nvPicPr>
        <p:blipFill>
          <a:blip r:embed="rId3"/>
          <a:srcRect l="69" r="69"/>
          <a:stretch>
            <a:fillRect/>
          </a:stretch>
        </p:blipFill>
        <p:spPr>
          <a:xfrm>
            <a:off x="1035902" y="1904998"/>
            <a:ext cx="2756557" cy="3987801"/>
          </a:xfrm>
        </p:spPr>
      </p:pic>
      <p:pic>
        <p:nvPicPr>
          <p:cNvPr id="9" name="Picture Placeholder 7">
            <a:extLst>
              <a:ext uri="{FF2B5EF4-FFF2-40B4-BE49-F238E27FC236}">
                <a16:creationId xmlns:a16="http://schemas.microsoft.com/office/drawing/2014/main" id="{C93C71CD-EA1E-460C-8C2A-C7427B693AAE}"/>
              </a:ext>
            </a:extLst>
          </p:cNvPr>
          <p:cNvPicPr>
            <a:picLocks noGrp="1" noChangeAspect="1"/>
          </p:cNvPicPr>
          <p:nvPr>
            <p:ph type="pic" sz="quarter" idx="14"/>
          </p:nvPr>
        </p:nvPicPr>
        <p:blipFill>
          <a:blip r:embed="rId3"/>
          <a:srcRect l="69" r="69"/>
          <a:stretch>
            <a:fillRect/>
          </a:stretch>
        </p:blipFill>
        <p:spPr>
          <a:xfrm>
            <a:off x="1181507" y="1916227"/>
            <a:ext cx="2953852" cy="4027373"/>
          </a:xfrm>
        </p:spPr>
      </p:pic>
      <p:sp>
        <p:nvSpPr>
          <p:cNvPr id="4" name="TextBox 3"/>
          <p:cNvSpPr txBox="1"/>
          <p:nvPr/>
        </p:nvSpPr>
        <p:spPr>
          <a:xfrm>
            <a:off x="914400" y="1904998"/>
            <a:ext cx="7696200" cy="2123658"/>
          </a:xfrm>
          <a:prstGeom prst="rect">
            <a:avLst/>
          </a:prstGeom>
          <a:noFill/>
        </p:spPr>
        <p:txBody>
          <a:bodyPr wrap="square" rtlCol="0">
            <a:spAutoFit/>
          </a:bodyPr>
          <a:lstStyle/>
          <a:p>
            <a:r>
              <a:rPr lang="en-US" sz="3200" dirty="0">
                <a:solidFill>
                  <a:schemeClr val="tx1">
                    <a:lumMod val="65000"/>
                    <a:lumOff val="35000"/>
                  </a:schemeClr>
                </a:solidFill>
              </a:rPr>
              <a:t>Protocols related to the effective use of insulating rubber gloves and sleeves with cradle to cradle and lock to lock task.</a:t>
            </a:r>
          </a:p>
          <a:p>
            <a:endParaRPr lang="en-US" dirty="0"/>
          </a:p>
          <a:p>
            <a:endParaRPr lang="en-US" dirty="0"/>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24048" y="3616836"/>
            <a:ext cx="3657917" cy="2438611"/>
          </a:xfrm>
          <a:prstGeom prst="rect">
            <a:avLst/>
          </a:prstGeom>
        </p:spPr>
      </p:pic>
    </p:spTree>
    <p:extLst>
      <p:ext uri="{BB962C8B-B14F-4D97-AF65-F5344CB8AC3E}">
        <p14:creationId xmlns:p14="http://schemas.microsoft.com/office/powerpoint/2010/main" val="549166342"/>
      </p:ext>
    </p:extLst>
  </p:cSld>
  <p:clrMapOvr>
    <a:masterClrMapping/>
  </p:clrMapOvr>
  <p:transition>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DAFA06-D4E4-4672-A388-3835CDB2D5A2}"/>
              </a:ext>
            </a:extLst>
          </p:cNvPr>
          <p:cNvSpPr>
            <a:spLocks noGrp="1"/>
          </p:cNvSpPr>
          <p:nvPr>
            <p:ph type="title"/>
          </p:nvPr>
        </p:nvSpPr>
        <p:spPr>
          <a:xfrm>
            <a:off x="762000" y="533400"/>
            <a:ext cx="7696200" cy="1143000"/>
          </a:xfrm>
        </p:spPr>
        <p:txBody>
          <a:bodyPr wrap="square" anchor="b">
            <a:normAutofit/>
          </a:bodyPr>
          <a:lstStyle/>
          <a:p>
            <a:r>
              <a:rPr lang="en-US" dirty="0"/>
              <a:t>Cradle to Cradle</a:t>
            </a:r>
          </a:p>
        </p:txBody>
      </p:sp>
      <p:sp>
        <p:nvSpPr>
          <p:cNvPr id="5" name="Slide Number Placeholder 4">
            <a:extLst>
              <a:ext uri="{FF2B5EF4-FFF2-40B4-BE49-F238E27FC236}">
                <a16:creationId xmlns:a16="http://schemas.microsoft.com/office/drawing/2014/main" id="{1B15CBDA-7FBC-4D13-8BA1-ED6B5145BB4F}"/>
              </a:ext>
            </a:extLst>
          </p:cNvPr>
          <p:cNvSpPr>
            <a:spLocks noGrp="1"/>
          </p:cNvSpPr>
          <p:nvPr>
            <p:ph type="sldNum" sz="quarter" idx="12"/>
          </p:nvPr>
        </p:nvSpPr>
        <p:spPr>
          <a:xfrm>
            <a:off x="6858000" y="6400800"/>
            <a:ext cx="1600200" cy="457200"/>
          </a:xfrm>
        </p:spPr>
        <p:txBody>
          <a:bodyPr wrap="square" anchor="t">
            <a:normAutofit/>
          </a:bodyPr>
          <a:lstStyle/>
          <a:p>
            <a:pPr>
              <a:spcAft>
                <a:spcPts val="600"/>
              </a:spcAft>
              <a:defRPr/>
            </a:pPr>
            <a:fld id="{C46CB010-865E-43A3-B343-9D274A69DE56}" type="slidenum">
              <a:rPr lang="en-US" smtClean="0"/>
              <a:pPr>
                <a:spcAft>
                  <a:spcPts val="600"/>
                </a:spcAft>
                <a:defRPr/>
              </a:pPr>
              <a:t>6</a:t>
            </a:fld>
            <a:endParaRPr lang="en-US"/>
          </a:p>
        </p:txBody>
      </p:sp>
      <p:pic>
        <p:nvPicPr>
          <p:cNvPr id="4" name="Picture 3" descr="A picture containing text, outdoor, tree, snow&#10;&#10;Description automatically generated">
            <a:extLst>
              <a:ext uri="{FF2B5EF4-FFF2-40B4-BE49-F238E27FC236}">
                <a16:creationId xmlns:a16="http://schemas.microsoft.com/office/drawing/2014/main" id="{1A8F3456-E58E-40D2-AB05-E2F76AD6EDC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2719116" y="1929084"/>
            <a:ext cx="4086768" cy="3886200"/>
          </a:xfrm>
          <a:prstGeom prst="rect">
            <a:avLst/>
          </a:prstGeom>
          <a:ln>
            <a:noFill/>
          </a:ln>
          <a:effectLst>
            <a:softEdge rad="112500"/>
          </a:effectLst>
        </p:spPr>
      </p:pic>
    </p:spTree>
    <p:extLst>
      <p:ext uri="{BB962C8B-B14F-4D97-AF65-F5344CB8AC3E}">
        <p14:creationId xmlns:p14="http://schemas.microsoft.com/office/powerpoint/2010/main" val="637831858"/>
      </p:ext>
    </p:extLst>
  </p:cSld>
  <p:clrMapOvr>
    <a:masterClrMapping/>
  </p:clrMapOvr>
  <p:transition>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95AF76-1117-4BEB-8D8A-5DB26B2028FD}"/>
              </a:ext>
            </a:extLst>
          </p:cNvPr>
          <p:cNvSpPr>
            <a:spLocks noGrp="1"/>
          </p:cNvSpPr>
          <p:nvPr>
            <p:ph type="title"/>
          </p:nvPr>
        </p:nvSpPr>
        <p:spPr/>
        <p:txBody>
          <a:bodyPr/>
          <a:lstStyle/>
          <a:p>
            <a:r>
              <a:rPr lang="en-US" dirty="0"/>
              <a:t>Practice Description</a:t>
            </a:r>
          </a:p>
        </p:txBody>
      </p:sp>
      <p:sp>
        <p:nvSpPr>
          <p:cNvPr id="3" name="Text Placeholder 2">
            <a:extLst>
              <a:ext uri="{FF2B5EF4-FFF2-40B4-BE49-F238E27FC236}">
                <a16:creationId xmlns:a16="http://schemas.microsoft.com/office/drawing/2014/main" id="{F4841029-9422-4F6A-AF21-4536406825A1}"/>
              </a:ext>
            </a:extLst>
          </p:cNvPr>
          <p:cNvSpPr>
            <a:spLocks noGrp="1"/>
          </p:cNvSpPr>
          <p:nvPr>
            <p:ph type="body" sz="half" idx="1"/>
          </p:nvPr>
        </p:nvSpPr>
        <p:spPr>
          <a:xfrm>
            <a:off x="304800" y="1905000"/>
            <a:ext cx="4495800" cy="4038600"/>
          </a:xfrm>
        </p:spPr>
        <p:txBody>
          <a:bodyPr/>
          <a:lstStyle/>
          <a:p>
            <a:pPr marL="342900" lvl="1" indent="-342900">
              <a:spcBef>
                <a:spcPts val="1200"/>
              </a:spcBef>
              <a:spcAft>
                <a:spcPts val="600"/>
              </a:spcAft>
              <a:buClr>
                <a:schemeClr val="bg2">
                  <a:lumMod val="60000"/>
                  <a:lumOff val="40000"/>
                </a:schemeClr>
              </a:buClr>
              <a:buFont typeface="Arial" panose="020B0604020202020204" pitchFamily="34" charset="0"/>
              <a:buChar char="•"/>
              <a:defRPr/>
            </a:pPr>
            <a:r>
              <a:rPr lang="en-US" sz="2400" kern="1200" dirty="0">
                <a:solidFill>
                  <a:schemeClr val="tx1">
                    <a:lumMod val="75000"/>
                    <a:lumOff val="25000"/>
                  </a:schemeClr>
                </a:solidFill>
                <a:latin typeface="Arial" charset="0"/>
                <a:ea typeface="+mn-ea"/>
                <a:cs typeface="+mn-cs"/>
                <a:sym typeface="Arial Narrow"/>
              </a:rPr>
              <a:t>Cradle to Cradle </a:t>
            </a:r>
          </a:p>
          <a:p>
            <a:pPr marL="742950" lvl="2" indent="-342900">
              <a:spcBef>
                <a:spcPts val="1200"/>
              </a:spcBef>
              <a:spcAft>
                <a:spcPts val="600"/>
              </a:spcAft>
              <a:buClr>
                <a:schemeClr val="bg2">
                  <a:lumMod val="60000"/>
                  <a:lumOff val="40000"/>
                </a:schemeClr>
              </a:buClr>
              <a:buFont typeface="Arial" panose="020B0604020202020204" pitchFamily="34" charset="0"/>
              <a:buChar char="•"/>
              <a:defRPr/>
            </a:pPr>
            <a:r>
              <a:rPr lang="en-US" sz="2000" kern="1200" dirty="0">
                <a:solidFill>
                  <a:schemeClr val="tx1">
                    <a:lumMod val="75000"/>
                    <a:lumOff val="25000"/>
                  </a:schemeClr>
                </a:solidFill>
                <a:latin typeface="Arial" charset="0"/>
                <a:ea typeface="+mn-ea"/>
                <a:cs typeface="+mn-cs"/>
                <a:sym typeface="Arial Narrow"/>
              </a:rPr>
              <a:t>When workers are performing work on energized circuits or equipment using the rubber glove method, </a:t>
            </a:r>
            <a:r>
              <a:rPr lang="en-US" sz="2000" b="1" kern="1200" dirty="0">
                <a:solidFill>
                  <a:schemeClr val="tx1">
                    <a:lumMod val="75000"/>
                    <a:lumOff val="25000"/>
                  </a:schemeClr>
                </a:solidFill>
                <a:latin typeface="Arial" charset="0"/>
                <a:ea typeface="+mn-ea"/>
                <a:cs typeface="+mn-cs"/>
                <a:sym typeface="Arial Narrow"/>
              </a:rPr>
              <a:t>insulating rubber gloves and sleeves rated for the exposure at the highest nominal voltage shall be worn cradle-to-cradle when working from an aerial platform.</a:t>
            </a:r>
            <a:endParaRPr lang="en-US" sz="1800" kern="1200" dirty="0">
              <a:solidFill>
                <a:schemeClr val="tx1">
                  <a:lumMod val="75000"/>
                  <a:lumOff val="25000"/>
                </a:schemeClr>
              </a:solidFill>
              <a:latin typeface="Arial" charset="0"/>
              <a:ea typeface="+mn-ea"/>
              <a:cs typeface="+mn-cs"/>
            </a:endParaRPr>
          </a:p>
          <a:p>
            <a:pPr marL="342900" lvl="1" indent="-342900">
              <a:spcBef>
                <a:spcPts val="1200"/>
              </a:spcBef>
              <a:spcAft>
                <a:spcPts val="600"/>
              </a:spcAft>
              <a:buClr>
                <a:schemeClr val="accent1">
                  <a:lumMod val="50000"/>
                </a:schemeClr>
              </a:buClr>
              <a:buFont typeface="Arial" panose="020B0604020202020204" pitchFamily="34" charset="0"/>
              <a:buChar char="•"/>
              <a:defRPr/>
            </a:pPr>
            <a:endParaRPr lang="en-US" sz="2400" kern="1200" dirty="0">
              <a:latin typeface="Arial" charset="0"/>
              <a:ea typeface="+mn-ea"/>
              <a:cs typeface="+mn-cs"/>
              <a:sym typeface="Arial Narrow"/>
            </a:endParaRPr>
          </a:p>
          <a:p>
            <a:pPr marL="0" indent="0">
              <a:buNone/>
            </a:pPr>
            <a:endParaRPr lang="en-US" dirty="0"/>
          </a:p>
        </p:txBody>
      </p:sp>
      <p:sp>
        <p:nvSpPr>
          <p:cNvPr id="5" name="Slide Number Placeholder 4">
            <a:extLst>
              <a:ext uri="{FF2B5EF4-FFF2-40B4-BE49-F238E27FC236}">
                <a16:creationId xmlns:a16="http://schemas.microsoft.com/office/drawing/2014/main" id="{4FFA75E4-3E3D-43D7-82C0-BDF86C20F0B6}"/>
              </a:ext>
            </a:extLst>
          </p:cNvPr>
          <p:cNvSpPr>
            <a:spLocks noGrp="1"/>
          </p:cNvSpPr>
          <p:nvPr>
            <p:ph type="sldNum" sz="quarter" idx="12"/>
          </p:nvPr>
        </p:nvSpPr>
        <p:spPr/>
        <p:txBody>
          <a:bodyPr/>
          <a:lstStyle/>
          <a:p>
            <a:pPr>
              <a:defRPr/>
            </a:pPr>
            <a:fld id="{C46CB010-865E-43A3-B343-9D274A69DE56}" type="slidenum">
              <a:rPr lang="en-US" smtClean="0"/>
              <a:pPr>
                <a:defRPr/>
              </a:pPr>
              <a:t>7</a:t>
            </a:fld>
            <a:endParaRPr lang="en-US" dirty="0"/>
          </a:p>
        </p:txBody>
      </p:sp>
      <p:pic>
        <p:nvPicPr>
          <p:cNvPr id="6" name="Picture 5" descr="A picture containing outdoor, construction&#10;&#10;Description automatically generated">
            <a:extLst>
              <a:ext uri="{FF2B5EF4-FFF2-40B4-BE49-F238E27FC236}">
                <a16:creationId xmlns:a16="http://schemas.microsoft.com/office/drawing/2014/main" id="{23D3DA9D-CB9F-4790-A0F4-ED247FB2E95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3137" t="-1" b="-1316"/>
          <a:stretch/>
        </p:blipFill>
        <p:spPr>
          <a:xfrm>
            <a:off x="5101366" y="2209800"/>
            <a:ext cx="3384467" cy="3619501"/>
          </a:xfrm>
          <a:prstGeom prst="rect">
            <a:avLst/>
          </a:prstGeom>
          <a:ln>
            <a:noFill/>
          </a:ln>
          <a:effectLst>
            <a:softEdge rad="112500"/>
          </a:effectLst>
        </p:spPr>
      </p:pic>
    </p:spTree>
    <p:extLst>
      <p:ext uri="{BB962C8B-B14F-4D97-AF65-F5344CB8AC3E}">
        <p14:creationId xmlns:p14="http://schemas.microsoft.com/office/powerpoint/2010/main" val="4243351495"/>
      </p:ext>
    </p:extLst>
  </p:cSld>
  <p:clrMapOvr>
    <a:masterClrMapping/>
  </p:clrMapOvr>
  <p:transition>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69AC7-1A81-4EEF-8D93-12ABB2749710}"/>
              </a:ext>
            </a:extLst>
          </p:cNvPr>
          <p:cNvSpPr>
            <a:spLocks noGrp="1"/>
          </p:cNvSpPr>
          <p:nvPr>
            <p:ph type="title"/>
          </p:nvPr>
        </p:nvSpPr>
        <p:spPr/>
        <p:txBody>
          <a:bodyPr/>
          <a:lstStyle/>
          <a:p>
            <a:r>
              <a:rPr lang="en-US" dirty="0"/>
              <a:t>Electrical Class Rating</a:t>
            </a:r>
          </a:p>
        </p:txBody>
      </p:sp>
      <p:sp>
        <p:nvSpPr>
          <p:cNvPr id="5" name="Slide Number Placeholder 4">
            <a:extLst>
              <a:ext uri="{FF2B5EF4-FFF2-40B4-BE49-F238E27FC236}">
                <a16:creationId xmlns:a16="http://schemas.microsoft.com/office/drawing/2014/main" id="{3E336450-DA19-474A-92A8-C3520001BED3}"/>
              </a:ext>
            </a:extLst>
          </p:cNvPr>
          <p:cNvSpPr>
            <a:spLocks noGrp="1"/>
          </p:cNvSpPr>
          <p:nvPr>
            <p:ph type="sldNum" sz="quarter" idx="12"/>
          </p:nvPr>
        </p:nvSpPr>
        <p:spPr/>
        <p:txBody>
          <a:bodyPr/>
          <a:lstStyle/>
          <a:p>
            <a:pPr>
              <a:defRPr/>
            </a:pPr>
            <a:fld id="{C46CB010-865E-43A3-B343-9D274A69DE56}" type="slidenum">
              <a:rPr lang="en-US" smtClean="0"/>
              <a:pPr>
                <a:defRPr/>
              </a:pPr>
              <a:t>8</a:t>
            </a:fld>
            <a:endParaRPr lang="en-US" dirty="0"/>
          </a:p>
        </p:txBody>
      </p:sp>
      <p:sp>
        <p:nvSpPr>
          <p:cNvPr id="8" name="Text Placeholder 7">
            <a:extLst>
              <a:ext uri="{FF2B5EF4-FFF2-40B4-BE49-F238E27FC236}">
                <a16:creationId xmlns:a16="http://schemas.microsoft.com/office/drawing/2014/main" id="{D86F183C-76D3-4A69-BCCE-7758899E2599}"/>
              </a:ext>
            </a:extLst>
          </p:cNvPr>
          <p:cNvSpPr>
            <a:spLocks noGrp="1"/>
          </p:cNvSpPr>
          <p:nvPr>
            <p:ph type="body" sz="half" idx="1"/>
          </p:nvPr>
        </p:nvSpPr>
        <p:spPr>
          <a:xfrm>
            <a:off x="762000" y="1905000"/>
            <a:ext cx="7620000" cy="4038600"/>
          </a:xfrm>
        </p:spPr>
        <p:txBody>
          <a:bodyPr/>
          <a:lstStyle/>
          <a:p>
            <a:r>
              <a:rPr lang="en-US" sz="3200" dirty="0">
                <a:solidFill>
                  <a:schemeClr val="tx1">
                    <a:lumMod val="75000"/>
                    <a:lumOff val="25000"/>
                  </a:schemeClr>
                </a:solidFill>
                <a:sym typeface="Arial Narrow"/>
              </a:rPr>
              <a:t>Gloves and Sleeves</a:t>
            </a:r>
          </a:p>
          <a:p>
            <a:pPr lvl="1">
              <a:buClr>
                <a:schemeClr val="bg2"/>
              </a:buClr>
            </a:pPr>
            <a:r>
              <a:rPr lang="en-US" sz="2700" dirty="0">
                <a:solidFill>
                  <a:schemeClr val="tx1">
                    <a:lumMod val="75000"/>
                    <a:lumOff val="25000"/>
                  </a:schemeClr>
                </a:solidFill>
                <a:sym typeface="Arial Narrow"/>
              </a:rPr>
              <a:t>Electrical class rating of the insulating rubber sleeves shall meet or exceed the electrical class rating of the insulating rubber gloves when working on primary conductors. </a:t>
            </a:r>
            <a:endParaRPr lang="en-US" sz="2700" dirty="0">
              <a:solidFill>
                <a:schemeClr val="tx1">
                  <a:lumMod val="75000"/>
                  <a:lumOff val="25000"/>
                </a:schemeClr>
              </a:solidFill>
            </a:endParaRPr>
          </a:p>
          <a:p>
            <a:pPr marL="0" indent="0">
              <a:buNone/>
            </a:pPr>
            <a:endParaRPr lang="en-US" dirty="0"/>
          </a:p>
        </p:txBody>
      </p:sp>
    </p:spTree>
    <p:extLst>
      <p:ext uri="{BB962C8B-B14F-4D97-AF65-F5344CB8AC3E}">
        <p14:creationId xmlns:p14="http://schemas.microsoft.com/office/powerpoint/2010/main" val="3292813479"/>
      </p:ext>
    </p:extLst>
  </p:cSld>
  <p:clrMapOvr>
    <a:masterClrMapping/>
  </p:clrMapOvr>
  <p:transition>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40173A-B58E-4DEE-BCF0-AEDA4CB36F06}"/>
              </a:ext>
            </a:extLst>
          </p:cNvPr>
          <p:cNvSpPr>
            <a:spLocks noGrp="1"/>
          </p:cNvSpPr>
          <p:nvPr>
            <p:ph type="title"/>
          </p:nvPr>
        </p:nvSpPr>
        <p:spPr/>
        <p:txBody>
          <a:bodyPr/>
          <a:lstStyle/>
          <a:p>
            <a:r>
              <a:rPr lang="en-US" b="1" dirty="0">
                <a:sym typeface="Arial Narrow"/>
              </a:rPr>
              <a:t>Exception</a:t>
            </a:r>
            <a:endParaRPr lang="en-US" dirty="0"/>
          </a:p>
        </p:txBody>
      </p:sp>
      <p:sp>
        <p:nvSpPr>
          <p:cNvPr id="3" name="Text Placeholder 2">
            <a:extLst>
              <a:ext uri="{FF2B5EF4-FFF2-40B4-BE49-F238E27FC236}">
                <a16:creationId xmlns:a16="http://schemas.microsoft.com/office/drawing/2014/main" id="{CAA18887-487B-4CF1-BECD-41CBD1D27731}"/>
              </a:ext>
            </a:extLst>
          </p:cNvPr>
          <p:cNvSpPr>
            <a:spLocks noGrp="1"/>
          </p:cNvSpPr>
          <p:nvPr>
            <p:ph type="body" sz="half" idx="1"/>
          </p:nvPr>
        </p:nvSpPr>
        <p:spPr>
          <a:xfrm>
            <a:off x="762000" y="1905000"/>
            <a:ext cx="4038600" cy="4038600"/>
          </a:xfrm>
        </p:spPr>
        <p:txBody>
          <a:bodyPr/>
          <a:lstStyle/>
          <a:p>
            <a:pPr marL="342900" lvl="1" indent="-342900">
              <a:spcBef>
                <a:spcPts val="1200"/>
              </a:spcBef>
              <a:spcAft>
                <a:spcPts val="600"/>
              </a:spcAft>
              <a:buClr>
                <a:schemeClr val="bg2">
                  <a:lumMod val="60000"/>
                  <a:lumOff val="40000"/>
                </a:schemeClr>
              </a:buClr>
              <a:buFont typeface="Arial" panose="020B0604020202020204" pitchFamily="34" charset="0"/>
              <a:buChar char="•"/>
              <a:defRPr/>
            </a:pPr>
            <a:r>
              <a:rPr lang="en-US" sz="2400" kern="1200" dirty="0">
                <a:solidFill>
                  <a:schemeClr val="tx1">
                    <a:lumMod val="75000"/>
                    <a:lumOff val="25000"/>
                  </a:schemeClr>
                </a:solidFill>
                <a:latin typeface="Arial" charset="0"/>
                <a:ea typeface="+mn-ea"/>
                <a:cs typeface="+mn-cs"/>
                <a:sym typeface="Arial Narrow"/>
              </a:rPr>
              <a:t>Insulating rubber sleeves are not required when:</a:t>
            </a:r>
          </a:p>
          <a:p>
            <a:pPr marL="742950" lvl="2" indent="-342900">
              <a:spcBef>
                <a:spcPts val="1200"/>
              </a:spcBef>
              <a:spcAft>
                <a:spcPts val="600"/>
              </a:spcAft>
              <a:buClr>
                <a:schemeClr val="bg2">
                  <a:lumMod val="60000"/>
                  <a:lumOff val="40000"/>
                </a:schemeClr>
              </a:buClr>
              <a:buFont typeface="Arial" panose="020B0604020202020204" pitchFamily="34" charset="0"/>
              <a:buChar char="•"/>
              <a:defRPr/>
            </a:pPr>
            <a:r>
              <a:rPr lang="en-US" sz="2000" kern="1200" dirty="0">
                <a:solidFill>
                  <a:schemeClr val="tx1">
                    <a:lumMod val="75000"/>
                    <a:lumOff val="25000"/>
                  </a:schemeClr>
                </a:solidFill>
                <a:latin typeface="Arial" charset="0"/>
                <a:ea typeface="+mn-ea"/>
                <a:cs typeface="+mn-cs"/>
                <a:sym typeface="Arial Narrow"/>
              </a:rPr>
              <a:t>Employees are working circuits with a potential of 600 volts or less</a:t>
            </a:r>
          </a:p>
          <a:p>
            <a:pPr marL="1200150" lvl="3" indent="-342900">
              <a:spcBef>
                <a:spcPts val="1200"/>
              </a:spcBef>
              <a:spcAft>
                <a:spcPts val="600"/>
              </a:spcAft>
              <a:buClr>
                <a:schemeClr val="bg2">
                  <a:lumMod val="60000"/>
                  <a:lumOff val="40000"/>
                </a:schemeClr>
              </a:buClr>
              <a:buFont typeface="Arial" panose="020B0604020202020204" pitchFamily="34" charset="0"/>
              <a:buChar char="•"/>
              <a:defRPr/>
            </a:pPr>
            <a:r>
              <a:rPr lang="en-US" sz="1800" kern="1200" dirty="0">
                <a:solidFill>
                  <a:schemeClr val="tx1">
                    <a:lumMod val="75000"/>
                    <a:lumOff val="25000"/>
                  </a:schemeClr>
                </a:solidFill>
                <a:latin typeface="Arial" charset="0"/>
                <a:ea typeface="+mn-ea"/>
                <a:cs typeface="+mn-cs"/>
                <a:sym typeface="Arial Narrow"/>
              </a:rPr>
              <a:t>If there is no upper arm exposure and,</a:t>
            </a:r>
          </a:p>
          <a:p>
            <a:pPr marL="1200150" lvl="3" indent="-342900">
              <a:spcBef>
                <a:spcPts val="1200"/>
              </a:spcBef>
              <a:spcAft>
                <a:spcPts val="600"/>
              </a:spcAft>
              <a:buClr>
                <a:schemeClr val="bg2">
                  <a:lumMod val="60000"/>
                  <a:lumOff val="40000"/>
                </a:schemeClr>
              </a:buClr>
              <a:buFont typeface="Arial" panose="020B0604020202020204" pitchFamily="34" charset="0"/>
              <a:buChar char="•"/>
              <a:defRPr/>
            </a:pPr>
            <a:r>
              <a:rPr lang="en-US" sz="1800" kern="1200" dirty="0">
                <a:solidFill>
                  <a:schemeClr val="tx1">
                    <a:lumMod val="75000"/>
                    <a:lumOff val="25000"/>
                  </a:schemeClr>
                </a:solidFill>
                <a:latin typeface="Arial" charset="0"/>
                <a:ea typeface="+mn-ea"/>
                <a:cs typeface="+mn-cs"/>
                <a:sym typeface="Arial Narrow"/>
              </a:rPr>
              <a:t>The worker will not encroach the 5-foot primary zone.</a:t>
            </a:r>
          </a:p>
          <a:p>
            <a:endParaRPr lang="en-US" dirty="0"/>
          </a:p>
        </p:txBody>
      </p:sp>
      <p:sp>
        <p:nvSpPr>
          <p:cNvPr id="5" name="Slide Number Placeholder 4">
            <a:extLst>
              <a:ext uri="{FF2B5EF4-FFF2-40B4-BE49-F238E27FC236}">
                <a16:creationId xmlns:a16="http://schemas.microsoft.com/office/drawing/2014/main" id="{778FCD9F-7ADA-4431-9A32-54BFA6C9593E}"/>
              </a:ext>
            </a:extLst>
          </p:cNvPr>
          <p:cNvSpPr>
            <a:spLocks noGrp="1"/>
          </p:cNvSpPr>
          <p:nvPr>
            <p:ph type="sldNum" sz="quarter" idx="12"/>
          </p:nvPr>
        </p:nvSpPr>
        <p:spPr/>
        <p:txBody>
          <a:bodyPr/>
          <a:lstStyle/>
          <a:p>
            <a:pPr>
              <a:defRPr/>
            </a:pPr>
            <a:fld id="{C46CB010-865E-43A3-B343-9D274A69DE56}" type="slidenum">
              <a:rPr lang="en-US" smtClean="0"/>
              <a:pPr>
                <a:defRPr/>
              </a:pPr>
              <a:t>9</a:t>
            </a:fld>
            <a:endParaRPr lang="en-US" dirty="0"/>
          </a:p>
        </p:txBody>
      </p:sp>
      <p:pic>
        <p:nvPicPr>
          <p:cNvPr id="6" name="Picture 5" descr="A picture containing sky&#10;&#10;Description automatically generated">
            <a:extLst>
              <a:ext uri="{FF2B5EF4-FFF2-40B4-BE49-F238E27FC236}">
                <a16:creationId xmlns:a16="http://schemas.microsoft.com/office/drawing/2014/main" id="{4191E525-68C9-4E4B-ADA2-429773A98BB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4715608" y="2171700"/>
            <a:ext cx="4038600" cy="3505200"/>
          </a:xfrm>
          <a:prstGeom prst="rect">
            <a:avLst/>
          </a:prstGeom>
          <a:ln>
            <a:noFill/>
          </a:ln>
          <a:effectLst>
            <a:softEdge rad="112500"/>
          </a:effectLst>
        </p:spPr>
      </p:pic>
    </p:spTree>
    <p:extLst>
      <p:ext uri="{BB962C8B-B14F-4D97-AF65-F5344CB8AC3E}">
        <p14:creationId xmlns:p14="http://schemas.microsoft.com/office/powerpoint/2010/main" val="2997525972"/>
      </p:ext>
    </p:extLst>
  </p:cSld>
  <p:clrMapOvr>
    <a:masterClrMapping/>
  </p:clrMapOvr>
  <p:transition>
    <p:wipe dir="r"/>
  </p:transition>
</p:sld>
</file>

<file path=ppt/tags/tag1.xml><?xml version="1.0" encoding="utf-8"?>
<p:tagLst xmlns:a="http://schemas.openxmlformats.org/drawingml/2006/main" xmlns:r="http://schemas.openxmlformats.org/officeDocument/2006/relationships" xmlns:p="http://schemas.openxmlformats.org/presentationml/2006/main">
  <p:tag name="TPVERSION" val="5"/>
  <p:tag name="TPFULLVERSION" val="5.3.2.24"/>
  <p:tag name="PPTVERSION" val="14"/>
  <p:tag name="TPOS" val="2"/>
</p:tagLst>
</file>

<file path=ppt/theme/theme1.xml><?xml version="1.0" encoding="utf-8"?>
<a:theme xmlns:a="http://schemas.openxmlformats.org/drawingml/2006/main" name="Studio">
  <a:themeElements>
    <a:clrScheme name="Studio 1">
      <a:dk1>
        <a:srgbClr val="000000"/>
      </a:dk1>
      <a:lt1>
        <a:srgbClr val="FFFFFF"/>
      </a:lt1>
      <a:dk2>
        <a:srgbClr val="336666"/>
      </a:dk2>
      <a:lt2>
        <a:srgbClr val="CCCC99"/>
      </a:lt2>
      <a:accent1>
        <a:srgbClr val="97CDCC"/>
      </a:accent1>
      <a:accent2>
        <a:srgbClr val="D6E0E0"/>
      </a:accent2>
      <a:accent3>
        <a:srgbClr val="FFFFFF"/>
      </a:accent3>
      <a:accent4>
        <a:srgbClr val="000000"/>
      </a:accent4>
      <a:accent5>
        <a:srgbClr val="C9E3E2"/>
      </a:accent5>
      <a:accent6>
        <a:srgbClr val="C2CBCB"/>
      </a:accent6>
      <a:hlink>
        <a:srgbClr val="99CC00"/>
      </a:hlink>
      <a:folHlink>
        <a:srgbClr val="336666"/>
      </a:folHlink>
    </a:clrScheme>
    <a:fontScheme name="Studio">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E6FC18"/>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E6FC18"/>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Studio 1">
        <a:dk1>
          <a:srgbClr val="000000"/>
        </a:dk1>
        <a:lt1>
          <a:srgbClr val="FFFFFF"/>
        </a:lt1>
        <a:dk2>
          <a:srgbClr val="336666"/>
        </a:dk2>
        <a:lt2>
          <a:srgbClr val="CCCC99"/>
        </a:lt2>
        <a:accent1>
          <a:srgbClr val="97CDCC"/>
        </a:accent1>
        <a:accent2>
          <a:srgbClr val="D6E0E0"/>
        </a:accent2>
        <a:accent3>
          <a:srgbClr val="FFFFFF"/>
        </a:accent3>
        <a:accent4>
          <a:srgbClr val="000000"/>
        </a:accent4>
        <a:accent5>
          <a:srgbClr val="C9E3E2"/>
        </a:accent5>
        <a:accent6>
          <a:srgbClr val="C2CBCB"/>
        </a:accent6>
        <a:hlink>
          <a:srgbClr val="99CC00"/>
        </a:hlink>
        <a:folHlink>
          <a:srgbClr val="336666"/>
        </a:folHlink>
      </a:clrScheme>
      <a:clrMap bg1="lt1" tx1="dk1" bg2="lt2" tx2="dk2" accent1="accent1" accent2="accent2" accent3="accent3" accent4="accent4" accent5="accent5" accent6="accent6" hlink="hlink" folHlink="folHlink"/>
    </a:extraClrScheme>
    <a:extraClrScheme>
      <a:clrScheme name="Studio 2">
        <a:dk1>
          <a:srgbClr val="000000"/>
        </a:dk1>
        <a:lt1>
          <a:srgbClr val="FFFFFF"/>
        </a:lt1>
        <a:dk2>
          <a:srgbClr val="3732A0"/>
        </a:dk2>
        <a:lt2>
          <a:srgbClr val="666699"/>
        </a:lt2>
        <a:accent1>
          <a:srgbClr val="CCCCFF"/>
        </a:accent1>
        <a:accent2>
          <a:srgbClr val="009999"/>
        </a:accent2>
        <a:accent3>
          <a:srgbClr val="FFFFFF"/>
        </a:accent3>
        <a:accent4>
          <a:srgbClr val="000000"/>
        </a:accent4>
        <a:accent5>
          <a:srgbClr val="E2E2FF"/>
        </a:accent5>
        <a:accent6>
          <a:srgbClr val="008A8A"/>
        </a:accent6>
        <a:hlink>
          <a:srgbClr val="3366CC"/>
        </a:hlink>
        <a:folHlink>
          <a:srgbClr val="9094B8"/>
        </a:folHlink>
      </a:clrScheme>
      <a:clrMap bg1="lt1" tx1="dk1" bg2="lt2" tx2="dk2" accent1="accent1" accent2="accent2" accent3="accent3" accent4="accent4" accent5="accent5" accent6="accent6" hlink="hlink" folHlink="folHlink"/>
    </a:extraClrScheme>
    <a:extraClrScheme>
      <a:clrScheme name="Studio 3">
        <a:dk1>
          <a:srgbClr val="000000"/>
        </a:dk1>
        <a:lt1>
          <a:srgbClr val="FFFFFF"/>
        </a:lt1>
        <a:dk2>
          <a:srgbClr val="CD0505"/>
        </a:dk2>
        <a:lt2>
          <a:srgbClr val="5F5F5F"/>
        </a:lt2>
        <a:accent1>
          <a:srgbClr val="D2D5DE"/>
        </a:accent1>
        <a:accent2>
          <a:srgbClr val="D55757"/>
        </a:accent2>
        <a:accent3>
          <a:srgbClr val="FFFFFF"/>
        </a:accent3>
        <a:accent4>
          <a:srgbClr val="000000"/>
        </a:accent4>
        <a:accent5>
          <a:srgbClr val="E5E7EC"/>
        </a:accent5>
        <a:accent6>
          <a:srgbClr val="C14E4E"/>
        </a:accent6>
        <a:hlink>
          <a:srgbClr val="F42D1E"/>
        </a:hlink>
        <a:folHlink>
          <a:srgbClr val="7C849E"/>
        </a:folHlink>
      </a:clrScheme>
      <a:clrMap bg1="lt1" tx1="dk1" bg2="lt2" tx2="dk2" accent1="accent1" accent2="accent2" accent3="accent3" accent4="accent4" accent5="accent5" accent6="accent6" hlink="hlink" folHlink="folHlink"/>
    </a:extraClrScheme>
    <a:extraClrScheme>
      <a:clrScheme name="Studio 4">
        <a:dk1>
          <a:srgbClr val="000000"/>
        </a:dk1>
        <a:lt1>
          <a:srgbClr val="FFFFFF"/>
        </a:lt1>
        <a:dk2>
          <a:srgbClr val="551A07"/>
        </a:dk2>
        <a:lt2>
          <a:srgbClr val="CC3300"/>
        </a:lt2>
        <a:accent1>
          <a:srgbClr val="F4B400"/>
        </a:accent1>
        <a:accent2>
          <a:srgbClr val="993300"/>
        </a:accent2>
        <a:accent3>
          <a:srgbClr val="FFFFFF"/>
        </a:accent3>
        <a:accent4>
          <a:srgbClr val="000000"/>
        </a:accent4>
        <a:accent5>
          <a:srgbClr val="F8D6AA"/>
        </a:accent5>
        <a:accent6>
          <a:srgbClr val="8A2D00"/>
        </a:accent6>
        <a:hlink>
          <a:srgbClr val="FF3300"/>
        </a:hlink>
        <a:folHlink>
          <a:srgbClr val="666699"/>
        </a:folHlink>
      </a:clrScheme>
      <a:clrMap bg1="lt1" tx1="dk1" bg2="lt2" tx2="dk2" accent1="accent1" accent2="accent2" accent3="accent3" accent4="accent4" accent5="accent5" accent6="accent6" hlink="hlink" folHlink="folHlink"/>
    </a:extraClrScheme>
    <a:extraClrScheme>
      <a:clrScheme name="Studio 5">
        <a:dk1>
          <a:srgbClr val="000000"/>
        </a:dk1>
        <a:lt1>
          <a:srgbClr val="FFFFFF"/>
        </a:lt1>
        <a:dk2>
          <a:srgbClr val="FF0000"/>
        </a:dk2>
        <a:lt2>
          <a:srgbClr val="FFCC00"/>
        </a:lt2>
        <a:accent1>
          <a:srgbClr val="66CCFF"/>
        </a:accent1>
        <a:accent2>
          <a:srgbClr val="009900"/>
        </a:accent2>
        <a:accent3>
          <a:srgbClr val="FFFFFF"/>
        </a:accent3>
        <a:accent4>
          <a:srgbClr val="000000"/>
        </a:accent4>
        <a:accent5>
          <a:srgbClr val="B8E2FF"/>
        </a:accent5>
        <a:accent6>
          <a:srgbClr val="008A00"/>
        </a:accent6>
        <a:hlink>
          <a:srgbClr val="FF3300"/>
        </a:hlink>
        <a:folHlink>
          <a:srgbClr val="6600FF"/>
        </a:folHlink>
      </a:clrScheme>
      <a:clrMap bg1="lt1" tx1="dk1" bg2="lt2" tx2="dk2" accent1="accent1" accent2="accent2" accent3="accent3" accent4="accent4" accent5="accent5" accent6="accent6" hlink="hlink" folHlink="folHlink"/>
    </a:extraClrScheme>
    <a:extraClrScheme>
      <a:clrScheme name="Studio 6">
        <a:dk1>
          <a:srgbClr val="666633"/>
        </a:dk1>
        <a:lt1>
          <a:srgbClr val="FFFFFF"/>
        </a:lt1>
        <a:dk2>
          <a:srgbClr val="000000"/>
        </a:dk2>
        <a:lt2>
          <a:srgbClr val="CC3300"/>
        </a:lt2>
        <a:accent1>
          <a:srgbClr val="808000"/>
        </a:accent1>
        <a:accent2>
          <a:srgbClr val="FF9900"/>
        </a:accent2>
        <a:accent3>
          <a:srgbClr val="AAAAAA"/>
        </a:accent3>
        <a:accent4>
          <a:srgbClr val="DADADA"/>
        </a:accent4>
        <a:accent5>
          <a:srgbClr val="C0C0AA"/>
        </a:accent5>
        <a:accent6>
          <a:srgbClr val="E78A00"/>
        </a:accent6>
        <a:hlink>
          <a:srgbClr val="CC6600"/>
        </a:hlink>
        <a:folHlink>
          <a:srgbClr val="434B1F"/>
        </a:folHlink>
      </a:clrScheme>
      <a:clrMap bg1="dk2" tx1="lt1" bg2="dk1" tx2="lt2" accent1="accent1" accent2="accent2" accent3="accent3" accent4="accent4" accent5="accent5" accent6="accent6" hlink="hlink" folHlink="folHlink"/>
    </a:extraClrScheme>
    <a:extraClrScheme>
      <a:clrScheme name="Studio 7">
        <a:dk1>
          <a:srgbClr val="766997"/>
        </a:dk1>
        <a:lt1>
          <a:srgbClr val="FFFFFF"/>
        </a:lt1>
        <a:dk2>
          <a:srgbClr val="530901"/>
        </a:dk2>
        <a:lt2>
          <a:srgbClr val="FFFFFF"/>
        </a:lt2>
        <a:accent1>
          <a:srgbClr val="FF3300"/>
        </a:accent1>
        <a:accent2>
          <a:srgbClr val="CC6600"/>
        </a:accent2>
        <a:accent3>
          <a:srgbClr val="B3AAAA"/>
        </a:accent3>
        <a:accent4>
          <a:srgbClr val="DADADA"/>
        </a:accent4>
        <a:accent5>
          <a:srgbClr val="FFADAA"/>
        </a:accent5>
        <a:accent6>
          <a:srgbClr val="B95C00"/>
        </a:accent6>
        <a:hlink>
          <a:srgbClr val="FF9900"/>
        </a:hlink>
        <a:folHlink>
          <a:srgbClr val="993300"/>
        </a:folHlink>
      </a:clrScheme>
      <a:clrMap bg1="dk2" tx1="lt1" bg2="dk1" tx2="lt2" accent1="accent1" accent2="accent2" accent3="accent3" accent4="accent4" accent5="accent5" accent6="accent6" hlink="hlink" folHlink="folHlink"/>
    </a:extraClrScheme>
    <a:extraClrScheme>
      <a:clrScheme name="Studio 8">
        <a:dk1>
          <a:srgbClr val="666699"/>
        </a:dk1>
        <a:lt1>
          <a:srgbClr val="FFFFFF"/>
        </a:lt1>
        <a:dk2>
          <a:srgbClr val="4C004C"/>
        </a:dk2>
        <a:lt2>
          <a:srgbClr val="FFFFFF"/>
        </a:lt2>
        <a:accent1>
          <a:srgbClr val="0099CC"/>
        </a:accent1>
        <a:accent2>
          <a:srgbClr val="993366"/>
        </a:accent2>
        <a:accent3>
          <a:srgbClr val="B2AAB2"/>
        </a:accent3>
        <a:accent4>
          <a:srgbClr val="DADADA"/>
        </a:accent4>
        <a:accent5>
          <a:srgbClr val="AACAE2"/>
        </a:accent5>
        <a:accent6>
          <a:srgbClr val="8A2D5C"/>
        </a:accent6>
        <a:hlink>
          <a:srgbClr val="99CC00"/>
        </a:hlink>
        <a:folHlink>
          <a:srgbClr val="006699"/>
        </a:folHlink>
      </a:clrScheme>
      <a:clrMap bg1="dk2" tx1="lt1" bg2="dk1" tx2="lt2" accent1="accent1" accent2="accent2" accent3="accent3" accent4="accent4" accent5="accent5" accent6="accent6" hlink="hlink" folHlink="folHlink"/>
    </a:extraClrScheme>
    <a:extraClrScheme>
      <a:clrScheme name="Studio 9">
        <a:dk1>
          <a:srgbClr val="565682"/>
        </a:dk1>
        <a:lt1>
          <a:srgbClr val="FFFFFF"/>
        </a:lt1>
        <a:dk2>
          <a:srgbClr val="1E1551"/>
        </a:dk2>
        <a:lt2>
          <a:srgbClr val="CCFFFF"/>
        </a:lt2>
        <a:accent1>
          <a:srgbClr val="33CCCC"/>
        </a:accent1>
        <a:accent2>
          <a:srgbClr val="009999"/>
        </a:accent2>
        <a:accent3>
          <a:srgbClr val="ABAAB3"/>
        </a:accent3>
        <a:accent4>
          <a:srgbClr val="DADADA"/>
        </a:accent4>
        <a:accent5>
          <a:srgbClr val="ADE2E2"/>
        </a:accent5>
        <a:accent6>
          <a:srgbClr val="008A8A"/>
        </a:accent6>
        <a:hlink>
          <a:srgbClr val="FF9900"/>
        </a:hlink>
        <a:folHlink>
          <a:srgbClr val="005986"/>
        </a:folHlink>
      </a:clrScheme>
      <a:clrMap bg1="dk2" tx1="lt1" bg2="dk1" tx2="lt2" accent1="accent1" accent2="accent2" accent3="accent3" accent4="accent4" accent5="accent5" accent6="accent6" hlink="hlink" folHlink="folHlink"/>
    </a:extraClrScheme>
    <a:extraClrScheme>
      <a:clrScheme name="Studio 10">
        <a:dk1>
          <a:srgbClr val="CCCC99"/>
        </a:dk1>
        <a:lt1>
          <a:srgbClr val="FFFFFF"/>
        </a:lt1>
        <a:dk2>
          <a:srgbClr val="2E5D5C"/>
        </a:dk2>
        <a:lt2>
          <a:srgbClr val="FFFFFF"/>
        </a:lt2>
        <a:accent1>
          <a:srgbClr val="0099CC"/>
        </a:accent1>
        <a:accent2>
          <a:srgbClr val="D6E0E0"/>
        </a:accent2>
        <a:accent3>
          <a:srgbClr val="ADB6B5"/>
        </a:accent3>
        <a:accent4>
          <a:srgbClr val="DADADA"/>
        </a:accent4>
        <a:accent5>
          <a:srgbClr val="AACAE2"/>
        </a:accent5>
        <a:accent6>
          <a:srgbClr val="C2CBCB"/>
        </a:accent6>
        <a:hlink>
          <a:srgbClr val="CCCC99"/>
        </a:hlink>
        <a:folHlink>
          <a:srgbClr val="428A8C"/>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497C3F06CF4BB4D9D4AA161AC3C5FE8" ma:contentTypeVersion="14" ma:contentTypeDescription="Create a new document." ma:contentTypeScope="" ma:versionID="850f156750596a66bd259d265eca7e12">
  <xsd:schema xmlns:xsd="http://www.w3.org/2001/XMLSchema" xmlns:xs="http://www.w3.org/2001/XMLSchema" xmlns:p="http://schemas.microsoft.com/office/2006/metadata/properties" xmlns:ns3="0735b30e-5f99-49cd-8983-96b9cfd1ef53" xmlns:ns4="07401909-0227-440d-8aa7-ff9781fded99" targetNamespace="http://schemas.microsoft.com/office/2006/metadata/properties" ma:root="true" ma:fieldsID="a92e2f1ec97eea9baf0a8e4083105bc4" ns3:_="" ns4:_="">
    <xsd:import namespace="0735b30e-5f99-49cd-8983-96b9cfd1ef53"/>
    <xsd:import namespace="07401909-0227-440d-8aa7-ff9781fded99"/>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3:MediaServiceEventHashCode" minOccurs="0"/>
                <xsd:element ref="ns3:MediaServiceGenerationTime" minOccurs="0"/>
                <xsd:element ref="ns4:SharedWithUsers" minOccurs="0"/>
                <xsd:element ref="ns4:SharedWithDetails" minOccurs="0"/>
                <xsd:element ref="ns4:SharingHintHash" minOccurs="0"/>
                <xsd:element ref="ns3:MediaServiceAutoKeyPoints" minOccurs="0"/>
                <xsd:element ref="ns3:MediaServiceKeyPoint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735b30e-5f99-49cd-8983-96b9cfd1ef5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7401909-0227-440d-8aa7-ff9781fded99"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59D3723-36D0-4D82-8947-713598315097}">
  <ds:schemaRefs>
    <ds:schemaRef ds:uri="http://schemas.microsoft.com/sharepoint/v3/contenttype/forms"/>
  </ds:schemaRefs>
</ds:datastoreItem>
</file>

<file path=customXml/itemProps2.xml><?xml version="1.0" encoding="utf-8"?>
<ds:datastoreItem xmlns:ds="http://schemas.openxmlformats.org/officeDocument/2006/customXml" ds:itemID="{A20E1A87-86D0-45CB-A52B-C4C5A7D925E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735b30e-5f99-49cd-8983-96b9cfd1ef53"/>
    <ds:schemaRef ds:uri="07401909-0227-440d-8aa7-ff9781fded9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9EF3664-67F6-4AB2-8E53-732C666A3698}">
  <ds:schemaRefs>
    <ds:schemaRef ds:uri="http://purl.org/dc/dcmitype/"/>
    <ds:schemaRef ds:uri="http://purl.org/dc/terms/"/>
    <ds:schemaRef ds:uri="http://purl.org/dc/elements/1.1/"/>
    <ds:schemaRef ds:uri="http://schemas.microsoft.com/office/2006/documentManagement/types"/>
    <ds:schemaRef ds:uri="http://schemas.microsoft.com/office/2006/metadata/properties"/>
    <ds:schemaRef ds:uri="http://www.w3.org/XML/1998/namespace"/>
    <ds:schemaRef ds:uri="http://schemas.microsoft.com/office/infopath/2007/PartnerControls"/>
    <ds:schemaRef ds:uri="http://schemas.openxmlformats.org/package/2006/metadata/core-properties"/>
    <ds:schemaRef ds:uri="07401909-0227-440d-8aa7-ff9781fded99"/>
    <ds:schemaRef ds:uri="0735b30e-5f99-49cd-8983-96b9cfd1ef53"/>
  </ds:schemaRefs>
</ds:datastoreItem>
</file>

<file path=docProps/app.xml><?xml version="1.0" encoding="utf-8"?>
<Properties xmlns="http://schemas.openxmlformats.org/officeDocument/2006/extended-properties" xmlns:vt="http://schemas.openxmlformats.org/officeDocument/2006/docPropsVTypes">
  <TotalTime>3884</TotalTime>
  <Words>2164</Words>
  <Application>Microsoft Office PowerPoint</Application>
  <PresentationFormat>On-screen Show (4:3)</PresentationFormat>
  <Paragraphs>219</Paragraphs>
  <Slides>26</Slides>
  <Notes>20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26</vt:i4>
      </vt:variant>
    </vt:vector>
  </HeadingPairs>
  <TitlesOfParts>
    <vt:vector size="35" baseType="lpstr">
      <vt:lpstr>Arial</vt:lpstr>
      <vt:lpstr>Arial Black</vt:lpstr>
      <vt:lpstr>Arial Narrow</vt:lpstr>
      <vt:lpstr>Calibri</vt:lpstr>
      <vt:lpstr>Symbol</vt:lpstr>
      <vt:lpstr>Times New Roman</vt:lpstr>
      <vt:lpstr>Verdana</vt:lpstr>
      <vt:lpstr>Wingdings</vt:lpstr>
      <vt:lpstr>Studio</vt:lpstr>
      <vt:lpstr>Cradle to Cradle  and  Lock to Lock  Use of Insulating Rubber Gloves and Sleeves Continuing Education  1st  Quarter 2022</vt:lpstr>
      <vt:lpstr>Best Practices </vt:lpstr>
      <vt:lpstr>Benefits of Best Practices</vt:lpstr>
      <vt:lpstr>Objectives</vt:lpstr>
      <vt:lpstr>Best Practices Definition</vt:lpstr>
      <vt:lpstr>Cradle to Cradle</vt:lpstr>
      <vt:lpstr>Practice Description</vt:lpstr>
      <vt:lpstr>Electrical Class Rating</vt:lpstr>
      <vt:lpstr>Exception</vt:lpstr>
      <vt:lpstr>Practice Description</vt:lpstr>
      <vt:lpstr>FAQ’S- Cradle to Cradle</vt:lpstr>
      <vt:lpstr>FAQ’S- Cradle to Cradle</vt:lpstr>
      <vt:lpstr>FAQ’S- Cradle to Cradle</vt:lpstr>
      <vt:lpstr>Review</vt:lpstr>
      <vt:lpstr>Lock to Lock</vt:lpstr>
      <vt:lpstr>Practice Description</vt:lpstr>
      <vt:lpstr>Practice Description</vt:lpstr>
      <vt:lpstr>Exception</vt:lpstr>
      <vt:lpstr>Practice Description</vt:lpstr>
      <vt:lpstr>Defining Extended Reach</vt:lpstr>
      <vt:lpstr>Defining/Utilizing Effective Cover Up</vt:lpstr>
      <vt:lpstr>FAQ’S- Lock to Lock</vt:lpstr>
      <vt:lpstr>FAQ’S- Lock to Lock</vt:lpstr>
      <vt:lpstr>FAQ’S- Lock to Lock</vt:lpstr>
      <vt:lpstr>FAQ’S- Lock to Lock</vt:lpstr>
      <vt:lpstr>Review</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Safety Accountability Continuing Education  3rd  Quarter 2021</dc:title>
  <dc:creator>Andy Cleary</dc:creator>
  <cp:lastModifiedBy>Andy Cleary</cp:lastModifiedBy>
  <cp:revision>88</cp:revision>
  <dcterms:created xsi:type="dcterms:W3CDTF">2021-02-04T13:42:16Z</dcterms:created>
  <dcterms:modified xsi:type="dcterms:W3CDTF">2022-02-17T20:41:13Z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0x010100A497C3F06CF4BB4D9D4AA161AC3C5FE8</vt:lpwstr>
  </property>
</Properties>
</file>