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3"/>
  </p:notesMasterIdLst>
  <p:handoutMasterIdLst>
    <p:handoutMasterId r:id="rId44"/>
  </p:handoutMasterIdLst>
  <p:sldIdLst>
    <p:sldId id="256" r:id="rId5"/>
    <p:sldId id="363" r:id="rId6"/>
    <p:sldId id="364" r:id="rId7"/>
    <p:sldId id="574" r:id="rId8"/>
    <p:sldId id="486" r:id="rId9"/>
    <p:sldId id="601" r:id="rId10"/>
    <p:sldId id="568" r:id="rId11"/>
    <p:sldId id="576" r:id="rId12"/>
    <p:sldId id="565" r:id="rId13"/>
    <p:sldId id="273" r:id="rId14"/>
    <p:sldId id="567" r:id="rId15"/>
    <p:sldId id="564" r:id="rId16"/>
    <p:sldId id="597" r:id="rId17"/>
    <p:sldId id="577" r:id="rId18"/>
    <p:sldId id="578" r:id="rId19"/>
    <p:sldId id="513" r:id="rId20"/>
    <p:sldId id="579" r:id="rId21"/>
    <p:sldId id="580" r:id="rId22"/>
    <p:sldId id="581" r:id="rId23"/>
    <p:sldId id="582" r:id="rId24"/>
    <p:sldId id="583" r:id="rId25"/>
    <p:sldId id="584" r:id="rId26"/>
    <p:sldId id="585" r:id="rId27"/>
    <p:sldId id="586" r:id="rId28"/>
    <p:sldId id="602" r:id="rId29"/>
    <p:sldId id="600" r:id="rId30"/>
    <p:sldId id="587" r:id="rId31"/>
    <p:sldId id="588" r:id="rId32"/>
    <p:sldId id="589" r:id="rId33"/>
    <p:sldId id="590" r:id="rId34"/>
    <p:sldId id="591" r:id="rId35"/>
    <p:sldId id="592" r:id="rId36"/>
    <p:sldId id="593" r:id="rId37"/>
    <p:sldId id="594" r:id="rId38"/>
    <p:sldId id="603" r:id="rId39"/>
    <p:sldId id="595" r:id="rId40"/>
    <p:sldId id="596" r:id="rId41"/>
    <p:sldId id="598" r:id="rId42"/>
  </p:sldIdLst>
  <p:sldSz cx="9144000" cy="6858000" type="screen4x3"/>
  <p:notesSz cx="6858000" cy="9312275"/>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2201"/>
    <a:srgbClr val="009900"/>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E6EB-554E-426D-84BB-8ECAA711A6D9}" v="944" dt="2023-02-07T18:36:54.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3" autoAdjust="0"/>
  </p:normalViewPr>
  <p:slideViewPr>
    <p:cSldViewPr snapToGrid="0">
      <p:cViewPr varScale="1">
        <p:scale>
          <a:sx n="99" d="100"/>
          <a:sy n="99" d="100"/>
        </p:scale>
        <p:origin x="194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698371" name="Rectangle 3"/>
          <p:cNvSpPr>
            <a:spLocks noGrp="1" noChangeArrowheads="1"/>
          </p:cNvSpPr>
          <p:nvPr>
            <p:ph type="dt" sz="quarter" idx="1"/>
          </p:nvPr>
        </p:nvSpPr>
        <p:spPr bwMode="auto">
          <a:xfrm>
            <a:off x="3884613"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698372" name="Rectangle 4"/>
          <p:cNvSpPr>
            <a:spLocks noGrp="1" noChangeArrowheads="1"/>
          </p:cNvSpPr>
          <p:nvPr>
            <p:ph type="ftr" sz="quarter" idx="2"/>
          </p:nvPr>
        </p:nvSpPr>
        <p:spPr bwMode="auto">
          <a:xfrm>
            <a:off x="0"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698373" name="Rectangle 5"/>
          <p:cNvSpPr>
            <a:spLocks noGrp="1" noChangeArrowheads="1"/>
          </p:cNvSpPr>
          <p:nvPr>
            <p:ph type="sldNum" sz="quarter" idx="3"/>
          </p:nvPr>
        </p:nvSpPr>
        <p:spPr bwMode="auto">
          <a:xfrm>
            <a:off x="3884613"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172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24363"/>
            <a:ext cx="5486400" cy="4189412"/>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CDC8BF-9115-4202-A33E-3A36439CC267}" type="slidenum">
              <a:rPr lang="en-US" altLang="en-US" sz="1100" smtClean="0"/>
              <a:pPr eaLnBrk="1" hangingPunct="1">
                <a:spcBef>
                  <a:spcPct val="0"/>
                </a:spcBef>
                <a:defRPr/>
              </a:pPr>
              <a:t>1</a:t>
            </a:fld>
            <a:endParaRPr lang="en-US" altLang="en-US" sz="11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a:t>Introduce the module. Explain that the intent of this presentation is as a continuing education training topic related to certain aspects from the ET&amp;D 10-Hour OSHA training class, the OSHA Partnership Best Practices, and/or incident trending analysis</a:t>
            </a:r>
          </a:p>
          <a:p>
            <a:pPr eaLnBrk="1" hangingPunct="1"/>
            <a:endParaRPr lang="en-US" altLang="en-US" sz="1100"/>
          </a:p>
          <a:p>
            <a:r>
              <a:rPr lang="en-US" sz="1200" kern="1200">
                <a:solidFill>
                  <a:schemeClr val="tx1"/>
                </a:solidFill>
                <a:effectLst/>
                <a:latin typeface="Arial" charset="0"/>
                <a:ea typeface="+mn-ea"/>
                <a:cs typeface="+mn-cs"/>
              </a:rPr>
              <a:t>As an organization we are dedicated to safety and the value it has on one’s livelihood of themselves and their families.  It is important that “we” plan out and even rehearse (in our head) what our job responsibilities are before we do them to ensure we have thought of all the “what if this happens?” questions and implemented ways to eliminate and/or mitigate the potential for an injury or incident. </a:t>
            </a:r>
          </a:p>
          <a:p>
            <a:endParaRPr lang="en-US" sz="1200" kern="1200">
              <a:solidFill>
                <a:schemeClr val="tx1"/>
              </a:solidFill>
              <a:effectLst/>
              <a:latin typeface="Arial" charset="0"/>
              <a:ea typeface="+mn-ea"/>
              <a:cs typeface="+mn-cs"/>
            </a:endParaRPr>
          </a:p>
          <a:p>
            <a:r>
              <a:rPr lang="en-US" sz="1200" kern="1200">
                <a:solidFill>
                  <a:schemeClr val="tx1"/>
                </a:solidFill>
                <a:effectLst/>
                <a:latin typeface="Arial" charset="0"/>
                <a:ea typeface="+mn-ea"/>
                <a:cs typeface="+mn-cs"/>
              </a:rPr>
              <a:t>In August of 2021, the OSHA Partner Members conducted an injury analysis with the goal of investigating trends to eliminate fatal incidents occurring within the Electrical Transmission and Distribution Industry.  Without going into many of the specifics:</a:t>
            </a:r>
          </a:p>
          <a:p>
            <a:pPr lvl="0"/>
            <a:r>
              <a:rPr lang="en-US" sz="1200" kern="1200">
                <a:solidFill>
                  <a:schemeClr val="tx1"/>
                </a:solidFill>
                <a:effectLst/>
                <a:latin typeface="Arial" charset="0"/>
                <a:ea typeface="+mn-ea"/>
                <a:cs typeface="+mn-cs"/>
              </a:rPr>
              <a:t>They looked at 697 recordable events which is a 6% increase from the previous year in 2020.  </a:t>
            </a:r>
          </a:p>
          <a:p>
            <a:pPr lvl="0"/>
            <a:r>
              <a:rPr lang="en-US" sz="1200" kern="1200">
                <a:solidFill>
                  <a:schemeClr val="tx1"/>
                </a:solidFill>
                <a:effectLst/>
                <a:latin typeface="Arial" charset="0"/>
                <a:ea typeface="+mn-ea"/>
                <a:cs typeface="+mn-cs"/>
              </a:rPr>
              <a:t>Of these 697 cases it was found that </a:t>
            </a:r>
            <a:r>
              <a:rPr lang="en-US" sz="1200" b="1" kern="1200">
                <a:solidFill>
                  <a:schemeClr val="tx1"/>
                </a:solidFill>
                <a:effectLst/>
                <a:latin typeface="Arial" charset="0"/>
                <a:ea typeface="+mn-ea"/>
                <a:cs typeface="+mn-cs"/>
              </a:rPr>
              <a:t>Electrical Contact Events </a:t>
            </a:r>
            <a:r>
              <a:rPr lang="en-US" sz="1200" kern="1200">
                <a:solidFill>
                  <a:schemeClr val="tx1"/>
                </a:solidFill>
                <a:effectLst/>
                <a:latin typeface="Arial" charset="0"/>
                <a:ea typeface="+mn-ea"/>
                <a:cs typeface="+mn-cs"/>
              </a:rPr>
              <a:t>increased 130% from 2020 to 2021. </a:t>
            </a:r>
          </a:p>
          <a:p>
            <a:pPr lvl="0"/>
            <a:endParaRPr lang="en-US" sz="1200" kern="1200">
              <a:solidFill>
                <a:schemeClr val="tx1"/>
              </a:solidFill>
              <a:effectLst/>
              <a:latin typeface="Arial" charset="0"/>
              <a:ea typeface="+mn-ea"/>
              <a:cs typeface="+mn-cs"/>
            </a:endParaRPr>
          </a:p>
          <a:p>
            <a:pPr lvl="0"/>
            <a:r>
              <a:rPr lang="en-US" sz="1200" kern="1200">
                <a:solidFill>
                  <a:schemeClr val="tx1"/>
                </a:solidFill>
                <a:effectLst/>
                <a:latin typeface="Arial" charset="0"/>
                <a:ea typeface="+mn-ea"/>
                <a:cs typeface="+mn-cs"/>
              </a:rPr>
              <a:t>The two main areas identified as a potential failures or areas of improvement which resulted in these  Electrical Contact Events were identified as; </a:t>
            </a:r>
            <a:r>
              <a:rPr lang="en-US" sz="1200" b="1" kern="1200">
                <a:solidFill>
                  <a:schemeClr val="tx1"/>
                </a:solidFill>
                <a:effectLst/>
                <a:latin typeface="Arial" charset="0"/>
                <a:ea typeface="+mn-ea"/>
                <a:cs typeface="+mn-cs"/>
              </a:rPr>
              <a:t>Insulate &amp; Isolate Safety Performance Check </a:t>
            </a:r>
            <a:r>
              <a:rPr lang="en-US" sz="1200" kern="1200">
                <a:solidFill>
                  <a:schemeClr val="tx1"/>
                </a:solidFill>
                <a:effectLst/>
                <a:latin typeface="Arial" charset="0"/>
                <a:ea typeface="+mn-ea"/>
                <a:cs typeface="+mn-cs"/>
              </a:rPr>
              <a:t>&amp; </a:t>
            </a:r>
            <a:r>
              <a:rPr lang="en-US" sz="1200" b="1" kern="1200">
                <a:solidFill>
                  <a:schemeClr val="tx1"/>
                </a:solidFill>
                <a:effectLst/>
                <a:latin typeface="Arial" charset="0"/>
                <a:ea typeface="+mn-ea"/>
                <a:cs typeface="+mn-cs"/>
              </a:rPr>
              <a:t>Insulate &amp; Isolate Techniques for the Rubber Glove Method</a:t>
            </a:r>
            <a:r>
              <a:rPr lang="en-US" sz="1200" kern="1200">
                <a:solidFill>
                  <a:schemeClr val="tx1"/>
                </a:solidFill>
                <a:effectLst/>
                <a:latin typeface="Arial" charset="0"/>
                <a:ea typeface="+mn-ea"/>
                <a:cs typeface="+mn-cs"/>
              </a:rPr>
              <a:t>. </a:t>
            </a:r>
          </a:p>
          <a:p>
            <a:pPr lvl="0"/>
            <a:endParaRPr lang="en-US" sz="1200" kern="1200">
              <a:solidFill>
                <a:schemeClr val="tx1"/>
              </a:solidFill>
              <a:effectLst/>
              <a:latin typeface="Arial" charset="0"/>
              <a:ea typeface="+mn-ea"/>
              <a:cs typeface="+mn-cs"/>
            </a:endParaRPr>
          </a:p>
          <a:p>
            <a:r>
              <a:rPr lang="en-US" sz="1200" kern="1200">
                <a:solidFill>
                  <a:schemeClr val="tx1"/>
                </a:solidFill>
                <a:effectLst/>
                <a:latin typeface="Arial" charset="0"/>
                <a:ea typeface="+mn-ea"/>
                <a:cs typeface="+mn-cs"/>
              </a:rPr>
              <a:t> </a:t>
            </a:r>
          </a:p>
          <a:p>
            <a:pPr eaLnBrk="1" hangingPunct="1"/>
            <a:endParaRPr lang="en-US" altLang="en-US" sz="1100"/>
          </a:p>
        </p:txBody>
      </p:sp>
    </p:spTree>
    <p:extLst>
      <p:ext uri="{BB962C8B-B14F-4D97-AF65-F5344CB8AC3E}">
        <p14:creationId xmlns:p14="http://schemas.microsoft.com/office/powerpoint/2010/main" val="38720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38F027B-9A15-D154-A10D-E6E3C42271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A5F000-86BD-407C-9627-9CFC95221EAD}"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id="{B350866A-AFB8-334C-7A58-F1011D82A3A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46CD8D7-818B-B5CE-9E04-92C5294324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Sleeves shall be worn by workers in the primary zone and in any situation where arm contacts with energized conductors or equipment are possible while reaching into congested areas, or where suitable barriers cannot be provided while working on energized conductors or equipment.  </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88778FB-2F0D-4B4A-9A54-84DBEFC1E702}" type="slidenum">
              <a:rPr lang="en-US" altLang="en-US" smtClean="0"/>
              <a:pPr eaLnBrk="1" hangingPunct="1">
                <a:spcBef>
                  <a:spcPct val="0"/>
                </a:spcBef>
                <a:defRPr/>
              </a:pPr>
              <a:t>11</a:t>
            </a:fld>
            <a:endParaRPr lang="en-US" altLang="en-US"/>
          </a:p>
        </p:txBody>
      </p:sp>
      <p:sp>
        <p:nvSpPr>
          <p:cNvPr id="22531"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2"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2533"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4"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5"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6"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2537"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8"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39"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0"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2541"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2"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3"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4"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2545"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6"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7"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48"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2549"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50"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2551"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2552"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r>
              <a:rPr lang="en-US" sz="1100"/>
              <a:t>Explain that the ET&amp;D “Insulate &amp; Isolate” Best Practice states the following: </a:t>
            </a:r>
          </a:p>
          <a:p>
            <a:pPr marL="228600" lvl="0" indent="-228600">
              <a:buFont typeface="+mj-lt"/>
              <a:buAutoNum type="alphaLcPeriod"/>
            </a:pPr>
            <a:r>
              <a:rPr lang="en-US" sz="1100"/>
              <a:t>Insulated: (1) The use of Insulated Protective Equipment (IPE) to protect the line worker while gloving energized lines/equipment.</a:t>
            </a:r>
          </a:p>
          <a:p>
            <a:pPr marL="228600" lvl="0" indent="-228600">
              <a:buFont typeface="+mj-lt"/>
              <a:buAutoNum type="alphaLcPeriod"/>
            </a:pPr>
            <a:r>
              <a:rPr lang="en-US" sz="1100"/>
              <a:t>Insulating Personal Protective Equipment (IPPE): Rubber Gloves and Sleeves.</a:t>
            </a:r>
          </a:p>
          <a:p>
            <a:pPr marL="228600" indent="-228600">
              <a:buFont typeface="+mj-lt"/>
              <a:buAutoNum type="alphaLcPeriod"/>
            </a:pPr>
            <a:r>
              <a:rPr lang="en-US" sz="1100"/>
              <a:t> Insulating Protective Equipment (IPE): rubber blankets, rubber line hose, rubber hoods, plastic covers, etc.</a:t>
            </a:r>
          </a:p>
        </p:txBody>
      </p:sp>
    </p:spTree>
    <p:extLst>
      <p:ext uri="{BB962C8B-B14F-4D97-AF65-F5344CB8AC3E}">
        <p14:creationId xmlns:p14="http://schemas.microsoft.com/office/powerpoint/2010/main" val="259152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12</a:t>
            </a:fld>
            <a:endParaRPr lang="en-US" altLang="en-US"/>
          </a:p>
        </p:txBody>
      </p:sp>
      <p:sp>
        <p:nvSpPr>
          <p:cNvPr id="23555"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3576"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a:t>Explain that Insulating tools, equipment, and work methods allow a worker to work safely on, and around energized equipment and conductors</a:t>
            </a:r>
          </a:p>
          <a:p>
            <a:pPr eaLnBrk="1" hangingPunct="1"/>
            <a:endParaRPr lang="en-US" altLang="en-US" sz="1100"/>
          </a:p>
          <a:p>
            <a:pPr eaLnBrk="1" hangingPunct="1"/>
            <a:r>
              <a:rPr lang="en-US" altLang="en-US" sz="1100" b="1"/>
              <a:t>End of session 1</a:t>
            </a:r>
          </a:p>
        </p:txBody>
      </p:sp>
    </p:spTree>
    <p:extLst>
      <p:ext uri="{BB962C8B-B14F-4D97-AF65-F5344CB8AC3E}">
        <p14:creationId xmlns:p14="http://schemas.microsoft.com/office/powerpoint/2010/main" val="229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13</a:t>
            </a:fld>
            <a:endParaRPr lang="en-US" altLang="en-US"/>
          </a:p>
        </p:txBody>
      </p:sp>
      <p:sp>
        <p:nvSpPr>
          <p:cNvPr id="23555"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3576"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a:t>The presenter should have touched on the following items when Explaining session one:</a:t>
            </a:r>
          </a:p>
          <a:p>
            <a:pPr eaLnBrk="1" hangingPunct="1"/>
            <a:endParaRPr lang="en-US" altLang="en-US" sz="1100"/>
          </a:p>
          <a:p>
            <a:pPr eaLnBrk="1" hangingPunct="1"/>
            <a:r>
              <a:rPr lang="en-US" altLang="en-US" sz="1100"/>
              <a:t>1.  Define Insulate.</a:t>
            </a:r>
          </a:p>
          <a:p>
            <a:pPr eaLnBrk="1" hangingPunct="1"/>
            <a:r>
              <a:rPr lang="en-US" altLang="en-US" sz="1100"/>
              <a:t>	</a:t>
            </a:r>
          </a:p>
          <a:p>
            <a:pPr eaLnBrk="1" hangingPunct="1"/>
            <a:r>
              <a:rPr lang="en-US" altLang="en-US" sz="1100"/>
              <a:t>	a.  </a:t>
            </a:r>
            <a:r>
              <a:rPr lang="en-US" altLang="en-US" sz="1100" b="1"/>
              <a:t>To cover with a material relied upon to insulate the conductor from other conductors or conducting parts or from ground.</a:t>
            </a:r>
            <a:r>
              <a:rPr lang="en-US" altLang="en-US" sz="1100"/>
              <a:t>	</a:t>
            </a:r>
          </a:p>
          <a:p>
            <a:pPr eaLnBrk="1" hangingPunct="1"/>
            <a:r>
              <a:rPr lang="en-US" altLang="en-US" sz="1100"/>
              <a:t>	b.  To remove the system from normal potentials.</a:t>
            </a:r>
          </a:p>
          <a:p>
            <a:pPr eaLnBrk="1" hangingPunct="1"/>
            <a:r>
              <a:rPr lang="en-US" altLang="en-US" sz="1100"/>
              <a:t>	c.  To remove</a:t>
            </a:r>
            <a:r>
              <a:rPr lang="en-US" altLang="en-US" sz="1100" baseline="0"/>
              <a:t> the person from the exposure.</a:t>
            </a:r>
          </a:p>
          <a:p>
            <a:pPr eaLnBrk="1" hangingPunct="1"/>
            <a:r>
              <a:rPr lang="en-US" altLang="en-US" sz="1100" baseline="0"/>
              <a:t>	</a:t>
            </a:r>
            <a:endParaRPr lang="en-US" altLang="en-US" sz="1100"/>
          </a:p>
          <a:p>
            <a:pPr marL="228600" indent="-228600" eaLnBrk="1" hangingPunct="1">
              <a:buAutoNum type="arabicPeriod" startAt="2"/>
            </a:pPr>
            <a:r>
              <a:rPr lang="en-US" altLang="en-US" sz="1100"/>
              <a:t>As little as ______________ milliamps can cause the heart to stop or go out of its normal rhythm.    </a:t>
            </a:r>
          </a:p>
          <a:p>
            <a:pPr eaLnBrk="1" hangingPunct="1"/>
            <a:r>
              <a:rPr lang="en-US" altLang="en-US" sz="1100"/>
              <a:t>	</a:t>
            </a:r>
          </a:p>
          <a:p>
            <a:pPr eaLnBrk="1" hangingPunct="1"/>
            <a:r>
              <a:rPr lang="en-US" altLang="en-US" sz="1100"/>
              <a:t>	</a:t>
            </a:r>
            <a:r>
              <a:rPr lang="en-US" altLang="en-US" sz="1100" b="1"/>
              <a:t>a.  10   </a:t>
            </a:r>
          </a:p>
          <a:p>
            <a:pPr eaLnBrk="1" hangingPunct="1"/>
            <a:r>
              <a:rPr lang="en-US" altLang="en-US" sz="1100"/>
              <a:t>	b.  100</a:t>
            </a:r>
          </a:p>
          <a:p>
            <a:pPr eaLnBrk="1" hangingPunct="1"/>
            <a:r>
              <a:rPr lang="en-US" altLang="en-US" sz="1100"/>
              <a:t>	c.  1,000</a:t>
            </a:r>
          </a:p>
          <a:p>
            <a:pPr eaLnBrk="1" hangingPunct="1"/>
            <a:r>
              <a:rPr lang="en-US" altLang="en-US" sz="1100"/>
              <a:t>	</a:t>
            </a:r>
          </a:p>
          <a:p>
            <a:pPr eaLnBrk="1" hangingPunct="1"/>
            <a:r>
              <a:rPr lang="en-US" altLang="en-US" sz="1100"/>
              <a:t>3.  Never Second Guess Electrical Hazards.</a:t>
            </a:r>
          </a:p>
          <a:p>
            <a:pPr eaLnBrk="1" hangingPunct="1"/>
            <a:r>
              <a:rPr lang="en-US" altLang="en-US" sz="1100"/>
              <a:t>	</a:t>
            </a:r>
          </a:p>
          <a:p>
            <a:pPr eaLnBrk="1" hangingPunct="1"/>
            <a:r>
              <a:rPr lang="en-US" altLang="en-US" sz="1100"/>
              <a:t>	</a:t>
            </a:r>
            <a:r>
              <a:rPr lang="en-US" altLang="en-US" sz="1100" b="1"/>
              <a:t>a.  True</a:t>
            </a:r>
          </a:p>
          <a:p>
            <a:pPr eaLnBrk="1" hangingPunct="1"/>
            <a:r>
              <a:rPr lang="en-US" altLang="en-US" sz="1100"/>
              <a:t>	b.  False</a:t>
            </a:r>
          </a:p>
          <a:p>
            <a:pPr eaLnBrk="1" hangingPunct="1"/>
            <a:endParaRPr lang="en-US" altLang="en-US"/>
          </a:p>
        </p:txBody>
      </p:sp>
    </p:spTree>
    <p:extLst>
      <p:ext uri="{BB962C8B-B14F-4D97-AF65-F5344CB8AC3E}">
        <p14:creationId xmlns:p14="http://schemas.microsoft.com/office/powerpoint/2010/main" val="229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72F5846-E3FD-44AC-AC4C-CE5327E03DC9}" type="slidenum">
              <a:rPr lang="en-US" altLang="en-US" smtClean="0"/>
              <a:pPr eaLnBrk="1" hangingPunct="1">
                <a:spcBef>
                  <a:spcPct val="0"/>
                </a:spcBef>
                <a:defRPr/>
              </a:pPr>
              <a:t>14</a:t>
            </a:fld>
            <a:endParaRPr lang="en-US" altLang="en-US"/>
          </a:p>
        </p:txBody>
      </p:sp>
      <p:sp>
        <p:nvSpPr>
          <p:cNvPr id="14339"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0"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4341"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2"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3"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4"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4345"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6"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7"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48"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4349"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0"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1"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2"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4353"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4"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5"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6"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4357"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8"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4359"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45080" name="Rectangle 23"/>
          <p:cNvSpPr>
            <a:spLocks noGrp="1" noChangeArrowheads="1"/>
          </p:cNvSpPr>
          <p:nvPr>
            <p:ph type="body" idx="1"/>
          </p:nvPr>
        </p:nvSpPr>
        <p:spPr>
          <a:xfrm>
            <a:off x="912813" y="4275137"/>
            <a:ext cx="5030787" cy="433705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defRPr/>
            </a:pPr>
            <a:r>
              <a:rPr lang="en-US" altLang="en-US" sz="1100"/>
              <a:t>Explain that when inspecting rubber gloves and sleeves one must look for any/all the following possible issues:</a:t>
            </a:r>
          </a:p>
          <a:p>
            <a:pPr marL="566738" indent="-171450" eaLnBrk="1" hangingPunct="1">
              <a:buFont typeface="Wingdings" panose="05000000000000000000" pitchFamily="2" charset="2"/>
              <a:buChar char="ü"/>
              <a:defRPr/>
            </a:pPr>
            <a:r>
              <a:rPr lang="en-US" altLang="en-US" sz="1100"/>
              <a:t>Holes</a:t>
            </a:r>
          </a:p>
          <a:p>
            <a:pPr marL="566738" indent="-171450" eaLnBrk="1" hangingPunct="1">
              <a:buFont typeface="Wingdings" panose="05000000000000000000" pitchFamily="2" charset="2"/>
              <a:buChar char="ü"/>
              <a:defRPr/>
            </a:pPr>
            <a:r>
              <a:rPr lang="en-US" altLang="en-US" sz="1100"/>
              <a:t>Tears</a:t>
            </a:r>
          </a:p>
          <a:p>
            <a:pPr marL="566738" indent="-171450" eaLnBrk="1" hangingPunct="1">
              <a:buFont typeface="Wingdings" panose="05000000000000000000" pitchFamily="2" charset="2"/>
              <a:buChar char="ü"/>
              <a:defRPr/>
            </a:pPr>
            <a:r>
              <a:rPr lang="en-US" altLang="en-US" sz="1100"/>
              <a:t>Cuts</a:t>
            </a:r>
          </a:p>
          <a:p>
            <a:pPr marL="566738" indent="-171450" eaLnBrk="1" hangingPunct="1">
              <a:buFont typeface="Wingdings" panose="05000000000000000000" pitchFamily="2" charset="2"/>
              <a:buChar char="ü"/>
              <a:defRPr/>
            </a:pPr>
            <a:r>
              <a:rPr lang="en-US" altLang="en-US" sz="1100"/>
              <a:t>Punctures</a:t>
            </a:r>
          </a:p>
          <a:p>
            <a:pPr marL="566738" indent="-171450" eaLnBrk="1" hangingPunct="1">
              <a:buFont typeface="Wingdings" panose="05000000000000000000" pitchFamily="2" charset="2"/>
              <a:buChar char="ü"/>
              <a:defRPr/>
            </a:pPr>
            <a:r>
              <a:rPr lang="en-US" altLang="en-US" sz="1100"/>
              <a:t>Crazing</a:t>
            </a:r>
          </a:p>
          <a:p>
            <a:pPr marL="566738" indent="-171450" eaLnBrk="1" hangingPunct="1">
              <a:buFont typeface="Wingdings" panose="05000000000000000000" pitchFamily="2" charset="2"/>
              <a:buChar char="ü"/>
              <a:defRPr/>
            </a:pPr>
            <a:r>
              <a:rPr lang="en-US" altLang="en-US" sz="1100"/>
              <a:t>Ozone damage</a:t>
            </a:r>
          </a:p>
          <a:p>
            <a:pPr marL="566738" indent="-171450" eaLnBrk="1" hangingPunct="1">
              <a:buFont typeface="Wingdings" panose="05000000000000000000" pitchFamily="2" charset="2"/>
              <a:buChar char="ü"/>
              <a:defRPr/>
            </a:pPr>
            <a:r>
              <a:rPr lang="en-US" altLang="en-US" sz="1100"/>
              <a:t>Cracking </a:t>
            </a:r>
          </a:p>
          <a:p>
            <a:pPr marL="566738" indent="-171450" eaLnBrk="1" hangingPunct="1">
              <a:buFont typeface="Wingdings" panose="05000000000000000000" pitchFamily="2" charset="2"/>
              <a:buChar char="ü"/>
              <a:defRPr/>
            </a:pPr>
            <a:r>
              <a:rPr lang="en-US" altLang="en-US" sz="1100"/>
              <a:t>Deformation</a:t>
            </a:r>
          </a:p>
          <a:p>
            <a:pPr marL="566738" indent="-171450" eaLnBrk="1" hangingPunct="1">
              <a:buFont typeface="Wingdings" panose="05000000000000000000" pitchFamily="2" charset="2"/>
              <a:buChar char="ü"/>
              <a:defRPr/>
            </a:pPr>
            <a:r>
              <a:rPr lang="en-US" altLang="en-US" sz="1100"/>
              <a:t>Petroleum damage</a:t>
            </a:r>
          </a:p>
          <a:p>
            <a:pPr marL="566738" indent="-171450" eaLnBrk="1" hangingPunct="1">
              <a:buFont typeface="Wingdings" panose="05000000000000000000" pitchFamily="2" charset="2"/>
              <a:buChar char="ü"/>
              <a:defRPr/>
            </a:pPr>
            <a:r>
              <a:rPr lang="en-US" altLang="en-US" sz="1100"/>
              <a:t>Current inspection date</a:t>
            </a:r>
          </a:p>
          <a:p>
            <a:pPr eaLnBrk="1" hangingPunct="1">
              <a:defRPr/>
            </a:pPr>
            <a:r>
              <a:rPr lang="en-US" altLang="en-US" sz="1100"/>
              <a:t>Any condition that may cause the user to be suspect of the insulating value of the gloves or sleeves. </a:t>
            </a:r>
            <a:r>
              <a:rPr lang="en-US" sz="1100"/>
              <a:t>Explain that inspecting the leather protectors is equally as important as inspecting the rubber gloves. Protectors that may contain embedded splinters or metal slivers can damage the rubber glove. In addition, protectors that are soaked or impregnated with a petroleum product can cause damage as well.</a:t>
            </a:r>
          </a:p>
          <a:p>
            <a:pPr marL="171450" indent="-171450" eaLnBrk="1" hangingPunct="1">
              <a:buFont typeface="Wingdings" panose="05000000000000000000" pitchFamily="2" charset="2"/>
              <a:buChar char="ü"/>
              <a:defRPr/>
            </a:pPr>
            <a:endParaRPr lang="en-US" altLang="en-US" sz="1100"/>
          </a:p>
          <a:p>
            <a:br>
              <a:rPr lang="en-US"/>
            </a:br>
            <a:endParaRPr lang="en-US" altLang="en-US"/>
          </a:p>
        </p:txBody>
      </p:sp>
    </p:spTree>
    <p:extLst>
      <p:ext uri="{BB962C8B-B14F-4D97-AF65-F5344CB8AC3E}">
        <p14:creationId xmlns:p14="http://schemas.microsoft.com/office/powerpoint/2010/main" val="160193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1146008-624C-494F-AF4A-3F19B65C24EC}" type="slidenum">
              <a:rPr lang="en-US" altLang="en-US" smtClean="0"/>
              <a:pPr eaLnBrk="1" hangingPunct="1">
                <a:spcBef>
                  <a:spcPct val="0"/>
                </a:spcBef>
                <a:defRPr/>
              </a:pPr>
              <a:t>15</a:t>
            </a:fld>
            <a:endParaRPr lang="en-US" altLang="en-US"/>
          </a:p>
        </p:txBody>
      </p:sp>
      <p:sp>
        <p:nvSpPr>
          <p:cNvPr id="15363" name="Rectangle 2"/>
          <p:cNvSpPr>
            <a:spLocks noGrp="1" noRot="1" noChangeAspect="1" noChangeArrowheads="1" noTextEdit="1"/>
          </p:cNvSpPr>
          <p:nvPr>
            <p:ph type="sldImg"/>
          </p:nvPr>
        </p:nvSpPr>
        <p:spPr>
          <a:xfrm>
            <a:off x="1101725" y="698500"/>
            <a:ext cx="4657725" cy="3494088"/>
          </a:xfrm>
          <a:ln/>
        </p:spPr>
      </p:sp>
      <p:sp>
        <p:nvSpPr>
          <p:cNvPr id="15364" name="Rectangle 3"/>
          <p:cNvSpPr>
            <a:spLocks noGrp="1" noChangeArrowheads="1"/>
          </p:cNvSpPr>
          <p:nvPr>
            <p:ph type="body" idx="1"/>
          </p:nvPr>
        </p:nvSpPr>
        <p:spPr>
          <a:xfrm>
            <a:off x="912813" y="4424363"/>
            <a:ext cx="50323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Explain that protective cover should be installed to provide protection from accidental contact. All the areas that the conductor tails could contact are protected by line cover material.</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63982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50F5EBA7-7152-E4BC-E803-461DB77ED22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25513" eaLnBrk="0" hangingPunct="0">
              <a:spcBef>
                <a:spcPct val="30000"/>
              </a:spcBef>
              <a:defRPr sz="1100">
                <a:solidFill>
                  <a:schemeClr val="tx1"/>
                </a:solidFill>
                <a:latin typeface="Calibri" panose="020F0502020204030204" pitchFamily="34" charset="0"/>
              </a:defRPr>
            </a:lvl1pPr>
            <a:lvl2pPr marL="709613" indent="-273050" algn="just" defTabSz="925513" eaLnBrk="0" hangingPunct="0">
              <a:spcBef>
                <a:spcPct val="30000"/>
              </a:spcBef>
              <a:defRPr sz="1100">
                <a:solidFill>
                  <a:schemeClr val="tx1"/>
                </a:solidFill>
                <a:latin typeface="Calibri" panose="020F0502020204030204" pitchFamily="34" charset="0"/>
              </a:defRPr>
            </a:lvl2pPr>
            <a:lvl3pPr marL="1092200" indent="-217488" algn="just" defTabSz="925513" eaLnBrk="0" hangingPunct="0">
              <a:spcBef>
                <a:spcPct val="30000"/>
              </a:spcBef>
              <a:defRPr sz="1100">
                <a:solidFill>
                  <a:schemeClr val="tx1"/>
                </a:solidFill>
                <a:latin typeface="Calibri" panose="020F0502020204030204" pitchFamily="34" charset="0"/>
              </a:defRPr>
            </a:lvl3pPr>
            <a:lvl4pPr marL="1528763" indent="-217488" algn="just" defTabSz="925513" eaLnBrk="0" hangingPunct="0">
              <a:spcBef>
                <a:spcPct val="30000"/>
              </a:spcBef>
              <a:defRPr sz="1100">
                <a:solidFill>
                  <a:schemeClr val="tx1"/>
                </a:solidFill>
                <a:latin typeface="Calibri" panose="020F0502020204030204" pitchFamily="34" charset="0"/>
              </a:defRPr>
            </a:lvl4pPr>
            <a:lvl5pPr marL="1965325" indent="-217488" algn="just" defTabSz="925513" eaLnBrk="0" hangingPunct="0">
              <a:spcBef>
                <a:spcPct val="30000"/>
              </a:spcBef>
              <a:defRPr sz="1100">
                <a:solidFill>
                  <a:schemeClr val="tx1"/>
                </a:solidFill>
                <a:latin typeface="Calibri" panose="020F0502020204030204" pitchFamily="34" charset="0"/>
              </a:defRPr>
            </a:lvl5pPr>
            <a:lvl6pPr marL="2422525" indent="-217488" algn="just" defTabSz="925513" eaLnBrk="0" fontAlgn="base" hangingPunct="0">
              <a:spcBef>
                <a:spcPct val="30000"/>
              </a:spcBef>
              <a:spcAft>
                <a:spcPct val="0"/>
              </a:spcAft>
              <a:defRPr sz="1100">
                <a:solidFill>
                  <a:schemeClr val="tx1"/>
                </a:solidFill>
                <a:latin typeface="Calibri" panose="020F0502020204030204" pitchFamily="34" charset="0"/>
              </a:defRPr>
            </a:lvl6pPr>
            <a:lvl7pPr marL="2879725" indent="-217488" algn="just" defTabSz="925513" eaLnBrk="0" fontAlgn="base" hangingPunct="0">
              <a:spcBef>
                <a:spcPct val="30000"/>
              </a:spcBef>
              <a:spcAft>
                <a:spcPct val="0"/>
              </a:spcAft>
              <a:defRPr sz="1100">
                <a:solidFill>
                  <a:schemeClr val="tx1"/>
                </a:solidFill>
                <a:latin typeface="Calibri" panose="020F0502020204030204" pitchFamily="34" charset="0"/>
              </a:defRPr>
            </a:lvl7pPr>
            <a:lvl8pPr marL="3336925" indent="-217488" algn="just" defTabSz="925513" eaLnBrk="0" fontAlgn="base" hangingPunct="0">
              <a:spcBef>
                <a:spcPct val="30000"/>
              </a:spcBef>
              <a:spcAft>
                <a:spcPct val="0"/>
              </a:spcAft>
              <a:defRPr sz="1100">
                <a:solidFill>
                  <a:schemeClr val="tx1"/>
                </a:solidFill>
                <a:latin typeface="Calibri" panose="020F0502020204030204" pitchFamily="34" charset="0"/>
              </a:defRPr>
            </a:lvl8pPr>
            <a:lvl9pPr marL="3794125" indent="-217488" algn="just" defTabSz="925513" eaLnBrk="0" fontAlgn="base" hangingPunct="0">
              <a:spcBef>
                <a:spcPct val="30000"/>
              </a:spcBef>
              <a:spcAft>
                <a:spcPct val="0"/>
              </a:spcAft>
              <a:defRPr sz="1100">
                <a:solidFill>
                  <a:schemeClr val="tx1"/>
                </a:solidFill>
                <a:latin typeface="Calibri" panose="020F0502020204030204" pitchFamily="34" charset="0"/>
              </a:defRPr>
            </a:lvl9pPr>
          </a:lstStyle>
          <a:p>
            <a:pPr algn="r" eaLnBrk="1" hangingPunct="1">
              <a:spcBef>
                <a:spcPct val="0"/>
              </a:spcBef>
            </a:pPr>
            <a:fld id="{82AA4B04-BF17-42A2-9D05-43BEA9C59B55}" type="slidenum">
              <a:rPr lang="en-US" altLang="en-US" sz="1200">
                <a:latin typeface="Arial" panose="020B0604020202020204" pitchFamily="34" charset="0"/>
              </a:rPr>
              <a:pPr algn="r" eaLnBrk="1" hangingPunct="1">
                <a:spcBef>
                  <a:spcPct val="0"/>
                </a:spcBef>
              </a:pPr>
              <a:t>16</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7125903B-3B62-8FBA-43CC-042A1B95D7CD}"/>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CA75D5D0-36CA-5405-C935-D6052B3E29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Explain that the OSHA standards require that we store protective equipment in a way it cannot be damaged.  Gloves should be stored cuff first in protective bags.  Hot sticks should be stored in bags or tubes to prevent them from being damaged.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E9F23F5-3863-4334-A5A8-419EED250E15}" type="slidenum">
              <a:rPr lang="en-US" altLang="en-US" smtClean="0"/>
              <a:pPr eaLnBrk="1" hangingPunct="1">
                <a:spcBef>
                  <a:spcPct val="0"/>
                </a:spcBef>
                <a:defRPr/>
              </a:pPr>
              <a:t>17</a:t>
            </a:fld>
            <a:endParaRPr lang="en-US" altLang="en-US"/>
          </a:p>
        </p:txBody>
      </p:sp>
      <p:sp>
        <p:nvSpPr>
          <p:cNvPr id="16387"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88"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89"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0"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1"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2"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3"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4"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5"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6"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7"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8"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9"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0"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1"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2"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3"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4"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5"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6"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7"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16408" name="Rectangle 23"/>
          <p:cNvSpPr>
            <a:spLocks noGrp="1" noChangeArrowheads="1"/>
          </p:cNvSpPr>
          <p:nvPr>
            <p:ph type="body" idx="1"/>
          </p:nvPr>
        </p:nvSpPr>
        <p:spPr>
          <a:xfrm>
            <a:off x="685800" y="4424363"/>
            <a:ext cx="5486400"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algn="just"/>
            <a:r>
              <a:rPr lang="en-US" sz="1100"/>
              <a:t>Explain that these are the minimum requirements required by OSHA. Company policy, client, and/or contract requirements may exceed these inspection cycles. Explain that if there is any reason to be suspect that the insulating ability of any rubber protective equipment is suspect, remove the equipment from service, and have it dielectrically tested.</a:t>
            </a:r>
          </a:p>
        </p:txBody>
      </p:sp>
    </p:spTree>
    <p:extLst>
      <p:ext uri="{BB962C8B-B14F-4D97-AF65-F5344CB8AC3E}">
        <p14:creationId xmlns:p14="http://schemas.microsoft.com/office/powerpoint/2010/main" val="103937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E1DA38C-566B-4E38-A072-8453DA1E5ADE}" type="slidenum">
              <a:rPr lang="en-US" altLang="en-US" smtClean="0"/>
              <a:pPr eaLnBrk="1" hangingPunct="1">
                <a:spcBef>
                  <a:spcPct val="0"/>
                </a:spcBef>
                <a:defRPr/>
              </a:pPr>
              <a:t>18</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Explain that the key to live-line tools is the minimum approach distance, cleanliness and tested tools. The minimum approach distance shall always be observed. Live line tools are built to a standard of 100,000 volts per foot of fiberglass stick. The OSHA standards require that all sticks pass a wet test.</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58183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3CED95-2816-42B3-B973-589FAC703011}" type="slidenum">
              <a:rPr lang="en-US" altLang="en-US" smtClean="0"/>
              <a:pPr eaLnBrk="1" hangingPunct="1">
                <a:spcBef>
                  <a:spcPct val="0"/>
                </a:spcBef>
                <a:defRPr/>
              </a:pPr>
              <a:t>19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Explain that all live-line tools must be checked for proper test date, physical wear, and be </a:t>
            </a:r>
            <a:r>
              <a:rPr lang="en-US" sz="1100" u="sng"/>
              <a:t>wiped down prior to use.</a:t>
            </a:r>
            <a:endParaRPr lang="en-US" altLang="en-US" sz="1100" u="sng"/>
          </a:p>
        </p:txBody>
      </p:sp>
    </p:spTree>
    <p:extLst>
      <p:ext uri="{BB962C8B-B14F-4D97-AF65-F5344CB8AC3E}">
        <p14:creationId xmlns:p14="http://schemas.microsoft.com/office/powerpoint/2010/main" val="5861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9E04076-E777-4A96-8F85-4F1CF69C67F0}" type="slidenum">
              <a:rPr lang="en-US" altLang="en-US" smtClean="0"/>
              <a:pPr eaLnBrk="1" hangingPunct="1">
                <a:spcBef>
                  <a:spcPct val="0"/>
                </a:spcBef>
                <a:defRPr/>
              </a:pPr>
              <a:t>2</a:t>
            </a:fld>
            <a:endParaRPr lang="en-US" altLang="en-US"/>
          </a:p>
        </p:txBody>
      </p:sp>
      <p:sp>
        <p:nvSpPr>
          <p:cNvPr id="15363"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64"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4</a:t>
            </a:r>
          </a:p>
        </p:txBody>
      </p:sp>
      <p:sp>
        <p:nvSpPr>
          <p:cNvPr id="15365"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66"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67"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68"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4</a:t>
            </a:r>
          </a:p>
        </p:txBody>
      </p:sp>
      <p:sp>
        <p:nvSpPr>
          <p:cNvPr id="15369"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0"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1"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2"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4</a:t>
            </a:r>
          </a:p>
        </p:txBody>
      </p:sp>
      <p:sp>
        <p:nvSpPr>
          <p:cNvPr id="15373"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4"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5"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6"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4</a:t>
            </a:r>
          </a:p>
        </p:txBody>
      </p:sp>
      <p:sp>
        <p:nvSpPr>
          <p:cNvPr id="15377"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8"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79"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80"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4</a:t>
            </a:r>
          </a:p>
        </p:txBody>
      </p:sp>
      <p:sp>
        <p:nvSpPr>
          <p:cNvPr id="15381"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82"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5383"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15384"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sz="1100"/>
              <a:t>There is always time to do the job the right way the first time.</a:t>
            </a:r>
            <a:endParaRPr lang="en-US" altLang="en-US" sz="1100"/>
          </a:p>
        </p:txBody>
      </p:sp>
    </p:spTree>
    <p:extLst>
      <p:ext uri="{BB962C8B-B14F-4D97-AF65-F5344CB8AC3E}">
        <p14:creationId xmlns:p14="http://schemas.microsoft.com/office/powerpoint/2010/main" val="429067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DC6EDB3-8EB2-410C-A31F-C58AD9FCD671}" type="slidenum">
              <a:rPr lang="en-US" altLang="en-US" smtClean="0"/>
              <a:pPr eaLnBrk="1" hangingPunct="1">
                <a:spcBef>
                  <a:spcPct val="0"/>
                </a:spcBef>
                <a:defRPr/>
              </a:pPr>
              <a:t>20</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Explain that the boom of an insulated aerial lift should be wiped down and clean.  This helps insure the insulating value of the boom.</a:t>
            </a:r>
          </a:p>
          <a:p>
            <a:endParaRPr lang="en-US" altLang="en-US"/>
          </a:p>
        </p:txBody>
      </p:sp>
    </p:spTree>
    <p:extLst>
      <p:ext uri="{BB962C8B-B14F-4D97-AF65-F5344CB8AC3E}">
        <p14:creationId xmlns:p14="http://schemas.microsoft.com/office/powerpoint/2010/main" val="2385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BE13C5F-CFBC-4391-9E2A-9AF93A75FF70}" type="slidenum">
              <a:rPr lang="en-US" altLang="en-US" smtClean="0"/>
              <a:pPr eaLnBrk="1" hangingPunct="1">
                <a:spcBef>
                  <a:spcPct val="0"/>
                </a:spcBef>
                <a:defRPr/>
              </a:pPr>
              <a:t>21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Explain that the OSHA standards require that at a minimum live-line tools used for primary employee protection shall be removed from service every 2 years, for examination, cleaning, repair, and testing as follows:</a:t>
            </a:r>
          </a:p>
          <a:p>
            <a:pPr algn="just"/>
            <a:r>
              <a:rPr lang="en-US" sz="1100"/>
              <a:t> </a:t>
            </a:r>
          </a:p>
          <a:p>
            <a:pPr algn="just"/>
            <a:r>
              <a:rPr lang="en-US" sz="1100"/>
              <a:t>Each tool shall be thoroughly examined for defects.</a:t>
            </a:r>
          </a:p>
          <a:p>
            <a:pPr algn="just"/>
            <a:r>
              <a:rPr lang="en-US" sz="1100"/>
              <a:t> </a:t>
            </a:r>
          </a:p>
          <a:p>
            <a:pPr algn="just"/>
            <a:r>
              <a:rPr lang="en-US" sz="1100"/>
              <a:t>If a defect or contamination that could adversely affect the insulating qualities or mechanical integrity of the live-line tool is found, the tool shall be repaired and refinished or shall be permanently removed from service.</a:t>
            </a:r>
          </a:p>
        </p:txBody>
      </p:sp>
    </p:spTree>
    <p:extLst>
      <p:ext uri="{BB962C8B-B14F-4D97-AF65-F5344CB8AC3E}">
        <p14:creationId xmlns:p14="http://schemas.microsoft.com/office/powerpoint/2010/main" val="276459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27B277D-2F2E-45A5-8CEB-B06F059C35F7}" type="slidenum">
              <a:rPr lang="en-US" altLang="en-US" smtClean="0"/>
              <a:pPr eaLnBrk="1" hangingPunct="1">
                <a:spcBef>
                  <a:spcPct val="0"/>
                </a:spcBef>
                <a:defRPr/>
              </a:pPr>
              <a:t>22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This is a great example of covering the area below the bucket.  Booms should not contact energized parts.</a:t>
            </a:r>
          </a:p>
        </p:txBody>
      </p:sp>
    </p:spTree>
    <p:extLst>
      <p:ext uri="{BB962C8B-B14F-4D97-AF65-F5344CB8AC3E}">
        <p14:creationId xmlns:p14="http://schemas.microsoft.com/office/powerpoint/2010/main" val="294006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053B801-D7B0-4583-8293-218B75505A4F}" type="slidenum">
              <a:rPr lang="en-US" altLang="en-US" smtClean="0"/>
              <a:pPr eaLnBrk="1" hangingPunct="1">
                <a:spcBef>
                  <a:spcPct val="0"/>
                </a:spcBef>
                <a:defRPr/>
              </a:pPr>
              <a:t>23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a:t>Explain that in this picture there are numerous concerns.  The cross arm is not covered.  The arm represents a second point of contact.  Neither line worker is wearing rubber insulating sleeves.   </a:t>
            </a:r>
          </a:p>
          <a:p>
            <a:pPr algn="just" eaLnBrk="1" hangingPunct="1"/>
            <a:endParaRPr lang="en-US" altLang="en-US" sz="1100"/>
          </a:p>
          <a:p>
            <a:pPr algn="just"/>
            <a:r>
              <a:rPr lang="en-US" sz="1100"/>
              <a:t>The ET&amp;D Best Practice states in regards to Worker Positioning for I&amp;I Techniques:</a:t>
            </a:r>
          </a:p>
          <a:p>
            <a:pPr algn="just"/>
            <a:r>
              <a:rPr lang="en-US" sz="1100"/>
              <a:t> </a:t>
            </a:r>
          </a:p>
          <a:p>
            <a:pPr algn="just"/>
            <a:r>
              <a:rPr lang="en-US" sz="1100"/>
              <a:t>Correct positioning of the worker when applying rubber goods is of utmost importance. You cannot work near or adjacent to a conductor that is uncovered if it is within your extended reach until it is covered. For determining correct position, an employee can use their rubber-gloved hand as a measuring device. An employee shall </a:t>
            </a:r>
            <a:r>
              <a:rPr lang="en-US" sz="1100" b="1"/>
              <a:t>NEVER </a:t>
            </a:r>
            <a:r>
              <a:rPr lang="en-US" sz="1100"/>
              <a:t>turn his or her back on an uncovered energized conductor or any energized part of equipment when they are within extended reach of that equipment.</a:t>
            </a:r>
          </a:p>
          <a:p>
            <a:pPr eaLnBrk="1" hangingPunct="1"/>
            <a:endParaRPr lang="en-US" altLang="en-US"/>
          </a:p>
        </p:txBody>
      </p:sp>
    </p:spTree>
    <p:extLst>
      <p:ext uri="{BB962C8B-B14F-4D97-AF65-F5344CB8AC3E}">
        <p14:creationId xmlns:p14="http://schemas.microsoft.com/office/powerpoint/2010/main" val="290613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0F417E5-7419-4F4F-86F2-EDA1DC7620F3}" type="slidenum">
              <a:rPr lang="en-US" altLang="en-US" sz="1100" smtClean="0"/>
              <a:pPr eaLnBrk="1" hangingPunct="1">
                <a:spcBef>
                  <a:spcPct val="0"/>
                </a:spcBef>
                <a:defRPr/>
              </a:pPr>
              <a:t>24</a:t>
            </a:fld>
            <a:endParaRPr lang="en-US" altLang="en-US" sz="1100"/>
          </a:p>
        </p:txBody>
      </p:sp>
      <p:sp>
        <p:nvSpPr>
          <p:cNvPr id="23555" name="Rectangle 2"/>
          <p:cNvSpPr>
            <a:spLocks noGrp="1" noRot="1" noChangeAspect="1" noChangeArrowheads="1" noTextEdit="1"/>
          </p:cNvSpPr>
          <p:nvPr>
            <p:ph type="sldImg"/>
          </p:nvPr>
        </p:nvSpPr>
        <p:spPr>
          <a:xfrm>
            <a:off x="1101725" y="698500"/>
            <a:ext cx="4159250" cy="3119438"/>
          </a:xfrm>
          <a:ln/>
        </p:spPr>
      </p:sp>
      <p:sp>
        <p:nvSpPr>
          <p:cNvPr id="23556" name="Rectangle 3"/>
          <p:cNvSpPr>
            <a:spLocks noGrp="1" noChangeArrowheads="1"/>
          </p:cNvSpPr>
          <p:nvPr>
            <p:ph type="body" idx="1"/>
          </p:nvPr>
        </p:nvSpPr>
        <p:spPr>
          <a:xfrm>
            <a:off x="381000" y="4043392"/>
            <a:ext cx="6095999"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This is a great example of covering the area below the bucket.  Explain that this is an excellent example of using line cover material to secure the work area.  Notice that the blankets are wrapped around the energized parts to eliminate any second points of contact.</a:t>
            </a:r>
          </a:p>
          <a:p>
            <a:pPr eaLnBrk="1" hangingPunct="1"/>
            <a:endParaRPr lang="en-US" altLang="en-US" sz="1100" b="1"/>
          </a:p>
        </p:txBody>
      </p:sp>
      <p:sp>
        <p:nvSpPr>
          <p:cNvPr id="2" name="Rectangle 1"/>
          <p:cNvSpPr/>
          <p:nvPr/>
        </p:nvSpPr>
        <p:spPr>
          <a:xfrm>
            <a:off x="385549" y="5157291"/>
            <a:ext cx="6095999" cy="4154984"/>
          </a:xfrm>
          <a:prstGeom prst="rect">
            <a:avLst/>
          </a:prstGeom>
        </p:spPr>
        <p:txBody>
          <a:bodyPr wrap="square">
            <a:spAutoFit/>
          </a:bodyPr>
          <a:lstStyle/>
          <a:p>
            <a:r>
              <a:rPr lang="en-US" sz="1100" b="1"/>
              <a:t>Key points‐Session two</a:t>
            </a:r>
          </a:p>
          <a:p>
            <a:endParaRPr lang="en-US" sz="1100"/>
          </a:p>
          <a:p>
            <a:r>
              <a:rPr lang="en-US" sz="1100"/>
              <a:t>The presenter should have touched on the following items when Explaining session one:</a:t>
            </a:r>
          </a:p>
          <a:p>
            <a:endParaRPr lang="en-US" sz="1100"/>
          </a:p>
          <a:p>
            <a:r>
              <a:rPr lang="en-US" sz="1100"/>
              <a:t>1. List some items to look for when inspecting rubber gloves and sleeves.</a:t>
            </a:r>
          </a:p>
          <a:p>
            <a:endParaRPr lang="en-US" sz="1100"/>
          </a:p>
          <a:p>
            <a:r>
              <a:rPr lang="en-US" sz="1100"/>
              <a:t>	a. Holes 		e.  Ozone damage	</a:t>
            </a:r>
            <a:r>
              <a:rPr lang="en-US" sz="1100" err="1"/>
              <a:t>i</a:t>
            </a:r>
            <a:r>
              <a:rPr lang="en-US" sz="1100"/>
              <a:t>.  Crazing</a:t>
            </a:r>
          </a:p>
          <a:p>
            <a:r>
              <a:rPr lang="en-US" sz="1100"/>
              <a:t>	b. Punctures		f.  Deformation</a:t>
            </a:r>
          </a:p>
          <a:p>
            <a:r>
              <a:rPr lang="en-US" sz="1100"/>
              <a:t>	c. Current inspection date	g.  Cuts</a:t>
            </a:r>
          </a:p>
          <a:p>
            <a:r>
              <a:rPr lang="en-US" sz="1100"/>
              <a:t>	d. Tears		h.  Cracking</a:t>
            </a:r>
          </a:p>
          <a:p>
            <a:r>
              <a:rPr lang="en-US" sz="1100"/>
              <a:t>	</a:t>
            </a:r>
          </a:p>
          <a:p>
            <a:r>
              <a:rPr lang="en-US" sz="1100"/>
              <a:t>2.  According to OSHA, rubber-insulating gloves are required to be electrically tested at least every ______________ months.  </a:t>
            </a:r>
          </a:p>
          <a:p>
            <a:endParaRPr lang="en-US" sz="1100"/>
          </a:p>
          <a:p>
            <a:r>
              <a:rPr lang="en-US" sz="1100"/>
              <a:t>	a. 3    b. 6    c. 12    d. 24</a:t>
            </a:r>
          </a:p>
          <a:p>
            <a:endParaRPr lang="en-US" sz="1100"/>
          </a:p>
          <a:p>
            <a:r>
              <a:rPr lang="en-US" sz="1100"/>
              <a:t>3.  Live-line tools are required to be removed from service and inspected every ____________</a:t>
            </a:r>
          </a:p>
          <a:p>
            <a:endParaRPr lang="en-US" sz="1100"/>
          </a:p>
          <a:p>
            <a:r>
              <a:rPr lang="en-US" sz="1100"/>
              <a:t>	a.  Month    b.  Year    c.  Two years    d.  Five years</a:t>
            </a:r>
          </a:p>
          <a:p>
            <a:endParaRPr lang="en-US" sz="1100"/>
          </a:p>
          <a:p>
            <a:r>
              <a:rPr lang="en-US" sz="1100"/>
              <a:t>4.  An employee shall NEVER turn his or her back on an uncovered energized conductor or any energized part of equipment when they are within extended reach of that equipment.</a:t>
            </a:r>
          </a:p>
          <a:p>
            <a:endParaRPr lang="en-US" sz="1100"/>
          </a:p>
          <a:p>
            <a:r>
              <a:rPr lang="en-US" sz="1100"/>
              <a:t>	a.  True    b.  False</a:t>
            </a:r>
          </a:p>
        </p:txBody>
      </p:sp>
    </p:spTree>
    <p:extLst>
      <p:ext uri="{BB962C8B-B14F-4D97-AF65-F5344CB8AC3E}">
        <p14:creationId xmlns:p14="http://schemas.microsoft.com/office/powerpoint/2010/main" val="3606537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0F417E5-7419-4F4F-86F2-EDA1DC7620F3}" type="slidenum">
              <a:rPr lang="en-US" altLang="en-US" sz="1100" smtClean="0"/>
              <a:pPr eaLnBrk="1" hangingPunct="1">
                <a:spcBef>
                  <a:spcPct val="0"/>
                </a:spcBef>
                <a:defRPr/>
              </a:pPr>
              <a:t>25</a:t>
            </a:fld>
            <a:endParaRPr lang="en-US" altLang="en-US" sz="1100"/>
          </a:p>
        </p:txBody>
      </p:sp>
      <p:sp>
        <p:nvSpPr>
          <p:cNvPr id="23555" name="Rectangle 2"/>
          <p:cNvSpPr>
            <a:spLocks noGrp="1" noRot="1" noChangeAspect="1" noChangeArrowheads="1" noTextEdit="1"/>
          </p:cNvSpPr>
          <p:nvPr>
            <p:ph type="sldImg"/>
          </p:nvPr>
        </p:nvSpPr>
        <p:spPr>
          <a:xfrm>
            <a:off x="1101725" y="698500"/>
            <a:ext cx="4159250" cy="3119438"/>
          </a:xfrm>
          <a:ln/>
        </p:spPr>
      </p:sp>
      <p:sp>
        <p:nvSpPr>
          <p:cNvPr id="23556" name="Rectangle 3"/>
          <p:cNvSpPr>
            <a:spLocks noGrp="1" noChangeArrowheads="1"/>
          </p:cNvSpPr>
          <p:nvPr>
            <p:ph type="body" idx="1"/>
          </p:nvPr>
        </p:nvSpPr>
        <p:spPr>
          <a:xfrm>
            <a:off x="381000" y="4043392"/>
            <a:ext cx="6095999"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t>This is a great example of covering all potential second points of contact when working on energized transformers. Notice that the blankets are wrapped around the energized parts to eliminate any second points of contact.</a:t>
            </a:r>
          </a:p>
          <a:p>
            <a:pPr eaLnBrk="1" hangingPunct="1"/>
            <a:endParaRPr lang="en-US" altLang="en-US" sz="1100" b="1"/>
          </a:p>
          <a:p>
            <a:pPr eaLnBrk="1" hangingPunct="1"/>
            <a:r>
              <a:rPr lang="en-US" altLang="en-US" sz="1100" b="1"/>
              <a:t>End session two</a:t>
            </a:r>
          </a:p>
        </p:txBody>
      </p:sp>
      <p:sp>
        <p:nvSpPr>
          <p:cNvPr id="2" name="Rectangle 1"/>
          <p:cNvSpPr/>
          <p:nvPr/>
        </p:nvSpPr>
        <p:spPr>
          <a:xfrm>
            <a:off x="385549" y="5157291"/>
            <a:ext cx="6095999" cy="4154984"/>
          </a:xfrm>
          <a:prstGeom prst="rect">
            <a:avLst/>
          </a:prstGeom>
        </p:spPr>
        <p:txBody>
          <a:bodyPr wrap="square">
            <a:spAutoFit/>
          </a:bodyPr>
          <a:lstStyle/>
          <a:p>
            <a:r>
              <a:rPr lang="en-US" sz="1100" b="1"/>
              <a:t>Key points‐Session two</a:t>
            </a:r>
          </a:p>
          <a:p>
            <a:endParaRPr lang="en-US" sz="1100"/>
          </a:p>
          <a:p>
            <a:r>
              <a:rPr lang="en-US" sz="1100"/>
              <a:t>The presenter should have touched on the following items when Explaining session one:</a:t>
            </a:r>
          </a:p>
          <a:p>
            <a:endParaRPr lang="en-US" sz="1100"/>
          </a:p>
          <a:p>
            <a:r>
              <a:rPr lang="en-US" sz="1100"/>
              <a:t>1. List some items to look for when inspecting rubber gloves and sleeves.</a:t>
            </a:r>
          </a:p>
          <a:p>
            <a:endParaRPr lang="en-US" sz="1100"/>
          </a:p>
          <a:p>
            <a:r>
              <a:rPr lang="en-US" sz="1100"/>
              <a:t>	a. Holes 		e.  Ozone damage	</a:t>
            </a:r>
            <a:r>
              <a:rPr lang="en-US" sz="1100" err="1"/>
              <a:t>i</a:t>
            </a:r>
            <a:r>
              <a:rPr lang="en-US" sz="1100"/>
              <a:t>.  Crazing</a:t>
            </a:r>
          </a:p>
          <a:p>
            <a:r>
              <a:rPr lang="en-US" sz="1100"/>
              <a:t>	b. Punctures		f.  Deformation</a:t>
            </a:r>
          </a:p>
          <a:p>
            <a:r>
              <a:rPr lang="en-US" sz="1100"/>
              <a:t>	c. Current inspection date	g.  Cuts</a:t>
            </a:r>
          </a:p>
          <a:p>
            <a:r>
              <a:rPr lang="en-US" sz="1100"/>
              <a:t>	d. Tears		h.  Cracking</a:t>
            </a:r>
          </a:p>
          <a:p>
            <a:r>
              <a:rPr lang="en-US" sz="1100"/>
              <a:t>	</a:t>
            </a:r>
          </a:p>
          <a:p>
            <a:r>
              <a:rPr lang="en-US" sz="1100"/>
              <a:t>2.  According to OSHA, rubber-insulating gloves are required to be electrically tested at least every ______________ months.  </a:t>
            </a:r>
          </a:p>
          <a:p>
            <a:endParaRPr lang="en-US" sz="1100"/>
          </a:p>
          <a:p>
            <a:r>
              <a:rPr lang="en-US" sz="1100"/>
              <a:t>	a. 3    b. 6    c. 12    d. 24</a:t>
            </a:r>
          </a:p>
          <a:p>
            <a:endParaRPr lang="en-US" sz="1100"/>
          </a:p>
          <a:p>
            <a:r>
              <a:rPr lang="en-US" sz="1100"/>
              <a:t>3.  Live-line tools are required to be removed from service and inspected every ____________</a:t>
            </a:r>
          </a:p>
          <a:p>
            <a:endParaRPr lang="en-US" sz="1100"/>
          </a:p>
          <a:p>
            <a:r>
              <a:rPr lang="en-US" sz="1100"/>
              <a:t>	a.  Month    b.  Year    c.  Two years    d.  Five years</a:t>
            </a:r>
          </a:p>
          <a:p>
            <a:endParaRPr lang="en-US" sz="1100"/>
          </a:p>
          <a:p>
            <a:r>
              <a:rPr lang="en-US" sz="1100"/>
              <a:t>4.  An employee shall NEVER turn his or her back on an uncovered energized conductor or any energized part of equipment when they are within extended reach of that equipment.</a:t>
            </a:r>
          </a:p>
          <a:p>
            <a:endParaRPr lang="en-US" sz="1100"/>
          </a:p>
          <a:p>
            <a:r>
              <a:rPr lang="en-US" sz="1100"/>
              <a:t>	a.  True    b.  False</a:t>
            </a:r>
          </a:p>
        </p:txBody>
      </p:sp>
    </p:spTree>
    <p:extLst>
      <p:ext uri="{BB962C8B-B14F-4D97-AF65-F5344CB8AC3E}">
        <p14:creationId xmlns:p14="http://schemas.microsoft.com/office/powerpoint/2010/main" val="3817864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26</a:t>
            </a:fld>
            <a:endParaRPr lang="en-US" altLang="en-US"/>
          </a:p>
        </p:txBody>
      </p:sp>
      <p:sp>
        <p:nvSpPr>
          <p:cNvPr id="23555"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3576"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a:t>The presenter should have touched on the following items when Explaining session one:</a:t>
            </a:r>
          </a:p>
          <a:p>
            <a:pPr eaLnBrk="1" hangingPunct="1"/>
            <a:endParaRPr lang="en-US" altLang="en-US" sz="1100"/>
          </a:p>
          <a:p>
            <a:pPr marL="228600" indent="-228600" eaLnBrk="1" hangingPunct="1">
              <a:buAutoNum type="arabicPeriod"/>
            </a:pPr>
            <a:r>
              <a:rPr lang="en-US" altLang="en-US" sz="1100"/>
              <a:t>List some items to look for when inspecting rubber gloves and sleeves.</a:t>
            </a:r>
          </a:p>
          <a:p>
            <a:pPr marL="0" indent="0" eaLnBrk="1" hangingPunct="1">
              <a:buFontTx/>
              <a:buNone/>
            </a:pPr>
            <a:endParaRPr lang="en-US" altLang="en-US" sz="1100"/>
          </a:p>
          <a:p>
            <a:pPr eaLnBrk="1" hangingPunct="1"/>
            <a:r>
              <a:rPr lang="en-US" altLang="en-US" sz="1100"/>
              <a:t>	a.  Holes, Tears, Cuts, Punctures</a:t>
            </a:r>
          </a:p>
          <a:p>
            <a:pPr eaLnBrk="1" hangingPunct="1"/>
            <a:r>
              <a:rPr lang="en-US" altLang="en-US" sz="1100"/>
              <a:t>	b.  Crazing, Ozone damage, Cracking</a:t>
            </a:r>
          </a:p>
          <a:p>
            <a:pPr eaLnBrk="1" hangingPunct="1"/>
            <a:r>
              <a:rPr lang="en-US" altLang="en-US" sz="1100"/>
              <a:t>	c.  Deformation, Petroleum damage, Current inspection date</a:t>
            </a:r>
          </a:p>
          <a:p>
            <a:pPr eaLnBrk="1" hangingPunct="1"/>
            <a:r>
              <a:rPr lang="en-US" altLang="en-US" sz="1100"/>
              <a:t>	d.  </a:t>
            </a:r>
            <a:r>
              <a:rPr lang="en-US" altLang="en-US" sz="1100" b="1"/>
              <a:t>All the above</a:t>
            </a:r>
          </a:p>
          <a:p>
            <a:pPr eaLnBrk="1" hangingPunct="1"/>
            <a:r>
              <a:rPr lang="en-US" altLang="en-US" sz="1100"/>
              <a:t>	</a:t>
            </a:r>
          </a:p>
          <a:p>
            <a:pPr marL="228600" indent="-228600" eaLnBrk="1" hangingPunct="1">
              <a:buAutoNum type="arabicPeriod" startAt="2"/>
            </a:pPr>
            <a:r>
              <a:rPr lang="en-US" altLang="en-US" sz="1100"/>
              <a:t>According to OSHA, rubber-insulating gloves are required to be electrically tested at least every ______________ months.    </a:t>
            </a:r>
          </a:p>
          <a:p>
            <a:pPr marL="0" indent="0" eaLnBrk="1" hangingPunct="1">
              <a:buNone/>
            </a:pPr>
            <a:endParaRPr lang="en-US" altLang="en-US" sz="1100"/>
          </a:p>
          <a:p>
            <a:pPr eaLnBrk="1" hangingPunct="1"/>
            <a:r>
              <a:rPr lang="en-US" altLang="en-US" sz="1100"/>
              <a:t>	a.  2</a:t>
            </a:r>
          </a:p>
          <a:p>
            <a:pPr eaLnBrk="1" hangingPunct="1"/>
            <a:r>
              <a:rPr lang="en-US" altLang="en-US" sz="1100"/>
              <a:t>	b.  4</a:t>
            </a:r>
          </a:p>
          <a:p>
            <a:pPr eaLnBrk="1" hangingPunct="1"/>
            <a:r>
              <a:rPr lang="en-US" altLang="en-US" sz="1100"/>
              <a:t>	c.  </a:t>
            </a:r>
            <a:r>
              <a:rPr lang="en-US" altLang="en-US" sz="1100" b="1"/>
              <a:t>6</a:t>
            </a:r>
          </a:p>
          <a:p>
            <a:pPr eaLnBrk="1" hangingPunct="1"/>
            <a:endParaRPr lang="en-US" altLang="en-US" sz="1100"/>
          </a:p>
          <a:p>
            <a:pPr marL="228600" indent="-228600" eaLnBrk="1" hangingPunct="1">
              <a:buAutoNum type="arabicPeriod" startAt="3"/>
            </a:pPr>
            <a:r>
              <a:rPr lang="en-US" altLang="en-US" sz="1100"/>
              <a:t>Live-line tools are required to be removed from service and inspected every ____________ years.</a:t>
            </a:r>
          </a:p>
          <a:p>
            <a:pPr marL="0" indent="0" eaLnBrk="1" hangingPunct="1">
              <a:buNone/>
            </a:pPr>
            <a:endParaRPr lang="en-US" altLang="en-US" sz="1100"/>
          </a:p>
          <a:p>
            <a:pPr eaLnBrk="1" hangingPunct="1"/>
            <a:r>
              <a:rPr lang="en-US" altLang="en-US" sz="1100"/>
              <a:t>	a.  </a:t>
            </a:r>
            <a:r>
              <a:rPr lang="en-US" altLang="en-US" sz="1100" b="1"/>
              <a:t>2</a:t>
            </a:r>
          </a:p>
          <a:p>
            <a:pPr eaLnBrk="1" hangingPunct="1"/>
            <a:r>
              <a:rPr lang="en-US" altLang="en-US" sz="1100"/>
              <a:t>	b.  4</a:t>
            </a:r>
          </a:p>
          <a:p>
            <a:pPr eaLnBrk="1" hangingPunct="1"/>
            <a:r>
              <a:rPr lang="en-US" altLang="en-US" sz="1100"/>
              <a:t>	c.  6</a:t>
            </a:r>
          </a:p>
          <a:p>
            <a:pPr eaLnBrk="1" hangingPunct="1"/>
            <a:endParaRPr lang="en-US" altLang="en-US"/>
          </a:p>
        </p:txBody>
      </p:sp>
    </p:spTree>
    <p:extLst>
      <p:ext uri="{BB962C8B-B14F-4D97-AF65-F5344CB8AC3E}">
        <p14:creationId xmlns:p14="http://schemas.microsoft.com/office/powerpoint/2010/main" val="2294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1DA6F4E-2532-4AD6-9124-BB1DB62D8CEE}" type="slidenum">
              <a:rPr lang="en-US" altLang="en-US" smtClean="0">
                <a:solidFill>
                  <a:prstClr val="black"/>
                </a:solidFill>
              </a:rPr>
              <a:pPr eaLnBrk="1" hangingPunct="1">
                <a:spcBef>
                  <a:spcPct val="0"/>
                </a:spcBef>
                <a:defRPr/>
              </a:pPr>
              <a:t>27</a:t>
            </a:fld>
            <a:endParaRPr lang="en-US" altLang="en-US">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100"/>
              <a:t>Explain that the following section will Explain “Isolate”</a:t>
            </a:r>
            <a:endParaRPr lang="en-US" altLang="en-US"/>
          </a:p>
          <a:p>
            <a:pPr eaLnBrk="1" hangingPunct="1"/>
            <a:endParaRPr lang="en-US" altLang="en-US"/>
          </a:p>
        </p:txBody>
      </p:sp>
    </p:spTree>
    <p:extLst>
      <p:ext uri="{BB962C8B-B14F-4D97-AF65-F5344CB8AC3E}">
        <p14:creationId xmlns:p14="http://schemas.microsoft.com/office/powerpoint/2010/main" val="651698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2BA814-81DE-4A61-8B19-4DDC9264F686}" type="slidenum">
              <a:rPr lang="en-US" altLang="en-US" smtClean="0"/>
              <a:pPr eaLnBrk="1" hangingPunct="1">
                <a:spcBef>
                  <a:spcPct val="0"/>
                </a:spcBef>
                <a:defRPr/>
              </a:pPr>
              <a:t>28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Explain that even though switches may be opened, jumpers may be lifted, and breakers may be open, none of these will prevent induced voltages from parallel or adjacent energized lines, equipment failure, and/or a lightning strike</a:t>
            </a:r>
            <a:r>
              <a:rPr lang="en-US"/>
              <a:t>.</a:t>
            </a:r>
          </a:p>
        </p:txBody>
      </p:sp>
    </p:spTree>
    <p:extLst>
      <p:ext uri="{BB962C8B-B14F-4D97-AF65-F5344CB8AC3E}">
        <p14:creationId xmlns:p14="http://schemas.microsoft.com/office/powerpoint/2010/main" val="3269825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pPr eaLnBrk="1" hangingPunct="1">
                <a:spcBef>
                  <a:spcPct val="0"/>
                </a:spcBef>
                <a:defRPr/>
              </a:pPr>
              <a:t>29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a:t>Explain </a:t>
            </a:r>
            <a:r>
              <a:rPr lang="en-US" sz="1100"/>
              <a:t>that according to the IEEE isolated means: (A) physically separated, electrically and mechanically, from all sources of electrical energy. Such separation may not eliminate the effects of electrical induction.</a:t>
            </a:r>
            <a:endParaRPr lang="en-US" altLang="en-US" sz="1100"/>
          </a:p>
        </p:txBody>
      </p:sp>
    </p:spTree>
    <p:extLst>
      <p:ext uri="{BB962C8B-B14F-4D97-AF65-F5344CB8AC3E}">
        <p14:creationId xmlns:p14="http://schemas.microsoft.com/office/powerpoint/2010/main" val="58702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030AE39-7C1E-4918-B5CD-1E1DD69BD637}" type="slidenum">
              <a:rPr lang="en-US" altLang="en-US" smtClean="0"/>
              <a:pPr eaLnBrk="1" hangingPunct="1">
                <a:spcBef>
                  <a:spcPct val="0"/>
                </a:spcBef>
                <a:defRPr/>
              </a:pPr>
              <a:t>3</a:t>
            </a:fld>
            <a:endParaRPr lang="en-US" altLang="en-US"/>
          </a:p>
        </p:txBody>
      </p:sp>
      <p:sp>
        <p:nvSpPr>
          <p:cNvPr id="16387"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88"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89"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0"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1"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2"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3"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4"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5"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6"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7"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8"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9"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0"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1"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2"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3"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4"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5"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6"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7"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16408"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a:t>Explain that this is the 1</a:t>
            </a:r>
            <a:r>
              <a:rPr lang="en-US" altLang="en-US" sz="1100" baseline="30000"/>
              <a:t>st</a:t>
            </a:r>
            <a:r>
              <a:rPr lang="en-US" altLang="en-US" sz="1100"/>
              <a:t> Quarter 2023 topic.  Explain the objectives of this course and the duration.</a:t>
            </a:r>
          </a:p>
        </p:txBody>
      </p:sp>
    </p:spTree>
    <p:extLst>
      <p:ext uri="{BB962C8B-B14F-4D97-AF65-F5344CB8AC3E}">
        <p14:creationId xmlns:p14="http://schemas.microsoft.com/office/powerpoint/2010/main" val="10288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1631569-A58C-4453-AB8B-81C673661987}" type="slidenum">
              <a:rPr lang="en-US" altLang="en-US" smtClean="0"/>
              <a:pPr eaLnBrk="1" hangingPunct="1">
                <a:spcBef>
                  <a:spcPct val="0"/>
                </a:spcBef>
                <a:defRPr/>
              </a:pPr>
              <a:t>30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t>Explain </a:t>
            </a:r>
            <a:r>
              <a:rPr lang="en-US"/>
              <a:t>that according to the IEEE another aspect of “isolated” means: Not readily accessible to persons unless special means for access are used. In this picture, the two fences (inner and outer) are there to isolate employees on the outside of the fence from contacting people or equipment on the inside of the fence. The dedicated access/egress path shown in the picture limits the entry/exit points.</a:t>
            </a:r>
            <a:endParaRPr lang="en-US" altLang="en-US"/>
          </a:p>
        </p:txBody>
      </p:sp>
    </p:spTree>
    <p:extLst>
      <p:ext uri="{BB962C8B-B14F-4D97-AF65-F5344CB8AC3E}">
        <p14:creationId xmlns:p14="http://schemas.microsoft.com/office/powerpoint/2010/main" val="412603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AA8F38E-1FDF-4C80-9131-47165362A2A3}" type="slidenum">
              <a:rPr lang="en-US" altLang="en-US" smtClean="0"/>
              <a:pPr eaLnBrk="1" hangingPunct="1">
                <a:spcBef>
                  <a:spcPct val="0"/>
                </a:spcBef>
                <a:defRPr/>
              </a:pPr>
              <a:t>31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85800" y="4424363"/>
            <a:ext cx="5486400" cy="4651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ET&amp;D Best Practice defines Isolate as:</a:t>
            </a:r>
          </a:p>
          <a:p>
            <a:pPr algn="just"/>
            <a:r>
              <a:rPr lang="en-US" sz="1100"/>
              <a:t> A primary rule of line work is that a line worker never works on more than one phase at a time (neutral included). Therefore, if you are not working on an adjacent phase or conductor, it should be covered by approved insulating material (line hose, rubber blankets, etc.).</a:t>
            </a:r>
          </a:p>
          <a:p>
            <a:pPr algn="just"/>
            <a:r>
              <a:rPr lang="en-US" sz="1100"/>
              <a:t>The extent of this covering is defined as Extended Reach. Extended reach is a minimum safe work distance determined by a phase-to-phase voltage range.</a:t>
            </a:r>
          </a:p>
          <a:p>
            <a:pPr algn="just"/>
            <a:r>
              <a:rPr lang="en-US" sz="1100"/>
              <a:t>When working with jumpers, tools, chains, conduit or cable slings etc., the employee’s reach is extended the full length of the equipment. When employees are handling any such equipment, they shall barricade, properly cover or maintain a safe working distance that will include any tools, material, or equipment that the worker may be holding.</a:t>
            </a:r>
          </a:p>
          <a:p>
            <a:pPr marL="171450" indent="-171450" algn="just">
              <a:buFont typeface="Wingdings" panose="05000000000000000000" pitchFamily="2" charset="2"/>
              <a:buChar char="Ø"/>
            </a:pPr>
            <a:r>
              <a:rPr lang="en-US" sz="1100"/>
              <a:t>SECONDARY EXTENDED REACH: Secondary voltage is rated at 600 volts and below. Extended reach in this voltage range is the furthest distance that an employee can reach with either the rubber gloved hand, or tools held in that hand.</a:t>
            </a:r>
          </a:p>
          <a:p>
            <a:pPr marL="171450" indent="-171450" algn="just">
              <a:buFont typeface="Wingdings" panose="05000000000000000000" pitchFamily="2" charset="2"/>
              <a:buChar char="Ø"/>
            </a:pPr>
            <a:r>
              <a:rPr lang="en-US" sz="1100"/>
              <a:t>PRIMARY EXTENDED REACH: Primary voltages typically range between 2.1kV and 35kV, which mandates a minimum safe work distance. This distance is measured from the furthest point an employee can reach to the nearest energized conductor or equipment plus the applicable Minimum Approach Distance (this is based on the voltage classification and phase to ground or phase to phase type of exposure).</a:t>
            </a:r>
          </a:p>
          <a:p>
            <a:pPr marL="171450" indent="-171450" algn="just">
              <a:buFont typeface="Wingdings" panose="05000000000000000000" pitchFamily="2" charset="2"/>
              <a:buChar char="Ø"/>
            </a:pPr>
            <a:r>
              <a:rPr lang="en-US" sz="1100"/>
              <a:t>When working with any tools or equipment, the employee’s extended reach would be the workers reach plus the length of that tool or piece of equipment/material plus the applicable MAD. </a:t>
            </a:r>
          </a:p>
          <a:p>
            <a:pPr algn="just" eaLnBrk="1" hangingPunct="1"/>
            <a:endParaRPr lang="en-US" altLang="en-US" sz="1100"/>
          </a:p>
          <a:p>
            <a:pPr eaLnBrk="1" hangingPunct="1"/>
            <a:endParaRPr lang="en-US" altLang="en-US" sz="1100"/>
          </a:p>
          <a:p>
            <a:pPr eaLnBrk="1" hangingPunct="1"/>
            <a:endParaRPr lang="en-US" altLang="en-US" sz="1100"/>
          </a:p>
        </p:txBody>
      </p:sp>
    </p:spTree>
    <p:extLst>
      <p:ext uri="{BB962C8B-B14F-4D97-AF65-F5344CB8AC3E}">
        <p14:creationId xmlns:p14="http://schemas.microsoft.com/office/powerpoint/2010/main" val="2263287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BDC3513-1CFC-4B61-93F1-7168E2AC5066}" type="slidenum">
              <a:rPr lang="en-US" altLang="en-US" smtClean="0"/>
              <a:pPr eaLnBrk="1" hangingPunct="1">
                <a:spcBef>
                  <a:spcPct val="0"/>
                </a:spcBef>
                <a:defRPr/>
              </a:pPr>
              <a:t>32</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sz="1100"/>
              <a:t>Explain </a:t>
            </a:r>
            <a:r>
              <a:rPr lang="en-US" sz="1100"/>
              <a:t>that OSHA mandates that depending on the voltage involved, workers must maintain certain minimum approach distances from energized parts.</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25558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80056F-F506-4EF9-B427-9691D71DDCD3}" type="slidenum">
              <a:rPr lang="en-US" altLang="en-US" smtClean="0"/>
              <a:pPr eaLnBrk="1" hangingPunct="1">
                <a:spcBef>
                  <a:spcPct val="0"/>
                </a:spcBef>
                <a:defRPr/>
              </a:pPr>
              <a:t>33</a:t>
            </a:fld>
            <a:endParaRPr lang="en-US" altLang="en-US"/>
          </a:p>
        </p:txBody>
      </p:sp>
      <p:sp>
        <p:nvSpPr>
          <p:cNvPr id="20483"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t>Explain that OSHA requires that the employer shall ensure that no employee approaches or takes any conductive object closer to exposed energized parts than the employer's established minimum approach distance, unless:</a:t>
            </a:r>
          </a:p>
          <a:p>
            <a:r>
              <a:rPr lang="en-US" sz="1000"/>
              <a:t> </a:t>
            </a:r>
          </a:p>
          <a:p>
            <a:pPr marL="171450" lvl="0" indent="-171450">
              <a:buFont typeface="Arial" panose="020B0604020202020204" pitchFamily="34" charset="0"/>
              <a:buChar char="•"/>
            </a:pPr>
            <a:r>
              <a:rPr lang="en-US" sz="1000"/>
              <a:t>The employee is insulated from the energized part</a:t>
            </a:r>
          </a:p>
          <a:p>
            <a:pPr marL="171450" lvl="0" indent="-171450">
              <a:buFont typeface="Arial" panose="020B0604020202020204" pitchFamily="34" charset="0"/>
              <a:buChar char="•"/>
            </a:pPr>
            <a:r>
              <a:rPr lang="en-US" sz="1000"/>
              <a:t>The energized part is insulated from the employee and from any other conductive object at a different potential, or</a:t>
            </a:r>
          </a:p>
          <a:p>
            <a:pPr marL="171450" lvl="0" indent="-171450" algn="just">
              <a:buFont typeface="Arial" panose="020B0604020202020204" pitchFamily="34" charset="0"/>
              <a:buChar char="•"/>
            </a:pPr>
            <a:r>
              <a:rPr lang="en-US" sz="1000"/>
              <a:t>The employee is insulated from any other exposed conductive object in accordance with the requirements for live-line bare-hand work</a:t>
            </a:r>
            <a:r>
              <a:rPr lang="en-US" sz="1100"/>
              <a:t>.</a:t>
            </a:r>
          </a:p>
          <a:p>
            <a:pPr marL="171450" lvl="0" indent="-171450" algn="just">
              <a:buFont typeface="Arial" panose="020B0604020202020204" pitchFamily="34" charset="0"/>
              <a:buChar char="•"/>
            </a:pPr>
            <a:endParaRPr lang="en-US" sz="1100"/>
          </a:p>
          <a:p>
            <a:pPr algn="just"/>
            <a:r>
              <a:rPr lang="en-US" sz="1000"/>
              <a:t>Another point to explain is the requirement that the employer ensures that workers do not work in a position that if the worker were to slip and/or fall they could contact an energized part.</a:t>
            </a:r>
          </a:p>
          <a:p>
            <a:pPr lvl="0" algn="just"/>
            <a:endParaRPr lang="en-US" sz="1000"/>
          </a:p>
        </p:txBody>
      </p:sp>
    </p:spTree>
    <p:extLst>
      <p:ext uri="{BB962C8B-B14F-4D97-AF65-F5344CB8AC3E}">
        <p14:creationId xmlns:p14="http://schemas.microsoft.com/office/powerpoint/2010/main" val="3428491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EC0F22B-6557-4EB2-9505-ECBB1C52C08E}" type="slidenum">
              <a:rPr lang="en-US" altLang="en-US" smtClean="0"/>
              <a:pPr eaLnBrk="1" hangingPunct="1">
                <a:spcBef>
                  <a:spcPct val="0"/>
                </a:spcBef>
                <a:defRPr/>
              </a:pPr>
              <a:t>34</a:t>
            </a:fld>
            <a:endParaRPr lang="en-US" altLang="en-US"/>
          </a:p>
        </p:txBody>
      </p:sp>
      <p:sp>
        <p:nvSpPr>
          <p:cNvPr id="21507"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sz="1100"/>
              <a:t>Explain </a:t>
            </a:r>
            <a:r>
              <a:rPr lang="en-US" sz="1100"/>
              <a:t>that the ergonomic component of the minimum approach distance accounts for errors in maintaining the minimum approach distance (which might occur, for example, if an employee misjudges the length of a conductive object he or she is holding), and for errors in judging the minimum approach distance. The ergonomic component also accounts for inadvertent movements by the employee, such as slipping.  In contrast, the working position selected to maintain the minimum approach distance must account for all of an employee's reasonably likely movements and still permit the employee to adhere to the applicable minimum approach distance. Reasonably likely movements include an employee's adjustments to tools, equipment, and working positions and all movements needed to perform the work.</a:t>
            </a:r>
          </a:p>
          <a:p>
            <a:pPr algn="just"/>
            <a:endParaRPr lang="en-US" sz="1100"/>
          </a:p>
          <a:p>
            <a:pPr algn="just"/>
            <a:r>
              <a:rPr lang="en-US" sz="1100"/>
              <a:t>Explain that OSHA requires that the employer shall ensure that no employee approaches or takes any conductive object closer to exposed energized parts than the employer's established minimum approach distance, unless:</a:t>
            </a:r>
          </a:p>
          <a:p>
            <a:pPr algn="just"/>
            <a:endParaRPr lang="en-US" sz="1100"/>
          </a:p>
          <a:p>
            <a:pPr marL="171450" lvl="0" indent="-171450" algn="just">
              <a:buFont typeface="Arial" panose="020B0604020202020204" pitchFamily="34" charset="0"/>
              <a:buChar char="•"/>
            </a:pPr>
            <a:r>
              <a:rPr lang="en-US" sz="1100"/>
              <a:t>The employee is insulated from the energized part</a:t>
            </a:r>
          </a:p>
          <a:p>
            <a:pPr marL="171450" lvl="0" indent="-171450" algn="just">
              <a:buFont typeface="Arial" panose="020B0604020202020204" pitchFamily="34" charset="0"/>
              <a:buChar char="•"/>
            </a:pPr>
            <a:r>
              <a:rPr lang="en-US" sz="1100"/>
              <a:t>The energized part is insulated from the employee and from any other conductive object at a different potential, or</a:t>
            </a:r>
          </a:p>
          <a:p>
            <a:pPr marL="171450" lvl="0" indent="-171450" algn="just">
              <a:buFont typeface="Arial" panose="020B0604020202020204" pitchFamily="34" charset="0"/>
              <a:buChar char="•"/>
            </a:pPr>
            <a:r>
              <a:rPr lang="en-US" sz="1100"/>
              <a:t>The employee is insulated from any other exposed conductive object in accordance with the requirements for live-line bare-hand work</a:t>
            </a:r>
          </a:p>
        </p:txBody>
      </p:sp>
    </p:spTree>
    <p:extLst>
      <p:ext uri="{BB962C8B-B14F-4D97-AF65-F5344CB8AC3E}">
        <p14:creationId xmlns:p14="http://schemas.microsoft.com/office/powerpoint/2010/main" val="378573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86C2B5-DEFA-414B-8C4C-6F1768CD1A4A}" type="slidenum">
              <a:rPr lang="en-US" altLang="en-US" smtClean="0"/>
              <a:pPr eaLnBrk="1" hangingPunct="1">
                <a:spcBef>
                  <a:spcPct val="0"/>
                </a:spcBef>
                <a:defRPr/>
              </a:pPr>
              <a:t>36</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a:t>Explain </a:t>
            </a:r>
            <a:r>
              <a:rPr lang="en-US"/>
              <a:t>that line cover must be installed in such a manner that all exposed energized parts are covered so that conductive objects held by the line worker cannot contact the energized part.</a:t>
            </a:r>
          </a:p>
          <a:p>
            <a:pPr algn="just"/>
            <a:endParaRPr lang="en-US"/>
          </a:p>
          <a:p>
            <a:pPr algn="just"/>
            <a:r>
              <a:rPr lang="en-US"/>
              <a:t>Another way to explain Minimum Approach Distance is to change slightly the meaning of M.A.D.  One can say that MAD stands for Minimum </a:t>
            </a:r>
            <a:r>
              <a:rPr lang="en-US" b="1" i="1" u="sng"/>
              <a:t>Air </a:t>
            </a:r>
            <a:r>
              <a:rPr lang="en-US"/>
              <a:t>Distance, or the minimum amount of air that needs to be between a conductive object like a worker and an energized part.</a:t>
            </a:r>
          </a:p>
          <a:p>
            <a:pPr algn="just"/>
            <a:endParaRPr lang="en-US"/>
          </a:p>
        </p:txBody>
      </p:sp>
    </p:spTree>
    <p:extLst>
      <p:ext uri="{BB962C8B-B14F-4D97-AF65-F5344CB8AC3E}">
        <p14:creationId xmlns:p14="http://schemas.microsoft.com/office/powerpoint/2010/main" val="3946055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363"/>
            <a:ext cx="5486400" cy="2136774"/>
          </a:xfrm>
        </p:spPr>
        <p:txBody>
          <a:bodyPr/>
          <a:lstStyle/>
          <a:p>
            <a:pPr algn="just"/>
            <a:r>
              <a:rPr lang="en-US" sz="1100"/>
              <a:t>Simply stated, the Insulate &amp; Isolate best practice means that you may only have one conductor uncovered at any time. Examples of this are, but not limited to:</a:t>
            </a:r>
          </a:p>
          <a:p>
            <a:pPr algn="just"/>
            <a:r>
              <a:rPr lang="en-US" sz="1100"/>
              <a:t>If an employee is working on B phase, the neutral, A and C phase, and all grounds in the M.A.D. zone (extended reach) must be covered with insulating cover approved for the given voltage classification.</a:t>
            </a:r>
          </a:p>
          <a:p>
            <a:pPr algn="just"/>
            <a:r>
              <a:rPr lang="en-US" sz="1100"/>
              <a:t>If an employee is working on a ground or the neutral, all phases within extended reach (in the M.A.D. zone) must be covered with insulating cover approved for the given voltage classification.</a:t>
            </a:r>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pPr algn="just"/>
            <a:endParaRPr lang="en-US" sz="1100"/>
          </a:p>
          <a:p>
            <a:endParaRPr lang="en-US"/>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37</a:t>
            </a:fld>
            <a:endParaRPr lang="en-US"/>
          </a:p>
        </p:txBody>
      </p:sp>
    </p:spTree>
    <p:extLst>
      <p:ext uri="{BB962C8B-B14F-4D97-AF65-F5344CB8AC3E}">
        <p14:creationId xmlns:p14="http://schemas.microsoft.com/office/powerpoint/2010/main" val="2819978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769937"/>
            <a:ext cx="5486400" cy="7843838"/>
          </a:xfrm>
        </p:spPr>
        <p:txBody>
          <a:bodyPr/>
          <a:lstStyle/>
          <a:p>
            <a:r>
              <a:rPr lang="en-US" b="1"/>
              <a:t>Key points‐Session three</a:t>
            </a:r>
          </a:p>
          <a:p>
            <a:endParaRPr lang="en-US"/>
          </a:p>
          <a:p>
            <a:r>
              <a:rPr lang="en-US"/>
              <a:t>The presenter should have touched on the following items when Explaining session one:</a:t>
            </a:r>
          </a:p>
          <a:p>
            <a:endParaRPr lang="en-US"/>
          </a:p>
          <a:p>
            <a:pPr marL="342900" indent="-342900" algn="just">
              <a:buFont typeface="+mj-lt"/>
              <a:buAutoNum type="arabicPeriod"/>
            </a:pPr>
            <a:r>
              <a:rPr lang="en-US" sz="1600"/>
              <a:t>Define Isolate.</a:t>
            </a:r>
          </a:p>
          <a:p>
            <a:pPr marL="800100" lvl="1" indent="-342900" algn="just">
              <a:buFont typeface="+mj-lt"/>
              <a:buAutoNum type="alphaLcPeriod"/>
            </a:pPr>
            <a:r>
              <a:rPr lang="en-US" sz="1600" b="1"/>
              <a:t>Separated physically and mechanically, from all sources of electrical energy.</a:t>
            </a:r>
          </a:p>
          <a:p>
            <a:pPr marL="800100" lvl="1" indent="-342900" algn="just">
              <a:buFont typeface="+mj-lt"/>
              <a:buAutoNum type="alphaLcPeriod"/>
            </a:pPr>
            <a:r>
              <a:rPr lang="en-US" sz="1600"/>
              <a:t>Grounded and de-energized.</a:t>
            </a:r>
          </a:p>
          <a:p>
            <a:pPr marL="800100" lvl="1" indent="-342900" algn="just">
              <a:buFont typeface="+mj-lt"/>
              <a:buAutoNum type="alphaLcPeriod"/>
            </a:pPr>
            <a:r>
              <a:rPr lang="en-US" sz="1600"/>
              <a:t>Covered with line hose.</a:t>
            </a:r>
          </a:p>
          <a:p>
            <a:pPr marL="800100" lvl="1" indent="-342900" algn="just">
              <a:buFont typeface="+mj-lt"/>
              <a:buAutoNum type="alphaLcPeriod"/>
            </a:pPr>
            <a:endParaRPr lang="en-US" sz="1600"/>
          </a:p>
          <a:p>
            <a:pPr marL="342900" indent="-342900" algn="just">
              <a:buFont typeface="+mj-lt"/>
              <a:buAutoNum type="arabicPeriod"/>
            </a:pPr>
            <a:r>
              <a:rPr lang="en-US" sz="1600"/>
              <a:t>To what does the “ergonomic component” of minimum approach distance (MAD) refer?</a:t>
            </a:r>
          </a:p>
          <a:p>
            <a:pPr marL="800100" lvl="1" indent="-342900" algn="just">
              <a:buFont typeface="+mj-lt"/>
              <a:buAutoNum type="alphaLcPeriod"/>
            </a:pPr>
            <a:r>
              <a:rPr lang="en-US" sz="1600"/>
              <a:t>A comfortable working position.</a:t>
            </a:r>
          </a:p>
          <a:p>
            <a:pPr marL="800100" lvl="1" indent="-342900" algn="just">
              <a:buFont typeface="+mj-lt"/>
              <a:buAutoNum type="alphaLcPeriod"/>
            </a:pPr>
            <a:r>
              <a:rPr lang="en-US" sz="1600" b="1"/>
              <a:t>Necessary movements required to perform a job task.</a:t>
            </a:r>
          </a:p>
          <a:p>
            <a:pPr marL="800100" lvl="1" indent="-342900" algn="just">
              <a:buFont typeface="+mj-lt"/>
              <a:buAutoNum type="alphaLcPeriod"/>
            </a:pPr>
            <a:r>
              <a:rPr lang="en-US" sz="1600"/>
              <a:t> To use vibration resistant tools.</a:t>
            </a:r>
          </a:p>
          <a:p>
            <a:pPr marL="800100" lvl="1" indent="-342900" algn="just">
              <a:buFont typeface="+mj-lt"/>
              <a:buAutoNum type="alphaLcPeriod"/>
            </a:pPr>
            <a:endParaRPr lang="en-US" sz="1600"/>
          </a:p>
          <a:p>
            <a:pPr marL="342900" indent="-342900" algn="just">
              <a:buFont typeface="+mj-lt"/>
              <a:buAutoNum type="arabicPeriod"/>
            </a:pPr>
            <a:r>
              <a:rPr lang="en-US" sz="1600"/>
              <a:t>Employers must ensure that employees do not work in a position that if the worker slipped or fell the worker could contact an energized part. </a:t>
            </a:r>
          </a:p>
          <a:p>
            <a:pPr marL="800100" lvl="1" indent="-342900" algn="just">
              <a:buFont typeface="+mj-lt"/>
              <a:buAutoNum type="alphaLcPeriod"/>
            </a:pPr>
            <a:r>
              <a:rPr lang="en-US" sz="1600" b="1"/>
              <a:t>True</a:t>
            </a:r>
          </a:p>
          <a:p>
            <a:pPr marL="800100" lvl="1" indent="-342900" algn="just">
              <a:buFont typeface="+mj-lt"/>
              <a:buAutoNum type="alphaLcPeriod"/>
            </a:pPr>
            <a:r>
              <a:rPr lang="en-US" sz="1600"/>
              <a:t>False</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38</a:t>
            </a:fld>
            <a:endParaRPr lang="en-US"/>
          </a:p>
        </p:txBody>
      </p:sp>
    </p:spTree>
    <p:extLst>
      <p:ext uri="{BB962C8B-B14F-4D97-AF65-F5344CB8AC3E}">
        <p14:creationId xmlns:p14="http://schemas.microsoft.com/office/powerpoint/2010/main" val="26699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defRPr>
            </a:lvl1pPr>
            <a:lvl2pPr marL="742950" indent="-285750" defTabSz="911225" eaLnBrk="0" hangingPunct="0">
              <a:spcBef>
                <a:spcPct val="30000"/>
              </a:spcBef>
              <a:defRPr sz="1200">
                <a:solidFill>
                  <a:schemeClr val="tx1"/>
                </a:solidFill>
                <a:latin typeface="Times New Roman" pitchFamily="18" charset="0"/>
              </a:defRPr>
            </a:lvl2pPr>
            <a:lvl3pPr marL="1143000" indent="-228600" defTabSz="911225" eaLnBrk="0" hangingPunct="0">
              <a:spcBef>
                <a:spcPct val="30000"/>
              </a:spcBef>
              <a:defRPr sz="1200">
                <a:solidFill>
                  <a:schemeClr val="tx1"/>
                </a:solidFill>
                <a:latin typeface="Times New Roman" pitchFamily="18" charset="0"/>
              </a:defRPr>
            </a:lvl3pPr>
            <a:lvl4pPr marL="1600200" indent="-228600" defTabSz="911225" eaLnBrk="0" hangingPunct="0">
              <a:spcBef>
                <a:spcPct val="30000"/>
              </a:spcBef>
              <a:defRPr sz="1200">
                <a:solidFill>
                  <a:schemeClr val="tx1"/>
                </a:solidFill>
                <a:latin typeface="Times New Roman" pitchFamily="18" charset="0"/>
              </a:defRPr>
            </a:lvl4pPr>
            <a:lvl5pPr marL="2057400" indent="-228600" defTabSz="911225" eaLnBrk="0" hangingPunct="0">
              <a:spcBef>
                <a:spcPct val="30000"/>
              </a:spcBef>
              <a:defRPr sz="1200">
                <a:solidFill>
                  <a:schemeClr val="tx1"/>
                </a:solidFill>
                <a:latin typeface="Times New Roman" pitchFamily="18" charset="0"/>
              </a:defRPr>
            </a:lvl5pPr>
            <a:lvl6pPr marL="2514600" indent="-228600" defTabSz="911225" eaLnBrk="0" fontAlgn="base" hangingPunct="0">
              <a:spcBef>
                <a:spcPct val="30000"/>
              </a:spcBef>
              <a:spcAft>
                <a:spcPct val="0"/>
              </a:spcAft>
              <a:defRPr sz="1200">
                <a:solidFill>
                  <a:schemeClr val="tx1"/>
                </a:solidFill>
                <a:latin typeface="Times New Roman" pitchFamily="18" charset="0"/>
              </a:defRPr>
            </a:lvl6pPr>
            <a:lvl7pPr marL="2971800" indent="-228600" defTabSz="911225" eaLnBrk="0" fontAlgn="base" hangingPunct="0">
              <a:spcBef>
                <a:spcPct val="30000"/>
              </a:spcBef>
              <a:spcAft>
                <a:spcPct val="0"/>
              </a:spcAft>
              <a:defRPr sz="1200">
                <a:solidFill>
                  <a:schemeClr val="tx1"/>
                </a:solidFill>
                <a:latin typeface="Times New Roman" pitchFamily="18" charset="0"/>
              </a:defRPr>
            </a:lvl7pPr>
            <a:lvl8pPr marL="3429000" indent="-228600" defTabSz="911225" eaLnBrk="0" fontAlgn="base" hangingPunct="0">
              <a:spcBef>
                <a:spcPct val="30000"/>
              </a:spcBef>
              <a:spcAft>
                <a:spcPct val="0"/>
              </a:spcAft>
              <a:defRPr sz="1200">
                <a:solidFill>
                  <a:schemeClr val="tx1"/>
                </a:solidFill>
                <a:latin typeface="Times New Roman" pitchFamily="18" charset="0"/>
              </a:defRPr>
            </a:lvl8pPr>
            <a:lvl9pPr marL="3886200" indent="-228600" defTabSz="91122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F1AB8FD-8CF6-48D1-9387-DFC2C3378A51}" type="slidenum">
              <a:rPr lang="en-US" altLang="en-US" sz="1000" smtClean="0"/>
              <a:pPr>
                <a:spcBef>
                  <a:spcPct val="0"/>
                </a:spcBef>
                <a:defRPr/>
              </a:pPr>
              <a:t>4</a:t>
            </a:fld>
            <a:endParaRPr lang="en-US" altLang="en-US" sz="1000"/>
          </a:p>
        </p:txBody>
      </p:sp>
      <p:sp>
        <p:nvSpPr>
          <p:cNvPr id="17411" name="Rectangle 2"/>
          <p:cNvSpPr>
            <a:spLocks noGrp="1" noRot="1" noChangeAspect="1" noChangeArrowheads="1" noTextEdit="1"/>
          </p:cNvSpPr>
          <p:nvPr>
            <p:ph type="sldImg"/>
          </p:nvPr>
        </p:nvSpPr>
        <p:spPr>
          <a:xfrm>
            <a:off x="1111250" y="695325"/>
            <a:ext cx="4637088" cy="3478213"/>
          </a:xfrm>
          <a:ln/>
        </p:spPr>
      </p:sp>
      <p:sp>
        <p:nvSpPr>
          <p:cNvPr id="17412" name="Rectangle 3"/>
          <p:cNvSpPr>
            <a:spLocks noGrp="1" noChangeArrowheads="1"/>
          </p:cNvSpPr>
          <p:nvPr>
            <p:ph type="body" idx="1"/>
          </p:nvPr>
        </p:nvSpPr>
        <p:spPr>
          <a:xfrm>
            <a:off x="914400" y="4406900"/>
            <a:ext cx="50292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100"/>
              <a:t>Explain that this is 1</a:t>
            </a:r>
            <a:r>
              <a:rPr lang="en-US" sz="1100" baseline="30000"/>
              <a:t>st</a:t>
            </a:r>
            <a:r>
              <a:rPr lang="en-US" sz="1100"/>
              <a:t> Quarter 2023 Continuous Education topic. Explain that two methods of electrical protection are “insulate” and “isolate” with the third method of protection being equal potential grounding and bonding. This topic references the ET&amp;D Insulate &amp; Isolate Best Practice. Explain the intent is to provide information and aid workers, which may be exposed to hazardous differences in electrical potential in selecting protective measures.</a:t>
            </a:r>
          </a:p>
        </p:txBody>
      </p:sp>
    </p:spTree>
    <p:extLst>
      <p:ext uri="{BB962C8B-B14F-4D97-AF65-F5344CB8AC3E}">
        <p14:creationId xmlns:p14="http://schemas.microsoft.com/office/powerpoint/2010/main" val="34080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61E365D-E661-45F7-93E6-BD43E04D163E}" type="slidenum">
              <a:rPr lang="en-US" altLang="en-US" smtClean="0"/>
              <a:pPr eaLnBrk="1" hangingPunct="1">
                <a:spcBef>
                  <a:spcPct val="0"/>
                </a:spcBef>
                <a:defRPr/>
              </a:pPr>
              <a:t>5</a:t>
            </a:fld>
            <a:endParaRPr lang="en-US" altLang="en-US"/>
          </a:p>
        </p:txBody>
      </p:sp>
      <p:sp>
        <p:nvSpPr>
          <p:cNvPr id="18435" name="Rectangle 2"/>
          <p:cNvSpPr>
            <a:spLocks noGrp="1" noRot="1" noChangeAspect="1" noChangeArrowheads="1" noTextEdit="1"/>
          </p:cNvSpPr>
          <p:nvPr>
            <p:ph type="sldImg"/>
          </p:nvPr>
        </p:nvSpPr>
        <p:spPr>
          <a:xfrm>
            <a:off x="1111250" y="703263"/>
            <a:ext cx="4635500" cy="3478212"/>
          </a:xfrm>
          <a:ln/>
        </p:spPr>
      </p:sp>
      <p:sp>
        <p:nvSpPr>
          <p:cNvPr id="18436" name="Rectangle 3"/>
          <p:cNvSpPr>
            <a:spLocks noGrp="1" noChangeArrowheads="1"/>
          </p:cNvSpPr>
          <p:nvPr>
            <p:ph type="body" idx="1"/>
          </p:nvPr>
        </p:nvSpPr>
        <p:spPr>
          <a:xfrm>
            <a:off x="914400" y="4422775"/>
            <a:ext cx="50292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100"/>
              <a:t>Explain how increasing levels of current flow through the human body can have devastating results. As little as 100 milliamps (1/10 of an amp) can cause the heart to stop or go out of its normal rhythm.</a:t>
            </a:r>
            <a:endParaRPr lang="en-US" altLang="en-US" sz="1100"/>
          </a:p>
        </p:txBody>
      </p:sp>
    </p:spTree>
    <p:extLst>
      <p:ext uri="{BB962C8B-B14F-4D97-AF65-F5344CB8AC3E}">
        <p14:creationId xmlns:p14="http://schemas.microsoft.com/office/powerpoint/2010/main" val="225654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1DA6F4E-2532-4AD6-9124-BB1DB62D8CEE}" type="slidenum">
              <a:rPr lang="en-US" altLang="en-US" smtClean="0">
                <a:solidFill>
                  <a:prstClr val="black"/>
                </a:solidFill>
              </a:rPr>
              <a:pPr eaLnBrk="1" hangingPunct="1">
                <a:spcBef>
                  <a:spcPct val="0"/>
                </a:spcBef>
                <a:defRPr/>
              </a:pPr>
              <a:t>6</a:t>
            </a:fld>
            <a:endParaRPr lang="en-US" altLang="en-US">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100"/>
              <a:t>Explain that the following section will Explain “Insulate”</a:t>
            </a:r>
            <a:endParaRPr lang="en-US" altLang="en-US"/>
          </a:p>
          <a:p>
            <a:pPr eaLnBrk="1" hangingPunct="1"/>
            <a:endParaRPr lang="en-US" altLang="en-US"/>
          </a:p>
        </p:txBody>
      </p:sp>
    </p:spTree>
    <p:extLst>
      <p:ext uri="{BB962C8B-B14F-4D97-AF65-F5344CB8AC3E}">
        <p14:creationId xmlns:p14="http://schemas.microsoft.com/office/powerpoint/2010/main" val="402916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defRPr/>
            </a:pPr>
            <a:fld id="{7AC3FE3E-9DDC-4FEC-87C7-DA9A3FE1F713}" type="slidenum">
              <a:rPr lang="en-US" altLang="en-US" smtClean="0"/>
              <a:pPr algn="just" eaLnBrk="1" hangingPunct="1">
                <a:spcBef>
                  <a:spcPct val="0"/>
                </a:spcBef>
                <a:defRPr/>
              </a:pPr>
              <a:t>7</a:t>
            </a:fld>
            <a:endParaRPr lang="en-US" altLang="en-US"/>
          </a:p>
        </p:txBody>
      </p:sp>
      <p:sp>
        <p:nvSpPr>
          <p:cNvPr id="19459"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0"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just">
              <a:spcBef>
                <a:spcPct val="0"/>
              </a:spcBef>
            </a:pPr>
            <a:r>
              <a:rPr lang="en-US" altLang="en-US" sz="1100" i="1">
                <a:latin typeface="Times New Roman" pitchFamily="18" charset="0"/>
              </a:rPr>
              <a:t>5</a:t>
            </a:r>
          </a:p>
        </p:txBody>
      </p:sp>
      <p:sp>
        <p:nvSpPr>
          <p:cNvPr id="19461"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2"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3"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4"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just">
              <a:spcBef>
                <a:spcPct val="0"/>
              </a:spcBef>
            </a:pPr>
            <a:r>
              <a:rPr lang="en-US" altLang="en-US" sz="1100" i="1">
                <a:latin typeface="Times New Roman" pitchFamily="18" charset="0"/>
              </a:rPr>
              <a:t>5</a:t>
            </a:r>
          </a:p>
        </p:txBody>
      </p:sp>
      <p:sp>
        <p:nvSpPr>
          <p:cNvPr id="19465"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6"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7"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68"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just">
              <a:spcBef>
                <a:spcPct val="0"/>
              </a:spcBef>
            </a:pPr>
            <a:r>
              <a:rPr lang="en-US" altLang="en-US" sz="1100" i="1">
                <a:latin typeface="Times New Roman" pitchFamily="18" charset="0"/>
              </a:rPr>
              <a:t>5</a:t>
            </a:r>
          </a:p>
        </p:txBody>
      </p:sp>
      <p:sp>
        <p:nvSpPr>
          <p:cNvPr id="19469"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0"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1"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2"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just">
              <a:spcBef>
                <a:spcPct val="0"/>
              </a:spcBef>
            </a:pPr>
            <a:r>
              <a:rPr lang="en-US" altLang="en-US" sz="1100" i="1">
                <a:latin typeface="Times New Roman" pitchFamily="18" charset="0"/>
              </a:rPr>
              <a:t>5</a:t>
            </a:r>
          </a:p>
        </p:txBody>
      </p:sp>
      <p:sp>
        <p:nvSpPr>
          <p:cNvPr id="19473"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4"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5"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6"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just">
              <a:spcBef>
                <a:spcPct val="0"/>
              </a:spcBef>
            </a:pPr>
            <a:r>
              <a:rPr lang="en-US" altLang="en-US" sz="1100" i="1">
                <a:latin typeface="Times New Roman" pitchFamily="18" charset="0"/>
              </a:rPr>
              <a:t>5</a:t>
            </a:r>
          </a:p>
        </p:txBody>
      </p:sp>
      <p:sp>
        <p:nvSpPr>
          <p:cNvPr id="19477"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8"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just" eaLnBrk="1" hangingPunct="1">
              <a:spcBef>
                <a:spcPct val="0"/>
              </a:spcBef>
            </a:pPr>
            <a:endParaRPr lang="en-US" altLang="en-US" sz="1700"/>
          </a:p>
        </p:txBody>
      </p:sp>
      <p:sp>
        <p:nvSpPr>
          <p:cNvPr id="19479"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19480"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algn="just" eaLnBrk="1" hangingPunct="1"/>
            <a:r>
              <a:rPr lang="en-US" altLang="en-US" sz="1100"/>
              <a:t>Explain that insulated (from the IEEE dictionary) means: Separated from other conducting surfaces by a dielectric substance or air space permanently offering a high resistance to the passage of current and to disruptive discharge through the substance or space.</a:t>
            </a:r>
          </a:p>
          <a:p>
            <a:pPr algn="just" eaLnBrk="1" hangingPunct="1"/>
            <a:endParaRPr lang="en-US" altLang="en-US" sz="1100"/>
          </a:p>
          <a:p>
            <a:pPr algn="just" eaLnBrk="1" hangingPunct="1"/>
            <a:r>
              <a:rPr lang="en-US" altLang="en-US" sz="1100"/>
              <a:t>Note:  The Institute of Electrical and Electronics Engineers (IEEE, pronounced I triple E) is a professional association formed in 1963 from the amalgamation of the American Institute of Electrical Engineers and the Institute of Radio Engineers. Today, it is the world’s largest association of technical professionals with more than 400,000 members in chapters around the world.</a:t>
            </a:r>
          </a:p>
        </p:txBody>
      </p:sp>
    </p:spTree>
    <p:extLst>
      <p:ext uri="{BB962C8B-B14F-4D97-AF65-F5344CB8AC3E}">
        <p14:creationId xmlns:p14="http://schemas.microsoft.com/office/powerpoint/2010/main" val="12146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297CFBD-1C9A-4D84-9A7B-7021207B75F3}" type="slidenum">
              <a:rPr lang="en-US" altLang="en-US" smtClean="0"/>
              <a:pPr eaLnBrk="1" hangingPunct="1">
                <a:spcBef>
                  <a:spcPct val="0"/>
                </a:spcBef>
                <a:defRPr/>
              </a:pPr>
              <a:t>8</a:t>
            </a:fld>
            <a:endParaRPr lang="en-US" altLang="en-US"/>
          </a:p>
        </p:txBody>
      </p:sp>
      <p:sp>
        <p:nvSpPr>
          <p:cNvPr id="20483"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84"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0485"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86"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87"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88"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0489"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0"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1"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2"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0493"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4"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5"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6"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0497"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8"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499"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500"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0501"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502"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0503"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0504"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algn="just">
              <a:spcBef>
                <a:spcPts val="1200"/>
              </a:spcBef>
              <a:spcAft>
                <a:spcPts val="600"/>
              </a:spcAft>
            </a:pPr>
            <a:r>
              <a:rPr lang="en-US" altLang="en-US" sz="1100"/>
              <a:t>Explain that insulated (from 29 CFR Subpart V, §1926.968) means: Insulation (cable). Material relied upon to insulate the conductor from other conductors or conducting parts or from ground.</a:t>
            </a:r>
          </a:p>
          <a:p>
            <a:pPr algn="just">
              <a:spcBef>
                <a:spcPts val="1200"/>
              </a:spcBef>
              <a:spcAft>
                <a:spcPts val="600"/>
              </a:spcAft>
            </a:pPr>
            <a:r>
              <a:rPr lang="en-US" altLang="en-US" sz="1100"/>
              <a:t>Explain that rubber goods insulate the worker from the energized part</a:t>
            </a:r>
            <a:r>
              <a:rPr lang="en-US" altLang="en-US"/>
              <a:t>.</a:t>
            </a:r>
          </a:p>
        </p:txBody>
      </p:sp>
    </p:spTree>
    <p:extLst>
      <p:ext uri="{BB962C8B-B14F-4D97-AF65-F5344CB8AC3E}">
        <p14:creationId xmlns:p14="http://schemas.microsoft.com/office/powerpoint/2010/main" val="41617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45C2F37-A20A-4FD1-AD81-1A2A8FD788DD}" type="slidenum">
              <a:rPr lang="en-US" altLang="en-US" smtClean="0"/>
              <a:pPr eaLnBrk="1" hangingPunct="1">
                <a:spcBef>
                  <a:spcPct val="0"/>
                </a:spcBef>
                <a:defRPr/>
              </a:pPr>
              <a:t>9</a:t>
            </a:fld>
            <a:endParaRPr lang="en-US" altLang="en-US"/>
          </a:p>
        </p:txBody>
      </p:sp>
      <p:sp>
        <p:nvSpPr>
          <p:cNvPr id="21507"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08" name="Rectangle 3"/>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1509" name="Rectangle 4"/>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0"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1"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2" name="Rectangle 7"/>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1513" name="Rectangle 8"/>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4"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5"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6" name="Rectangle 11"/>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1517" name="Rectangle 12"/>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8"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19" name="Rectangle 14"/>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0" name="Rectangle 15"/>
          <p:cNvSpPr>
            <a:spLocks noChangeArrowheads="1"/>
          </p:cNvSpPr>
          <p:nvPr/>
        </p:nvSpPr>
        <p:spPr bwMode="auto">
          <a:xfrm>
            <a:off x="388620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1521" name="Rectangle 16"/>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2" name="Rectangle 17"/>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3" name="Rectangle 18"/>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4" name="Rectangle 19"/>
          <p:cNvSpPr>
            <a:spLocks noChangeArrowheads="1"/>
          </p:cNvSpPr>
          <p:nvPr/>
        </p:nvSpPr>
        <p:spPr bwMode="auto">
          <a:xfrm>
            <a:off x="3884613" y="8845550"/>
            <a:ext cx="297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1525" name="Rectangle 20"/>
          <p:cNvSpPr>
            <a:spLocks noChangeArrowheads="1"/>
          </p:cNvSpPr>
          <p:nvPr/>
        </p:nvSpPr>
        <p:spPr bwMode="auto">
          <a:xfrm>
            <a:off x="0" y="884555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6" name="Rectangle 21"/>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1527" name="Rectangle 22"/>
          <p:cNvSpPr>
            <a:spLocks noGrp="1" noRot="1" noChangeAspect="1" noChangeArrowheads="1" noTextEdit="1"/>
          </p:cNvSpPr>
          <p:nvPr>
            <p:ph type="sldImg"/>
          </p:nvPr>
        </p:nvSpPr>
        <p:spPr>
          <a:xfrm>
            <a:off x="1111250" y="704850"/>
            <a:ext cx="4635500" cy="3478213"/>
          </a:xfrm>
          <a:ln w="12700" cap="flat">
            <a:solidFill>
              <a:schemeClr val="tx1"/>
            </a:solidFill>
          </a:ln>
        </p:spPr>
      </p:sp>
      <p:sp>
        <p:nvSpPr>
          <p:cNvPr id="21528" name="Rectangle 23"/>
          <p:cNvSpPr>
            <a:spLocks noGrp="1" noChangeArrowheads="1"/>
          </p:cNvSpPr>
          <p:nvPr>
            <p:ph type="body" idx="1"/>
          </p:nvPr>
        </p:nvSpPr>
        <p:spPr>
          <a:xfrm>
            <a:off x="912813" y="4424363"/>
            <a:ext cx="5030787"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a:t>Explain that when working on primary conductors utilizing the “Rubber Gloving Method”, the line worker has a double insulation system built into the safe work practices with a “Best Practices” system.</a:t>
            </a:r>
          </a:p>
        </p:txBody>
      </p:sp>
    </p:spTree>
    <p:extLst>
      <p:ext uri="{BB962C8B-B14F-4D97-AF65-F5344CB8AC3E}">
        <p14:creationId xmlns:p14="http://schemas.microsoft.com/office/powerpoint/2010/main" val="4053316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cs typeface="+mn-cs"/>
            </a:endParaRP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600" y="3429000"/>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a:p>
        </p:txBody>
      </p:sp>
    </p:spTree>
    <p:extLst>
      <p:ext uri="{BB962C8B-B14F-4D97-AF65-F5344CB8AC3E}">
        <p14:creationId xmlns:p14="http://schemas.microsoft.com/office/powerpoint/2010/main" val="39254066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a:p>
        </p:txBody>
      </p:sp>
    </p:spTree>
    <p:extLst>
      <p:ext uri="{BB962C8B-B14F-4D97-AF65-F5344CB8AC3E}">
        <p14:creationId xmlns:p14="http://schemas.microsoft.com/office/powerpoint/2010/main" val="12188265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a:p>
        </p:txBody>
      </p:sp>
    </p:spTree>
    <p:extLst>
      <p:ext uri="{BB962C8B-B14F-4D97-AF65-F5344CB8AC3E}">
        <p14:creationId xmlns:p14="http://schemas.microsoft.com/office/powerpoint/2010/main" val="20251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a:p>
        </p:txBody>
      </p:sp>
    </p:spTree>
    <p:extLst>
      <p:ext uri="{BB962C8B-B14F-4D97-AF65-F5344CB8AC3E}">
        <p14:creationId xmlns:p14="http://schemas.microsoft.com/office/powerpoint/2010/main" val="10991692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a:p>
        </p:txBody>
      </p:sp>
    </p:spTree>
    <p:extLst>
      <p:ext uri="{BB962C8B-B14F-4D97-AF65-F5344CB8AC3E}">
        <p14:creationId xmlns:p14="http://schemas.microsoft.com/office/powerpoint/2010/main" val="40642862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hyperlink" Target="Guidance/Electrical/slide%2058-61-62.ppt"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2020/2020Q2%20-%20Insulate%20&amp;%20Isolate/Guidance/Electrical/slide%2069-70-71-72-73.pp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2020/2020Q2%20-%20Insulate%20&amp;%20Isolate/Guidance/Electrical/slide%2069-70-71-72-73.pp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2020/2020Q2%20-%20Insulate%20&amp;%20Isolate/Guidance/Electrical/slide%2069-70-71-72-73.ppt"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www.google.com/url?sa=i&amp;rct=j&amp;q=&amp;esrc=s&amp;source=images&amp;cd=&amp;cad=rja&amp;uact=8&amp;ved=0ahUKEwjvtpDpqafLAhWDVT4KHZMOBQ4QjRwIBw&amp;url=http://www.adhd-app.com/2013/02/06/understanding-the-4-types-of-attention/&amp;bvm=bv.115339255,d.amc&amp;psig=AFQjCNG9vIDsJixXND7M4-TllKfJuUwjvg&amp;ust=1457191044384092"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www.google.com/url?sa=i&amp;rct=j&amp;q=&amp;esrc=s&amp;source=images&amp;cd=&amp;cad=rja&amp;uact=8&amp;ved=0ahUKEwjvtpDpqafLAhWDVT4KHZMOBQ4QjRwIBw&amp;url=http://www.adhd-app.com/2013/02/06/understanding-the-4-types-of-attention/&amp;bvm=bv.115339255,d.amc&amp;psig=AFQjCNG9vIDsJixXND7M4-TllKfJuUwjvg&amp;ust=145719104438409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vtpDpqafLAhWDVT4KHZMOBQ4QjRwIBw&amp;url=http://www.adhd-app.com/2013/02/06/understanding-the-4-types-of-attention/&amp;bvm=bv.115339255,d.amc&amp;psig=AFQjCNG9vIDsJixXND7M4-TllKfJuUwjvg&amp;ust=1457191044384092"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2020/2020Q2%20-%20Insulate%20&amp;%20Isolate/Guidance/Electrical/slide%2013.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xn8-Mo6fLAhXMej4KHcsYCgwQjRwIBQ&amp;url=https://www.salisburybyhoneywell.com/en-US/press/literature/Case%20Studies/Salisbury%20Utility%20Catalog.pdf&amp;bvm=bv.115339255,d.amc&amp;psig=AFQjCNFGHMemLnOOS_CR7BgWMvxZmCeriA&amp;ust=14571891098066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spcBef>
                <a:spcPts val="1200"/>
              </a:spcBef>
              <a:spcAft>
                <a:spcPts val="600"/>
              </a:spcAft>
            </a:pPr>
            <a:r>
              <a:rPr lang="en-US" altLang="en-US" i="0"/>
              <a:t>Isolate &amp; Insulate</a:t>
            </a:r>
            <a:br>
              <a:rPr lang="en-US" altLang="en-US" i="0"/>
            </a:br>
            <a:r>
              <a:rPr lang="en-US" altLang="en-US" sz="3200" b="1" i="0">
                <a:latin typeface="Arial"/>
                <a:cs typeface="Arial"/>
              </a:rPr>
              <a:t>Continuing Education</a:t>
            </a:r>
            <a:br>
              <a:rPr lang="en-US" altLang="en-US" sz="3200" b="1" i="0">
                <a:latin typeface="Arial" charset="0"/>
                <a:cs typeface="Arial" charset="0"/>
              </a:rPr>
            </a:br>
            <a:r>
              <a:rPr lang="en-US" altLang="en-US" sz="2000" b="1" i="0">
                <a:latin typeface="Arial"/>
                <a:cs typeface="Arial"/>
              </a:rPr>
              <a:t> 1st Q 2023</a:t>
            </a:r>
            <a:endParaRPr lang="en-US" altLang="en-US" sz="3200" b="1" i="0">
              <a:latin typeface="Arial" charset="0"/>
              <a:cs typeface="Arial" charset="0"/>
            </a:endParaRPr>
          </a:p>
        </p:txBody>
      </p:sp>
      <p:sp>
        <p:nvSpPr>
          <p:cNvPr id="2" name="Slide Number Placeholder 1">
            <a:extLst>
              <a:ext uri="{FF2B5EF4-FFF2-40B4-BE49-F238E27FC236}">
                <a16:creationId xmlns:a16="http://schemas.microsoft.com/office/drawing/2014/main" id="{1DC3109A-6CB6-4C56-7ABB-292EDE498BBF}"/>
              </a:ext>
            </a:extLst>
          </p:cNvPr>
          <p:cNvSpPr>
            <a:spLocks noGrp="1"/>
          </p:cNvSpPr>
          <p:nvPr>
            <p:ph type="sldNum" sz="quarter" idx="12"/>
          </p:nvPr>
        </p:nvSpPr>
        <p:spPr/>
        <p:txBody>
          <a:bodyPr/>
          <a:lstStyle/>
          <a:p>
            <a:pPr>
              <a:defRPr/>
            </a:pPr>
            <a:fld id="{4BC82CB8-32D3-493F-BA4D-C698C2FBA453}" type="slidenum">
              <a:rPr lang="en-US" smtClean="0"/>
              <a:pPr>
                <a:defRPr/>
              </a:pPr>
              <a:t>1</a:t>
            </a:fld>
            <a:endParaRPr 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a:extLst>
              <a:ext uri="{FF2B5EF4-FFF2-40B4-BE49-F238E27FC236}">
                <a16:creationId xmlns:a16="http://schemas.microsoft.com/office/drawing/2014/main" id="{97E38E97-35CB-792A-9DB6-4A48F4ABBB2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8301" y="4228700"/>
            <a:ext cx="1295984" cy="1481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Rectangle 2">
            <a:extLst>
              <a:ext uri="{FF2B5EF4-FFF2-40B4-BE49-F238E27FC236}">
                <a16:creationId xmlns:a16="http://schemas.microsoft.com/office/drawing/2014/main" id="{F8F65AF0-7AA2-2FEA-6C8D-8F0308654BB6}"/>
              </a:ext>
            </a:extLst>
          </p:cNvPr>
          <p:cNvSpPr>
            <a:spLocks noGrp="1" noChangeArrowheads="1"/>
          </p:cNvSpPr>
          <p:nvPr>
            <p:ph type="title"/>
          </p:nvPr>
        </p:nvSpPr>
        <p:spPr>
          <a:xfrm>
            <a:off x="368300" y="737795"/>
            <a:ext cx="7696200" cy="557605"/>
          </a:xfrm>
        </p:spPr>
        <p:txBody>
          <a:bodyPr/>
          <a:lstStyle/>
          <a:p>
            <a:pPr eaLnBrk="1" hangingPunct="1"/>
            <a:r>
              <a:rPr lang="en-US" altLang="en-US" sz="2800" dirty="0"/>
              <a:t>Rubber Gloves and Rubber Sleeves </a:t>
            </a:r>
          </a:p>
        </p:txBody>
      </p:sp>
      <p:sp>
        <p:nvSpPr>
          <p:cNvPr id="43012" name="Rectangle 8">
            <a:extLst>
              <a:ext uri="{FF2B5EF4-FFF2-40B4-BE49-F238E27FC236}">
                <a16:creationId xmlns:a16="http://schemas.microsoft.com/office/drawing/2014/main" id="{D164FB6C-4AD0-01F3-CAA4-75041C51D7B4}"/>
              </a:ext>
            </a:extLst>
          </p:cNvPr>
          <p:cNvSpPr>
            <a:spLocks noGrp="1" noChangeArrowheads="1"/>
          </p:cNvSpPr>
          <p:nvPr>
            <p:ph type="body" idx="1"/>
          </p:nvPr>
        </p:nvSpPr>
        <p:spPr>
          <a:xfrm>
            <a:off x="1739900" y="1759511"/>
            <a:ext cx="7242735" cy="4609016"/>
          </a:xfrm>
        </p:spPr>
        <p:txBody>
          <a:bodyPr/>
          <a:lstStyle/>
          <a:p>
            <a:pPr eaLnBrk="1" hangingPunct="1"/>
            <a:r>
              <a:rPr lang="en-US" altLang="en-US" sz="2600" b="1" dirty="0"/>
              <a:t>Rubber gloves </a:t>
            </a:r>
            <a:r>
              <a:rPr lang="en-US" altLang="en-US" sz="2600" b="1" i="1" u="sng" dirty="0"/>
              <a:t>must be worn </a:t>
            </a:r>
            <a:r>
              <a:rPr lang="en-US" altLang="en-US" sz="2600" b="1" dirty="0"/>
              <a:t>when working on equipment energized at 50 volts or more.</a:t>
            </a:r>
          </a:p>
          <a:p>
            <a:pPr eaLnBrk="1" hangingPunct="1"/>
            <a:r>
              <a:rPr lang="en-US" altLang="en-US" sz="2600" b="1" dirty="0"/>
              <a:t>Rubber Glove ratings:</a:t>
            </a:r>
          </a:p>
          <a:p>
            <a:pPr lvl="1">
              <a:buFont typeface="Arial" panose="020B0604020202020204" pitchFamily="34" charset="0"/>
              <a:buChar char="•"/>
            </a:pPr>
            <a:r>
              <a:rPr lang="en-US" sz="2000" b="1" i="0" dirty="0">
                <a:solidFill>
                  <a:schemeClr val="tx2">
                    <a:lumMod val="75000"/>
                  </a:schemeClr>
                </a:solidFill>
                <a:effectLst/>
                <a:latin typeface="Barlow Semi Condensed" panose="020B0604020202020204" pitchFamily="2" charset="0"/>
              </a:rPr>
              <a:t>Class 0 -up to 1,000V AC and 1,500V DC</a:t>
            </a:r>
            <a:endParaRPr lang="en-US" sz="2000" b="0" i="0" dirty="0">
              <a:solidFill>
                <a:schemeClr val="tx2">
                  <a:lumMod val="75000"/>
                </a:schemeClr>
              </a:solidFill>
              <a:effectLst/>
              <a:latin typeface="Barlow Semi Condensed" panose="020B0604020202020204" pitchFamily="2" charset="0"/>
            </a:endParaRPr>
          </a:p>
          <a:p>
            <a:pPr lvl="1">
              <a:buFont typeface="Arial" panose="020B0604020202020204" pitchFamily="34" charset="0"/>
              <a:buChar char="•"/>
            </a:pPr>
            <a:r>
              <a:rPr lang="en-US" sz="2000" b="1" i="0" dirty="0">
                <a:solidFill>
                  <a:schemeClr val="tx2">
                    <a:lumMod val="75000"/>
                  </a:schemeClr>
                </a:solidFill>
                <a:effectLst/>
                <a:latin typeface="Barlow Semi Condensed" panose="020B0604020202020204" pitchFamily="2" charset="0"/>
              </a:rPr>
              <a:t>Class 1 protects workers up to 7,500V AC and 11,250V DC</a:t>
            </a:r>
            <a:endParaRPr lang="en-US" sz="2000" b="0" i="0" dirty="0">
              <a:solidFill>
                <a:schemeClr val="tx2">
                  <a:lumMod val="75000"/>
                </a:schemeClr>
              </a:solidFill>
              <a:effectLst/>
              <a:latin typeface="Barlow Semi Condensed" panose="020B0604020202020204" pitchFamily="2" charset="0"/>
            </a:endParaRPr>
          </a:p>
          <a:p>
            <a:pPr lvl="1">
              <a:buFont typeface="Arial" panose="020B0604020202020204" pitchFamily="34" charset="0"/>
              <a:buChar char="•"/>
            </a:pPr>
            <a:r>
              <a:rPr lang="en-US" sz="2000" b="1" i="0" dirty="0">
                <a:solidFill>
                  <a:schemeClr val="tx2">
                    <a:lumMod val="75000"/>
                  </a:schemeClr>
                </a:solidFill>
                <a:effectLst/>
                <a:latin typeface="Barlow Semi Condensed" panose="020B0604020202020204" pitchFamily="2" charset="0"/>
              </a:rPr>
              <a:t>Class 2 protect workers up to 17,000V AC and 25,500V DC</a:t>
            </a:r>
            <a:endParaRPr lang="en-US" sz="2000" b="0" i="0" dirty="0">
              <a:solidFill>
                <a:schemeClr val="tx2">
                  <a:lumMod val="75000"/>
                </a:schemeClr>
              </a:solidFill>
              <a:effectLst/>
              <a:latin typeface="Barlow Semi Condensed" panose="020B0604020202020204" pitchFamily="2" charset="0"/>
            </a:endParaRPr>
          </a:p>
          <a:p>
            <a:pPr lvl="1">
              <a:buFont typeface="Arial" panose="020B0604020202020204" pitchFamily="34" charset="0"/>
              <a:buChar char="•"/>
            </a:pPr>
            <a:r>
              <a:rPr lang="en-US" sz="2000" b="1" i="0" dirty="0">
                <a:solidFill>
                  <a:schemeClr val="tx2">
                    <a:lumMod val="75000"/>
                  </a:schemeClr>
                </a:solidFill>
                <a:effectLst/>
                <a:latin typeface="Barlow Semi Condensed" panose="020B0604020202020204" pitchFamily="2" charset="0"/>
              </a:rPr>
              <a:t>Class 3 protects workers up to 26,500V AC and 39,750V DC</a:t>
            </a:r>
            <a:endParaRPr lang="en-US" sz="2000" b="0" i="0" dirty="0">
              <a:solidFill>
                <a:schemeClr val="tx2">
                  <a:lumMod val="75000"/>
                </a:schemeClr>
              </a:solidFill>
              <a:effectLst/>
              <a:latin typeface="Barlow Semi Condensed" panose="020B0604020202020204" pitchFamily="2" charset="0"/>
            </a:endParaRPr>
          </a:p>
          <a:p>
            <a:pPr eaLnBrk="1" hangingPunct="1"/>
            <a:r>
              <a:rPr lang="en-US" altLang="en-US" sz="2600" b="1" dirty="0"/>
              <a:t>Sleeves shall be worn in the primary area.  </a:t>
            </a:r>
          </a:p>
        </p:txBody>
      </p:sp>
      <p:pic>
        <p:nvPicPr>
          <p:cNvPr id="43013" name="Picture 4">
            <a:extLst>
              <a:ext uri="{FF2B5EF4-FFF2-40B4-BE49-F238E27FC236}">
                <a16:creationId xmlns:a16="http://schemas.microsoft.com/office/drawing/2014/main" id="{7E482FDA-0CF7-DC5F-9B5A-6578280D4D46}"/>
              </a:ext>
            </a:extLst>
          </p:cNvPr>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l="76714" t="27194" r="6429" b="21152"/>
          <a:stretch>
            <a:fillRect/>
          </a:stretch>
        </p:blipFill>
        <p:spPr>
          <a:xfrm>
            <a:off x="396290" y="1853164"/>
            <a:ext cx="1267995" cy="2169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514600"/>
            <a:ext cx="4800600" cy="24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12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1269"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1270"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1271"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1272"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457200" y="1981200"/>
            <a:ext cx="3505200" cy="3975100"/>
          </a:xfrm>
          <a:prstGeom prst="rect">
            <a:avLst/>
          </a:prstGeom>
          <a:noFill/>
          <a:ln w="12700">
            <a:noFill/>
            <a:miter lim="800000"/>
            <a:headEnd/>
            <a:tailEnd/>
          </a:ln>
        </p:spPr>
        <p:txBody>
          <a:bodyPr lIns="90488" tIns="44450" rIns="90488" bIns="44450"/>
          <a:lstStyle/>
          <a:p>
            <a:pPr eaLnBrk="0" hangingPunct="0">
              <a:spcBef>
                <a:spcPts val="1200"/>
              </a:spcBef>
              <a:spcAft>
                <a:spcPts val="600"/>
              </a:spcAft>
              <a:defRPr/>
            </a:pPr>
            <a:r>
              <a:rPr lang="en-US" altLang="en-US" sz="2400">
                <a:cs typeface="+mn-cs"/>
              </a:rPr>
              <a:t>The “back-up” systems to a </a:t>
            </a:r>
            <a:r>
              <a:rPr lang="en-US" altLang="en-US" sz="2400" err="1">
                <a:cs typeface="+mn-cs"/>
              </a:rPr>
              <a:t>lineworker's</a:t>
            </a:r>
            <a:r>
              <a:rPr lang="en-US" altLang="en-US" sz="2400">
                <a:cs typeface="+mn-cs"/>
              </a:rPr>
              <a:t> insulated rubber gloves are:</a:t>
            </a:r>
          </a:p>
          <a:p>
            <a:pPr marL="800100" lvl="1" indent="-342900" eaLnBrk="0" hangingPunct="0">
              <a:spcBef>
                <a:spcPts val="600"/>
              </a:spcBef>
              <a:spcAft>
                <a:spcPts val="0"/>
              </a:spcAft>
              <a:buFont typeface="Arial" panose="020B0604020202020204" pitchFamily="34" charset="0"/>
              <a:buChar char="•"/>
              <a:defRPr/>
            </a:pPr>
            <a:r>
              <a:rPr lang="en-US" altLang="en-US" sz="2200">
                <a:cs typeface="+mn-cs"/>
              </a:rPr>
              <a:t>An insulated platform</a:t>
            </a:r>
          </a:p>
          <a:p>
            <a:pPr marL="800100" lvl="1" indent="-342900" eaLnBrk="0" hangingPunct="0">
              <a:spcBef>
                <a:spcPts val="600"/>
              </a:spcBef>
              <a:spcAft>
                <a:spcPts val="0"/>
              </a:spcAft>
              <a:buFont typeface="Arial" panose="020B0604020202020204" pitchFamily="34" charset="0"/>
              <a:buChar char="•"/>
              <a:defRPr/>
            </a:pPr>
            <a:r>
              <a:rPr lang="en-US" altLang="en-US" sz="2200">
                <a:cs typeface="+mn-cs"/>
              </a:rPr>
              <a:t>An insulated boom</a:t>
            </a:r>
          </a:p>
          <a:p>
            <a:pPr marL="800100" lvl="1" indent="-342900" eaLnBrk="0" hangingPunct="0">
              <a:spcBef>
                <a:spcPts val="600"/>
              </a:spcBef>
              <a:spcAft>
                <a:spcPts val="0"/>
              </a:spcAft>
              <a:buFont typeface="Arial" panose="020B0604020202020204" pitchFamily="34" charset="0"/>
              <a:buChar char="•"/>
              <a:defRPr/>
            </a:pPr>
            <a:r>
              <a:rPr lang="en-US" altLang="en-US" sz="2200">
                <a:cs typeface="+mn-cs"/>
              </a:rPr>
              <a:t>Insulated covering material</a:t>
            </a:r>
            <a:endParaRPr lang="en-US" sz="2400">
              <a:cs typeface="+mn-cs"/>
            </a:endParaRPr>
          </a:p>
          <a:p>
            <a:pPr marL="404813" indent="-404813" eaLnBrk="0" hangingPunct="0">
              <a:spcBef>
                <a:spcPct val="50000"/>
              </a:spcBef>
              <a:buFont typeface="Arial" panose="020B0604020202020204" pitchFamily="34" charset="0"/>
              <a:buChar char="•"/>
              <a:defRPr/>
            </a:pPr>
            <a:endParaRPr lang="en-US" sz="2400" b="1">
              <a:cs typeface="+mn-cs"/>
            </a:endParaRPr>
          </a:p>
          <a:p>
            <a:pPr marL="404813" indent="-404813" eaLnBrk="0" hangingPunct="0">
              <a:spcBef>
                <a:spcPct val="50000"/>
              </a:spcBef>
              <a:buFont typeface="Arial" panose="020B0604020202020204" pitchFamily="34" charset="0"/>
              <a:buChar char="•"/>
              <a:defRPr/>
            </a:pPr>
            <a:endParaRPr lang="en-US" sz="2400" b="1">
              <a:cs typeface="+mn-cs"/>
            </a:endParaRPr>
          </a:p>
        </p:txBody>
      </p:sp>
      <p:sp>
        <p:nvSpPr>
          <p:cNvPr id="11274" name="Rectangle 9"/>
          <p:cNvSpPr>
            <a:spLocks noGrp="1" noChangeArrowheads="1"/>
          </p:cNvSpPr>
          <p:nvPr>
            <p:ph type="title"/>
          </p:nvPr>
        </p:nvSpPr>
        <p:spPr/>
        <p:txBody>
          <a:bodyPr/>
          <a:lstStyle/>
          <a:p>
            <a:pPr eaLnBrk="1" hangingPunct="1"/>
            <a:r>
              <a:rPr lang="en-US" altLang="en-US"/>
              <a:t>Insulate Defined</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514600"/>
            <a:ext cx="2006370" cy="24397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1981200"/>
            <a:ext cx="4953000" cy="3886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E50B66C5-2441-7A7E-30DB-AD217830BBB7}"/>
              </a:ext>
            </a:extLst>
          </p:cNvPr>
          <p:cNvSpPr>
            <a:spLocks noGrp="1"/>
          </p:cNvSpPr>
          <p:nvPr>
            <p:ph type="sldNum" sz="quarter" idx="12"/>
          </p:nvPr>
        </p:nvSpPr>
        <p:spPr/>
        <p:txBody>
          <a:bodyPr/>
          <a:lstStyle/>
          <a:p>
            <a:pPr>
              <a:defRPr/>
            </a:pPr>
            <a:fld id="{083B02C4-578E-4A57-9B99-0EE79F1D5CBA}"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9"/>
          <p:cNvSpPr>
            <a:spLocks noGrp="1" noChangeArrowheads="1"/>
          </p:cNvSpPr>
          <p:nvPr>
            <p:ph type="title"/>
          </p:nvPr>
        </p:nvSpPr>
        <p:spPr/>
        <p:txBody>
          <a:bodyPr/>
          <a:lstStyle/>
          <a:p>
            <a:pPr eaLnBrk="1" hangingPunct="1"/>
            <a:r>
              <a:rPr lang="en-US" altLang="en-US"/>
              <a:t>Benefit </a:t>
            </a:r>
          </a:p>
        </p:txBody>
      </p:sp>
      <p:sp>
        <p:nvSpPr>
          <p:cNvPr id="3" name="Content Placeholder 2"/>
          <p:cNvSpPr>
            <a:spLocks noGrp="1"/>
          </p:cNvSpPr>
          <p:nvPr>
            <p:ph sz="half" idx="1"/>
          </p:nvPr>
        </p:nvSpPr>
        <p:spPr>
          <a:xfrm>
            <a:off x="817913" y="1943100"/>
            <a:ext cx="3771900" cy="4038600"/>
          </a:xfrm>
        </p:spPr>
        <p:txBody>
          <a:bodyPr/>
          <a:lstStyle/>
          <a:p>
            <a:pPr marL="0" indent="0">
              <a:buNone/>
            </a:pPr>
            <a:r>
              <a:rPr lang="en-US" altLang="en-US"/>
              <a:t>Insulating tools, equipment, and safe work practices allow a worker to safely work on, and around energized equipment and conductors</a:t>
            </a:r>
          </a:p>
          <a:p>
            <a:endParaRPr lang="en-US"/>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52600"/>
            <a:ext cx="3276600" cy="4419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3809E5FD-3E72-B212-F158-580BA207F87D}"/>
              </a:ext>
            </a:extLst>
          </p:cNvPr>
          <p:cNvSpPr>
            <a:spLocks noGrp="1"/>
          </p:cNvSpPr>
          <p:nvPr>
            <p:ph type="sldNum" sz="quarter" idx="12"/>
          </p:nvPr>
        </p:nvSpPr>
        <p:spPr/>
        <p:txBody>
          <a:bodyPr/>
          <a:lstStyle/>
          <a:p>
            <a:pPr>
              <a:defRPr/>
            </a:pPr>
            <a:fld id="{469B2809-61E3-4FE3-BDB6-F42EB26DDB17}" type="slidenum">
              <a:rPr lang="en-US" smtClean="0"/>
              <a:pPr>
                <a:defRPr/>
              </a:pPr>
              <a:t>12</a:t>
            </a:fld>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Key Points-Session one</a:t>
            </a:r>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altLang="en-US" sz="1600"/>
              <a:t>Define Insulate.</a:t>
            </a:r>
          </a:p>
          <a:p>
            <a:pPr lvl="1" eaLnBrk="1" hangingPunct="1">
              <a:spcBef>
                <a:spcPts val="600"/>
              </a:spcBef>
              <a:spcAft>
                <a:spcPts val="0"/>
              </a:spcAft>
              <a:buClrTx/>
              <a:buSzPct val="70000"/>
              <a:buFont typeface="+mj-lt"/>
              <a:buAutoNum type="alphaLcPeriod"/>
            </a:pPr>
            <a:r>
              <a:rPr lang="en-US" altLang="en-US" sz="1400"/>
              <a:t>To cover with a material relied upon to insulate the conductor from other conductors or conducting parts or from ground.	</a:t>
            </a:r>
          </a:p>
          <a:p>
            <a:pPr lvl="1" eaLnBrk="1" hangingPunct="1">
              <a:spcBef>
                <a:spcPts val="600"/>
              </a:spcBef>
              <a:spcAft>
                <a:spcPts val="0"/>
              </a:spcAft>
              <a:buClrTx/>
              <a:buSzPct val="70000"/>
              <a:buFont typeface="+mj-lt"/>
              <a:buAutoNum type="alphaLcPeriod"/>
            </a:pPr>
            <a:r>
              <a:rPr lang="en-US" altLang="en-US" sz="1400"/>
              <a:t>To remove the system from normal potentials.</a:t>
            </a:r>
          </a:p>
          <a:p>
            <a:pPr lvl="1" eaLnBrk="1" hangingPunct="1">
              <a:spcBef>
                <a:spcPts val="600"/>
              </a:spcBef>
              <a:spcAft>
                <a:spcPts val="0"/>
              </a:spcAft>
              <a:buClrTx/>
              <a:buSzPct val="70000"/>
              <a:buFont typeface="+mj-lt"/>
              <a:buAutoNum type="alphaLcPeriod"/>
            </a:pPr>
            <a:r>
              <a:rPr lang="en-US" altLang="en-US" sz="1400"/>
              <a:t>To remove the person from the exposure.</a:t>
            </a:r>
          </a:p>
          <a:p>
            <a:pPr lvl="1" eaLnBrk="1" hangingPunct="1">
              <a:spcBef>
                <a:spcPts val="600"/>
              </a:spcBef>
              <a:spcAft>
                <a:spcPts val="0"/>
              </a:spcAft>
              <a:buClrTx/>
              <a:buSzPct val="70000"/>
              <a:buFont typeface="+mj-lt"/>
              <a:buAutoNum type="alphaLcPeriod"/>
            </a:pPr>
            <a:endParaRPr lang="en-US" altLang="en-US" sz="1400"/>
          </a:p>
          <a:p>
            <a:pPr eaLnBrk="1" hangingPunct="1">
              <a:spcBef>
                <a:spcPts val="600"/>
              </a:spcBef>
              <a:spcAft>
                <a:spcPts val="0"/>
              </a:spcAft>
              <a:buClrTx/>
              <a:buFont typeface="+mj-lt"/>
              <a:buAutoNum type="arabicPeriod"/>
            </a:pPr>
            <a:r>
              <a:rPr lang="en-US" altLang="en-US" sz="1600"/>
              <a:t>As little as ______________ milliamps can cause the heart to stop or go out of its normal rhythm.    </a:t>
            </a:r>
          </a:p>
          <a:p>
            <a:pPr marL="685800" lvl="1" indent="-228600" eaLnBrk="1" hangingPunct="1">
              <a:spcBef>
                <a:spcPts val="600"/>
              </a:spcBef>
              <a:spcAft>
                <a:spcPts val="0"/>
              </a:spcAft>
              <a:buClrTx/>
              <a:buSzPct val="70000"/>
              <a:buFont typeface="+mj-lt"/>
              <a:buAutoNum type="alphaLcPeriod"/>
            </a:pPr>
            <a:r>
              <a:rPr lang="en-US" altLang="en-US" sz="1400"/>
              <a:t>10   </a:t>
            </a:r>
          </a:p>
          <a:p>
            <a:pPr marL="685800" lvl="1" indent="-228600" eaLnBrk="1" hangingPunct="1">
              <a:spcBef>
                <a:spcPts val="600"/>
              </a:spcBef>
              <a:spcAft>
                <a:spcPts val="0"/>
              </a:spcAft>
              <a:buClrTx/>
              <a:buSzPct val="70000"/>
              <a:buFont typeface="+mj-lt"/>
              <a:buAutoNum type="alphaLcPeriod"/>
            </a:pPr>
            <a:r>
              <a:rPr lang="en-US" altLang="en-US" sz="1400"/>
              <a:t>100</a:t>
            </a:r>
          </a:p>
          <a:p>
            <a:pPr marL="685800" lvl="1" indent="-228600" eaLnBrk="1" hangingPunct="1">
              <a:spcBef>
                <a:spcPts val="600"/>
              </a:spcBef>
              <a:spcAft>
                <a:spcPts val="0"/>
              </a:spcAft>
              <a:buClrTx/>
              <a:buSzPct val="70000"/>
              <a:buFont typeface="+mj-lt"/>
              <a:buAutoNum type="alphaLcPeriod"/>
            </a:pPr>
            <a:r>
              <a:rPr lang="en-US" altLang="en-US" sz="1400"/>
              <a:t>1,000</a:t>
            </a:r>
          </a:p>
          <a:p>
            <a:pPr marL="685800" lvl="1" indent="-228600" eaLnBrk="1" hangingPunct="1">
              <a:spcBef>
                <a:spcPts val="600"/>
              </a:spcBef>
              <a:spcAft>
                <a:spcPts val="0"/>
              </a:spcAft>
              <a:buClrTx/>
              <a:buSzPct val="70000"/>
              <a:buFont typeface="+mj-lt"/>
              <a:buAutoNum type="alphaLcPeriod"/>
            </a:pPr>
            <a:endParaRPr lang="en-US" altLang="en-US" sz="1400"/>
          </a:p>
          <a:p>
            <a:pPr eaLnBrk="1" hangingPunct="1">
              <a:spcBef>
                <a:spcPts val="600"/>
              </a:spcBef>
              <a:spcAft>
                <a:spcPts val="0"/>
              </a:spcAft>
              <a:buClrTx/>
              <a:buFont typeface="+mj-lt"/>
              <a:buAutoNum type="arabicPeriod"/>
            </a:pPr>
            <a:r>
              <a:rPr lang="en-US" altLang="en-US" sz="1600"/>
              <a:t>Never Second Guess Electrical Hazards.</a:t>
            </a:r>
          </a:p>
          <a:p>
            <a:pPr lvl="1" eaLnBrk="1" hangingPunct="1">
              <a:spcBef>
                <a:spcPts val="600"/>
              </a:spcBef>
              <a:spcAft>
                <a:spcPts val="0"/>
              </a:spcAft>
              <a:buClrTx/>
              <a:buSzPct val="70000"/>
              <a:buFont typeface="+mj-lt"/>
              <a:buAutoNum type="alphaLcPeriod"/>
            </a:pPr>
            <a:r>
              <a:rPr lang="en-US" altLang="en-US" sz="1400"/>
              <a:t>True</a:t>
            </a:r>
          </a:p>
          <a:p>
            <a:pPr lvl="1" eaLnBrk="1" hangingPunct="1">
              <a:spcBef>
                <a:spcPts val="600"/>
              </a:spcBef>
              <a:spcAft>
                <a:spcPts val="0"/>
              </a:spcAft>
              <a:buClrTx/>
              <a:buSzPct val="70000"/>
              <a:buFont typeface="+mj-lt"/>
              <a:buAutoNum type="alphaLcPeriod"/>
            </a:pPr>
            <a:r>
              <a:rPr lang="en-US" altLang="en-US" sz="1400"/>
              <a:t>False</a:t>
            </a:r>
          </a:p>
          <a:p>
            <a:pPr marL="0" indent="0">
              <a:buClrTx/>
              <a:buNone/>
            </a:pPr>
            <a:endParaRPr lang="en-US" sz="200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A66DD790-217C-35DA-251A-873871C5F359}"/>
              </a:ext>
            </a:extLst>
          </p:cNvPr>
          <p:cNvSpPr>
            <a:spLocks noGrp="1"/>
          </p:cNvSpPr>
          <p:nvPr>
            <p:ph type="sldNum" sz="quarter" idx="12"/>
          </p:nvPr>
        </p:nvSpPr>
        <p:spPr/>
        <p:txBody>
          <a:bodyPr/>
          <a:lstStyle/>
          <a:p>
            <a:pPr>
              <a:defRPr/>
            </a:pPr>
            <a:fld id="{083B02C4-578E-4A57-9B99-0EE79F1D5CBA}" type="slidenum">
              <a:rPr lang="en-US" smtClean="0"/>
              <a:pPr>
                <a:defRPr/>
              </a:pPr>
              <a:t>13</a:t>
            </a:fld>
            <a:endParaRPr lang="en-US"/>
          </a:p>
        </p:txBody>
      </p:sp>
    </p:spTree>
    <p:extLst>
      <p:ext uri="{BB962C8B-B14F-4D97-AF65-F5344CB8AC3E}">
        <p14:creationId xmlns:p14="http://schemas.microsoft.com/office/powerpoint/2010/main" val="168253033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9"/>
          <p:cNvSpPr>
            <a:spLocks noGrp="1" noChangeArrowheads="1"/>
          </p:cNvSpPr>
          <p:nvPr>
            <p:ph type="title"/>
          </p:nvPr>
        </p:nvSpPr>
        <p:spPr/>
        <p:txBody>
          <a:bodyPr/>
          <a:lstStyle/>
          <a:p>
            <a:pPr eaLnBrk="1" hangingPunct="1"/>
            <a:r>
              <a:rPr lang="en-US" altLang="en-US"/>
              <a:t>Insulating Personal Protective Equipment (I.P.P.E.) </a:t>
            </a:r>
          </a:p>
        </p:txBody>
      </p:sp>
      <p:sp>
        <p:nvSpPr>
          <p:cNvPr id="2" name="Content Placeholder 1"/>
          <p:cNvSpPr>
            <a:spLocks noGrp="1"/>
          </p:cNvSpPr>
          <p:nvPr>
            <p:ph sz="half" idx="1"/>
          </p:nvPr>
        </p:nvSpPr>
        <p:spPr>
          <a:xfrm>
            <a:off x="381000" y="1905000"/>
            <a:ext cx="4572000" cy="4343400"/>
          </a:xfrm>
        </p:spPr>
        <p:txBody>
          <a:bodyPr/>
          <a:lstStyle/>
          <a:p>
            <a:r>
              <a:rPr lang="en-US" sz="2400"/>
              <a:t>Shall be inspected prior to each use</a:t>
            </a:r>
          </a:p>
          <a:p>
            <a:r>
              <a:rPr lang="en-US" sz="2400"/>
              <a:t>Applicable service dates and voltage rating shall be observed</a:t>
            </a:r>
          </a:p>
          <a:p>
            <a:r>
              <a:rPr lang="en-US" sz="2400"/>
              <a:t>Insulating rubber gloves shall be given an air test by a qualified user</a:t>
            </a:r>
          </a:p>
          <a:p>
            <a:r>
              <a:rPr lang="en-US" sz="2400"/>
              <a:t>Insulating rubber sleeves shall be inspected by a qualified user </a:t>
            </a:r>
          </a:p>
          <a:p>
            <a:pPr marL="0" indent="0">
              <a:buNone/>
            </a:pPr>
            <a:r>
              <a:rPr lang="en-US"/>
              <a:t> </a:t>
            </a:r>
          </a:p>
          <a:p>
            <a:pPr marL="0" indent="0">
              <a:buNone/>
            </a:pPr>
            <a:endParaRPr lang="en-US"/>
          </a:p>
          <a:p>
            <a:pPr marL="0" indent="0">
              <a:buNone/>
            </a:pPr>
            <a:r>
              <a:rPr lang="en-US"/>
              <a:t>Gloves shall be air tested prior to each use. </a:t>
            </a:r>
          </a:p>
          <a:p>
            <a:endParaRPr lang="en-US"/>
          </a:p>
        </p:txBody>
      </p:sp>
      <p:sp>
        <p:nvSpPr>
          <p:cNvPr id="30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0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07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07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079"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080"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57799" y="2133600"/>
            <a:ext cx="35802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0E2FBC41-B69F-FC0B-540C-537D1979FC67}"/>
              </a:ext>
            </a:extLst>
          </p:cNvPr>
          <p:cNvSpPr>
            <a:spLocks noGrp="1"/>
          </p:cNvSpPr>
          <p:nvPr>
            <p:ph type="sldNum" sz="quarter" idx="12"/>
          </p:nvPr>
        </p:nvSpPr>
        <p:spPr/>
        <p:txBody>
          <a:bodyPr/>
          <a:lstStyle/>
          <a:p>
            <a:pPr>
              <a:defRPr/>
            </a:pPr>
            <a:fld id="{469B2809-61E3-4FE3-BDB6-F42EB26DDB17}" type="slidenum">
              <a:rPr lang="en-US" smtClean="0"/>
              <a:pPr>
                <a:defRPr/>
              </a:pPr>
              <a:t>14</a:t>
            </a:fld>
            <a:endParaRPr 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a:t>Insulating Equipment</a:t>
            </a:r>
          </a:p>
        </p:txBody>
      </p:sp>
      <p:sp>
        <p:nvSpPr>
          <p:cNvPr id="4099" name="Rectangle 3"/>
          <p:cNvSpPr>
            <a:spLocks noGrp="1" noChangeArrowheads="1"/>
          </p:cNvSpPr>
          <p:nvPr>
            <p:ph type="body" sz="half" idx="1"/>
          </p:nvPr>
        </p:nvSpPr>
        <p:spPr>
          <a:xfrm>
            <a:off x="914400" y="2133600"/>
            <a:ext cx="3429000" cy="3657600"/>
          </a:xfrm>
        </p:spPr>
        <p:txBody>
          <a:bodyPr/>
          <a:lstStyle/>
          <a:p>
            <a:pPr marL="0" indent="0" eaLnBrk="1" hangingPunct="1">
              <a:spcBef>
                <a:spcPts val="1200"/>
              </a:spcBef>
              <a:spcAft>
                <a:spcPts val="600"/>
              </a:spcAft>
              <a:buSzPct val="100000"/>
              <a:buNone/>
            </a:pPr>
            <a:r>
              <a:rPr lang="en-US" altLang="en-US" sz="2800"/>
              <a:t>Secure the work area</a:t>
            </a:r>
          </a:p>
          <a:p>
            <a:pPr marL="0" indent="0" eaLnBrk="1" hangingPunct="1">
              <a:spcBef>
                <a:spcPts val="1200"/>
              </a:spcBef>
              <a:spcAft>
                <a:spcPts val="600"/>
              </a:spcAft>
              <a:buSzPct val="100000"/>
              <a:buNone/>
            </a:pPr>
            <a:r>
              <a:rPr lang="en-US" altLang="en-US" sz="2800"/>
              <a:t>Remove all hazards</a:t>
            </a:r>
          </a:p>
          <a:p>
            <a:pPr marL="0" indent="0" eaLnBrk="1" hangingPunct="1">
              <a:spcBef>
                <a:spcPts val="1200"/>
              </a:spcBef>
              <a:spcAft>
                <a:spcPts val="600"/>
              </a:spcAft>
              <a:buSzPct val="100000"/>
              <a:buNone/>
            </a:pPr>
            <a:r>
              <a:rPr lang="en-US" altLang="en-US" sz="2800"/>
              <a:t>Protect workers from those hazards that cannot be eliminated </a:t>
            </a:r>
          </a:p>
        </p:txBody>
      </p:sp>
      <p:pic>
        <p:nvPicPr>
          <p:cNvPr id="45061" name="Picture 7" descr="100-0002_IMG"/>
          <p:cNvPicPr>
            <a:picLocks noGrp="1" noChangeAspect="1" noChangeArrowheads="1"/>
          </p:cNvPicPr>
          <p:nvPr>
            <p:ph sz="half" idx="2"/>
          </p:nvPr>
        </p:nvPicPr>
        <p:blipFill>
          <a:blip r:embed="rId3" cstate="print"/>
          <a:srcRect/>
          <a:stretch>
            <a:fillRect/>
          </a:stretch>
        </p:blipFill>
        <p:spPr>
          <a:xfrm>
            <a:off x="4800600" y="2438399"/>
            <a:ext cx="3720612" cy="3070981"/>
          </a:xfrm>
          <a:effectLst>
            <a:softEdge rad="112500"/>
          </a:effectLst>
        </p:spPr>
      </p:pic>
      <p:sp>
        <p:nvSpPr>
          <p:cNvPr id="2" name="Slide Number Placeholder 1">
            <a:extLst>
              <a:ext uri="{FF2B5EF4-FFF2-40B4-BE49-F238E27FC236}">
                <a16:creationId xmlns:a16="http://schemas.microsoft.com/office/drawing/2014/main" id="{C333297E-6961-ADFD-7A04-A95FCB8E6224}"/>
              </a:ext>
            </a:extLst>
          </p:cNvPr>
          <p:cNvSpPr>
            <a:spLocks noGrp="1"/>
          </p:cNvSpPr>
          <p:nvPr>
            <p:ph type="sldNum" sz="quarter" idx="12"/>
          </p:nvPr>
        </p:nvSpPr>
        <p:spPr/>
        <p:txBody>
          <a:bodyPr/>
          <a:lstStyle/>
          <a:p>
            <a:pPr>
              <a:defRPr/>
            </a:pPr>
            <a:fld id="{C46CB010-865E-43A3-B343-9D274A69DE56}" type="slidenum">
              <a:rPr lang="en-US" smtClean="0"/>
              <a:pPr>
                <a:defRPr/>
              </a:pPr>
              <a:t>15</a:t>
            </a:fld>
            <a:endParaRPr 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ADDD0B7-3DC7-A738-6527-0EA0BAF5D7E3}"/>
              </a:ext>
            </a:extLst>
          </p:cNvPr>
          <p:cNvSpPr>
            <a:spLocks noGrp="1" noChangeArrowheads="1"/>
          </p:cNvSpPr>
          <p:nvPr>
            <p:ph type="title"/>
          </p:nvPr>
        </p:nvSpPr>
        <p:spPr/>
        <p:txBody>
          <a:bodyPr/>
          <a:lstStyle/>
          <a:p>
            <a:pPr eaLnBrk="1" hangingPunct="1"/>
            <a:r>
              <a:rPr lang="en-US" altLang="en-US"/>
              <a:t>Proper Care &amp; Storage</a:t>
            </a:r>
          </a:p>
        </p:txBody>
      </p:sp>
      <p:sp>
        <p:nvSpPr>
          <p:cNvPr id="57347" name="Rectangle 3">
            <a:extLst>
              <a:ext uri="{FF2B5EF4-FFF2-40B4-BE49-F238E27FC236}">
                <a16:creationId xmlns:a16="http://schemas.microsoft.com/office/drawing/2014/main" id="{E9D49BFF-4F19-C511-64AF-740AED0F406F}"/>
              </a:ext>
            </a:extLst>
          </p:cNvPr>
          <p:cNvSpPr>
            <a:spLocks noGrp="1" noChangeArrowheads="1"/>
          </p:cNvSpPr>
          <p:nvPr>
            <p:ph type="body" sz="half" idx="1"/>
          </p:nvPr>
        </p:nvSpPr>
        <p:spPr>
          <a:xfrm>
            <a:off x="457200" y="2065338"/>
            <a:ext cx="3124200" cy="3817937"/>
          </a:xfrm>
        </p:spPr>
        <p:txBody>
          <a:bodyPr/>
          <a:lstStyle/>
          <a:p>
            <a:pPr marL="0" indent="0" eaLnBrk="1" hangingPunct="1">
              <a:buFont typeface="Wingdings" panose="05000000000000000000" pitchFamily="2" charset="2"/>
              <a:buNone/>
            </a:pPr>
            <a:r>
              <a:rPr lang="en-US" altLang="en-US" sz="2800"/>
              <a:t>Rubber insulating equipment and hot line tools must be stored in a manner that they cannot be damaged</a:t>
            </a:r>
          </a:p>
        </p:txBody>
      </p:sp>
      <p:pic>
        <p:nvPicPr>
          <p:cNvPr id="64518" name="Picture 8" descr="101-0102_IMG">
            <a:extLst>
              <a:ext uri="{FF2B5EF4-FFF2-40B4-BE49-F238E27FC236}">
                <a16:creationId xmlns:a16="http://schemas.microsoft.com/office/drawing/2014/main" id="{BE3CFBAD-2268-86AF-C1D9-E511DEBD4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1982337"/>
            <a:ext cx="4495800" cy="3817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9" descr="102-0286_IMG">
            <a:extLst>
              <a:ext uri="{FF2B5EF4-FFF2-40B4-BE49-F238E27FC236}">
                <a16:creationId xmlns:a16="http://schemas.microsoft.com/office/drawing/2014/main" id="{A4B5DCFA-5D95-E5A3-13CC-D45186B0F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442" y="1957315"/>
            <a:ext cx="4395958" cy="3817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101-0109_IMG">
            <a:hlinkClick r:id="rId5" action="ppaction://hlinkpres?slideindex=1&amp;slidetitle="/>
            <a:extLst>
              <a:ext uri="{FF2B5EF4-FFF2-40B4-BE49-F238E27FC236}">
                <a16:creationId xmlns:a16="http://schemas.microsoft.com/office/drawing/2014/main" id="{2F26A725-CB40-63D5-DA7B-E465F89E4C3C}"/>
              </a:ext>
            </a:extLst>
          </p:cNvPr>
          <p:cNvPicPr>
            <a:picLocks noGrp="1"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4292600" y="1957315"/>
            <a:ext cx="4381500" cy="3787775"/>
          </a:xfrm>
          <a:effectLst>
            <a:softEdge rad="112500"/>
          </a:effectLst>
        </p:spPr>
      </p:pic>
      <p:sp>
        <p:nvSpPr>
          <p:cNvPr id="571402" name="Text Box 10">
            <a:extLst>
              <a:ext uri="{FF2B5EF4-FFF2-40B4-BE49-F238E27FC236}">
                <a16:creationId xmlns:a16="http://schemas.microsoft.com/office/drawing/2014/main" id="{291678BD-A92E-AFEC-6268-AC268AAB76BE}"/>
              </a:ext>
            </a:extLst>
          </p:cNvPr>
          <p:cNvSpPr txBox="1">
            <a:spLocks noChangeArrowheads="1"/>
          </p:cNvSpPr>
          <p:nvPr/>
        </p:nvSpPr>
        <p:spPr bwMode="auto">
          <a:xfrm>
            <a:off x="4292600" y="1982788"/>
            <a:ext cx="43942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50000"/>
              </a:spcBef>
              <a:buClrTx/>
              <a:buSzTx/>
              <a:buFontTx/>
              <a:buNone/>
              <a:defRPr/>
            </a:pPr>
            <a:r>
              <a:rPr lang="en-US" altLang="en-US" sz="22500">
                <a:solidFill>
                  <a:srgbClr val="992201"/>
                </a:solidFill>
                <a:effectLst>
                  <a:outerShdw blurRad="38100" dist="38100" dir="2700000" algn="tl">
                    <a:srgbClr val="000000">
                      <a:alpha val="43137"/>
                    </a:srgbClr>
                  </a:outerShdw>
                </a:effectLst>
                <a:cs typeface="Arial" charset="0"/>
              </a:rPr>
              <a:t>Ø</a:t>
            </a:r>
          </a:p>
        </p:txBody>
      </p:sp>
      <p:sp>
        <p:nvSpPr>
          <p:cNvPr id="3" name="Slide Number Placeholder 2">
            <a:extLst>
              <a:ext uri="{FF2B5EF4-FFF2-40B4-BE49-F238E27FC236}">
                <a16:creationId xmlns:a16="http://schemas.microsoft.com/office/drawing/2014/main" id="{A7BA7A3E-723A-F604-2560-238CA3BF1286}"/>
              </a:ext>
            </a:extLst>
          </p:cNvPr>
          <p:cNvSpPr>
            <a:spLocks noGrp="1"/>
          </p:cNvSpPr>
          <p:nvPr>
            <p:ph type="sldNum" sz="quarter" idx="12"/>
          </p:nvPr>
        </p:nvSpPr>
        <p:spPr/>
        <p:txBody>
          <a:bodyPr/>
          <a:lstStyle/>
          <a:p>
            <a:pPr>
              <a:defRPr/>
            </a:pPr>
            <a:fld id="{C46CB010-865E-43A3-B343-9D274A69DE56}" type="slidenum">
              <a:rPr lang="en-US" smtClean="0"/>
              <a:pPr>
                <a:defRPr/>
              </a:pPr>
              <a:t>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fade">
                                      <p:cBhvr>
                                        <p:cTn id="7" dur="500"/>
                                        <p:tgtEl>
                                          <p:spTgt spid="64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1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7"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8"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9"/>
          <p:cNvSpPr>
            <a:spLocks noGrp="1" noChangeArrowheads="1"/>
          </p:cNvSpPr>
          <p:nvPr>
            <p:ph type="title"/>
          </p:nvPr>
        </p:nvSpPr>
        <p:spPr/>
        <p:txBody>
          <a:bodyPr/>
          <a:lstStyle/>
          <a:p>
            <a:pPr eaLnBrk="1" hangingPunct="1"/>
            <a:r>
              <a:rPr lang="en-US" altLang="en-US"/>
              <a:t>Dielectric Test</a:t>
            </a:r>
          </a:p>
        </p:txBody>
      </p:sp>
      <p:graphicFrame>
        <p:nvGraphicFramePr>
          <p:cNvPr id="2" name="Table 1"/>
          <p:cNvGraphicFramePr>
            <a:graphicFrameLocks noGrp="1"/>
          </p:cNvGraphicFramePr>
          <p:nvPr>
            <p:extLst>
              <p:ext uri="{D42A27DB-BD31-4B8C-83A1-F6EECF244321}">
                <p14:modId xmlns:p14="http://schemas.microsoft.com/office/powerpoint/2010/main" val="229551228"/>
              </p:ext>
            </p:extLst>
          </p:nvPr>
        </p:nvGraphicFramePr>
        <p:xfrm>
          <a:off x="457200" y="1752600"/>
          <a:ext cx="8278812" cy="3428998"/>
        </p:xfrm>
        <a:graphic>
          <a:graphicData uri="http://schemas.openxmlformats.org/drawingml/2006/table">
            <a:tbl>
              <a:tblPr firstRow="1" bandRow="1">
                <a:tableStyleId>{5C22544A-7EE6-4342-B048-85BDC9FD1C3A}</a:tableStyleId>
              </a:tblPr>
              <a:tblGrid>
                <a:gridCol w="2542074">
                  <a:extLst>
                    <a:ext uri="{9D8B030D-6E8A-4147-A177-3AD203B41FA5}">
                      <a16:colId xmlns:a16="http://schemas.microsoft.com/office/drawing/2014/main" val="20000"/>
                    </a:ext>
                  </a:extLst>
                </a:gridCol>
                <a:gridCol w="2868369">
                  <a:extLst>
                    <a:ext uri="{9D8B030D-6E8A-4147-A177-3AD203B41FA5}">
                      <a16:colId xmlns:a16="http://schemas.microsoft.com/office/drawing/2014/main" val="20001"/>
                    </a:ext>
                  </a:extLst>
                </a:gridCol>
                <a:gridCol w="2868369">
                  <a:extLst>
                    <a:ext uri="{9D8B030D-6E8A-4147-A177-3AD203B41FA5}">
                      <a16:colId xmlns:a16="http://schemas.microsoft.com/office/drawing/2014/main" val="1163374151"/>
                    </a:ext>
                  </a:extLst>
                </a:gridCol>
              </a:tblGrid>
              <a:tr h="669471">
                <a:tc>
                  <a:txBody>
                    <a:bodyPr/>
                    <a:lstStyle/>
                    <a:p>
                      <a:pPr algn="ctr"/>
                      <a:r>
                        <a:rPr lang="en-US" sz="2400" b="1" u="sng">
                          <a:solidFill>
                            <a:srgbClr val="002060"/>
                          </a:solidFill>
                        </a:rPr>
                        <a:t>Equipment</a:t>
                      </a:r>
                    </a:p>
                  </a:txBody>
                  <a:tcPr anchor="ctr"/>
                </a:tc>
                <a:tc>
                  <a:txBody>
                    <a:bodyPr/>
                    <a:lstStyle/>
                    <a:p>
                      <a:pPr algn="ctr"/>
                      <a:r>
                        <a:rPr lang="en-US" sz="2400" b="1" u="sng">
                          <a:solidFill>
                            <a:srgbClr val="002060"/>
                          </a:solidFill>
                        </a:rPr>
                        <a:t>Inspection</a:t>
                      </a:r>
                    </a:p>
                  </a:txBody>
                  <a:tcPr anchor="ctr"/>
                </a:tc>
                <a:tc>
                  <a:txBody>
                    <a:bodyPr/>
                    <a:lstStyle/>
                    <a:p>
                      <a:pPr algn="ctr"/>
                      <a:r>
                        <a:rPr lang="en-US" sz="2400" b="1" u="sng">
                          <a:solidFill>
                            <a:srgbClr val="002060"/>
                          </a:solidFill>
                        </a:rPr>
                        <a:t>Die-Electric Test</a:t>
                      </a:r>
                    </a:p>
                  </a:txBody>
                  <a:tcPr anchor="ctr"/>
                </a:tc>
                <a:extLst>
                  <a:ext uri="{0D108BD9-81ED-4DB2-BD59-A6C34878D82A}">
                    <a16:rowId xmlns:a16="http://schemas.microsoft.com/office/drawing/2014/main" val="10000"/>
                  </a:ext>
                </a:extLst>
              </a:tr>
              <a:tr h="669471">
                <a:tc>
                  <a:txBody>
                    <a:bodyPr/>
                    <a:lstStyle/>
                    <a:p>
                      <a:pPr algn="l"/>
                      <a:r>
                        <a:rPr lang="en-US" sz="2000" b="1"/>
                        <a:t>Rubber Glove</a:t>
                      </a:r>
                    </a:p>
                  </a:txBody>
                  <a:tcPr anchor="ctr"/>
                </a:tc>
                <a:tc>
                  <a:txBody>
                    <a:bodyPr/>
                    <a:lstStyle/>
                    <a:p>
                      <a:pPr algn="ctr"/>
                      <a:r>
                        <a:rPr lang="en-US" sz="1800" b="1"/>
                        <a:t>Prior to Use</a:t>
                      </a:r>
                    </a:p>
                  </a:txBody>
                  <a:tcPr anchor="ctr"/>
                </a:tc>
                <a:tc>
                  <a:txBody>
                    <a:bodyPr/>
                    <a:lstStyle/>
                    <a:p>
                      <a:pPr algn="ctr"/>
                      <a:r>
                        <a:rPr lang="en-US" sz="1800" b="1"/>
                        <a:t>Once Every 6 Months</a:t>
                      </a:r>
                    </a:p>
                  </a:txBody>
                  <a:tcPr anchor="ctr"/>
                </a:tc>
                <a:extLst>
                  <a:ext uri="{0D108BD9-81ED-4DB2-BD59-A6C34878D82A}">
                    <a16:rowId xmlns:a16="http://schemas.microsoft.com/office/drawing/2014/main" val="10001"/>
                  </a:ext>
                </a:extLst>
              </a:tr>
              <a:tr h="669471">
                <a:tc>
                  <a:txBody>
                    <a:bodyPr/>
                    <a:lstStyle/>
                    <a:p>
                      <a:pPr algn="l"/>
                      <a:r>
                        <a:rPr lang="en-US" sz="2000" b="1"/>
                        <a:t>Rubber Sleeve</a:t>
                      </a:r>
                    </a:p>
                  </a:txBody>
                  <a:tcPr anchor="ctr"/>
                </a:tc>
                <a:tc>
                  <a:txBody>
                    <a:bodyPr/>
                    <a:lstStyle/>
                    <a:p>
                      <a:pPr algn="ctr"/>
                      <a:r>
                        <a:rPr lang="en-US" sz="1800" b="1"/>
                        <a:t>Prior to Use</a:t>
                      </a:r>
                    </a:p>
                  </a:txBody>
                  <a:tcPr anchor="ctr"/>
                </a:tc>
                <a:tc>
                  <a:txBody>
                    <a:bodyPr/>
                    <a:lstStyle/>
                    <a:p>
                      <a:pPr algn="ctr"/>
                      <a:r>
                        <a:rPr lang="en-US" sz="1800" b="1"/>
                        <a:t>Once Every 12 Months</a:t>
                      </a:r>
                    </a:p>
                  </a:txBody>
                  <a:tcPr anchor="ctr"/>
                </a:tc>
                <a:extLst>
                  <a:ext uri="{0D108BD9-81ED-4DB2-BD59-A6C34878D82A}">
                    <a16:rowId xmlns:a16="http://schemas.microsoft.com/office/drawing/2014/main" val="10002"/>
                  </a:ext>
                </a:extLst>
              </a:tr>
              <a:tr h="669471">
                <a:tc>
                  <a:txBody>
                    <a:bodyPr/>
                    <a:lstStyle/>
                    <a:p>
                      <a:pPr algn="l"/>
                      <a:r>
                        <a:rPr lang="en-US" sz="2000" b="1"/>
                        <a:t>Rubber</a:t>
                      </a:r>
                      <a:r>
                        <a:rPr lang="en-US" sz="2000" b="1" baseline="0"/>
                        <a:t> Blanket</a:t>
                      </a:r>
                      <a:endParaRPr lang="en-US" sz="2000" b="1"/>
                    </a:p>
                  </a:txBody>
                  <a:tcPr anchor="ctr"/>
                </a:tc>
                <a:tc>
                  <a:txBody>
                    <a:bodyPr/>
                    <a:lstStyle/>
                    <a:p>
                      <a:pPr algn="ctr"/>
                      <a:r>
                        <a:rPr lang="en-US" sz="1800" b="1"/>
                        <a:t>Prior to Use</a:t>
                      </a:r>
                    </a:p>
                  </a:txBody>
                  <a:tcPr anchor="ctr"/>
                </a:tc>
                <a:tc>
                  <a:txBody>
                    <a:bodyPr/>
                    <a:lstStyle/>
                    <a:p>
                      <a:pPr algn="ctr"/>
                      <a:r>
                        <a:rPr lang="en-US" sz="1800" b="1"/>
                        <a:t>Once Every 12 Months</a:t>
                      </a:r>
                    </a:p>
                  </a:txBody>
                  <a:tcPr anchor="ctr"/>
                </a:tc>
                <a:extLst>
                  <a:ext uri="{0D108BD9-81ED-4DB2-BD59-A6C34878D82A}">
                    <a16:rowId xmlns:a16="http://schemas.microsoft.com/office/drawing/2014/main" val="10003"/>
                  </a:ext>
                </a:extLst>
              </a:tr>
              <a:tr h="751114">
                <a:tc>
                  <a:txBody>
                    <a:bodyPr/>
                    <a:lstStyle/>
                    <a:p>
                      <a:pPr algn="l"/>
                      <a:r>
                        <a:rPr lang="en-US" sz="2000" b="1"/>
                        <a:t>Rubber Hose, Hoods etc.</a:t>
                      </a:r>
                    </a:p>
                  </a:txBody>
                  <a:tcPr anchor="ctr"/>
                </a:tc>
                <a:tc>
                  <a:txBody>
                    <a:bodyPr/>
                    <a:lstStyle/>
                    <a:p>
                      <a:pPr algn="ctr"/>
                      <a:r>
                        <a:rPr lang="en-US" sz="1800" b="1"/>
                        <a:t>Prior to Use</a:t>
                      </a:r>
                    </a:p>
                  </a:txBody>
                  <a:tcPr anchor="ctr"/>
                </a:tc>
                <a:tc>
                  <a:txBody>
                    <a:bodyPr/>
                    <a:lstStyle/>
                    <a:p>
                      <a:pPr algn="l"/>
                      <a:r>
                        <a:rPr lang="en-US" sz="1800" b="1"/>
                        <a:t>When there is reason to suspect integrity</a:t>
                      </a:r>
                    </a:p>
                  </a:txBody>
                  <a:tcPr anchor="ctr"/>
                </a:tc>
                <a:extLst>
                  <a:ext uri="{0D108BD9-81ED-4DB2-BD59-A6C34878D82A}">
                    <a16:rowId xmlns:a16="http://schemas.microsoft.com/office/drawing/2014/main" val="10004"/>
                  </a:ext>
                </a:extLst>
              </a:tr>
            </a:tbl>
          </a:graphicData>
        </a:graphic>
      </p:graphicFrame>
      <p:sp>
        <p:nvSpPr>
          <p:cNvPr id="5150" name="TextBox 2"/>
          <p:cNvSpPr txBox="1">
            <a:spLocks noChangeArrowheads="1"/>
          </p:cNvSpPr>
          <p:nvPr/>
        </p:nvSpPr>
        <p:spPr bwMode="auto">
          <a:xfrm>
            <a:off x="696913" y="53340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r>
              <a:rPr lang="en-US" altLang="en-US" sz="1800"/>
              <a:t>These are the minimum requirements required by OSHA.  Company policy, client and/or contract requirements may mandate shorter inspection cycles </a:t>
            </a:r>
          </a:p>
        </p:txBody>
      </p:sp>
      <p:sp>
        <p:nvSpPr>
          <p:cNvPr id="3" name="Slide Number Placeholder 2">
            <a:extLst>
              <a:ext uri="{FF2B5EF4-FFF2-40B4-BE49-F238E27FC236}">
                <a16:creationId xmlns:a16="http://schemas.microsoft.com/office/drawing/2014/main" id="{004E2BA9-4DF6-F92B-E78B-76A3266772F3}"/>
              </a:ext>
            </a:extLst>
          </p:cNvPr>
          <p:cNvSpPr>
            <a:spLocks noGrp="1"/>
          </p:cNvSpPr>
          <p:nvPr>
            <p:ph type="sldNum" sz="quarter" idx="12"/>
          </p:nvPr>
        </p:nvSpPr>
        <p:spPr/>
        <p:txBody>
          <a:bodyPr/>
          <a:lstStyle/>
          <a:p>
            <a:pPr>
              <a:defRPr/>
            </a:pPr>
            <a:fld id="{083B02C4-578E-4A57-9B99-0EE79F1D5CBA}" type="slidenum">
              <a:rPr lang="en-US" smtClean="0"/>
              <a:pPr>
                <a:defRPr/>
              </a:pPr>
              <a:t>17</a:t>
            </a:fld>
            <a:endParaRPr 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Live-Line Tools</a:t>
            </a:r>
          </a:p>
        </p:txBody>
      </p:sp>
      <p:sp>
        <p:nvSpPr>
          <p:cNvPr id="28675" name="Rectangle 7"/>
          <p:cNvSpPr>
            <a:spLocks noGrp="1" noChangeArrowheads="1"/>
          </p:cNvSpPr>
          <p:nvPr>
            <p:ph type="body" sz="half" idx="1"/>
          </p:nvPr>
        </p:nvSpPr>
        <p:spPr>
          <a:xfrm>
            <a:off x="457200" y="2133600"/>
            <a:ext cx="3200400" cy="3810000"/>
          </a:xfrm>
        </p:spPr>
        <p:txBody>
          <a:bodyPr/>
          <a:lstStyle/>
          <a:p>
            <a:pPr marL="0" indent="0" eaLnBrk="1" hangingPunct="1">
              <a:buNone/>
              <a:defRPr/>
            </a:pPr>
            <a:r>
              <a:rPr lang="en-US" altLang="en-US" sz="2700"/>
              <a:t>Minimum approach distance must be maintained </a:t>
            </a:r>
          </a:p>
          <a:p>
            <a:pPr eaLnBrk="1" hangingPunct="1">
              <a:buClrTx/>
              <a:buFont typeface="Arial" panose="020B0604020202020204" pitchFamily="34" charset="0"/>
              <a:buChar char="•"/>
              <a:defRPr/>
            </a:pPr>
            <a:r>
              <a:rPr lang="en-US" altLang="en-US" sz="2000"/>
              <a:t>The worker’s hand</a:t>
            </a:r>
          </a:p>
          <a:p>
            <a:pPr eaLnBrk="1" hangingPunct="1">
              <a:buClrTx/>
              <a:buFont typeface="Arial" panose="020B0604020202020204" pitchFamily="34" charset="0"/>
              <a:buChar char="•"/>
              <a:defRPr/>
            </a:pPr>
            <a:r>
              <a:rPr lang="en-US" altLang="en-US" sz="2000"/>
              <a:t>The hot end of the stick</a:t>
            </a:r>
          </a:p>
        </p:txBody>
      </p:sp>
      <p:pic>
        <p:nvPicPr>
          <p:cNvPr id="3074" name="Picture 2" descr="Image result for Live-line 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4572000" cy="3429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B49B182-FB96-FDEC-1E1A-F77F65DA4933}"/>
              </a:ext>
            </a:extLst>
          </p:cNvPr>
          <p:cNvSpPr>
            <a:spLocks noGrp="1"/>
          </p:cNvSpPr>
          <p:nvPr>
            <p:ph type="sldNum" sz="quarter" idx="12"/>
          </p:nvPr>
        </p:nvSpPr>
        <p:spPr/>
        <p:txBody>
          <a:bodyPr/>
          <a:lstStyle/>
          <a:p>
            <a:pPr>
              <a:defRPr/>
            </a:pPr>
            <a:fld id="{C46CB010-865E-43A3-B343-9D274A69DE56}" type="slidenum">
              <a:rPr lang="en-US" smtClean="0"/>
              <a:pPr>
                <a:defRPr/>
              </a:pPr>
              <a:t>18</a:t>
            </a:fld>
            <a:endParaRPr 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US" altLang="en-US"/>
              <a:t>Live-Line Tools</a:t>
            </a:r>
          </a:p>
        </p:txBody>
      </p:sp>
      <p:sp>
        <p:nvSpPr>
          <p:cNvPr id="7171" name="Rectangle 6"/>
          <p:cNvSpPr>
            <a:spLocks noGrp="1" noChangeArrowheads="1"/>
          </p:cNvSpPr>
          <p:nvPr>
            <p:ph sz="half" idx="1"/>
          </p:nvPr>
        </p:nvSpPr>
        <p:spPr>
          <a:xfrm>
            <a:off x="762000" y="2362200"/>
            <a:ext cx="3771900" cy="3581400"/>
          </a:xfrm>
        </p:spPr>
        <p:txBody>
          <a:bodyPr/>
          <a:lstStyle/>
          <a:p>
            <a:pPr marL="0" indent="0" eaLnBrk="1" hangingPunct="1">
              <a:buNone/>
            </a:pPr>
            <a:r>
              <a:rPr lang="en-US" altLang="en-US" sz="2700"/>
              <a:t>Live-line tools shall be removed from service every 2 years for examination, cleaning, repair, testing and labeling</a:t>
            </a:r>
          </a:p>
        </p:txBody>
      </p:sp>
      <p:pic>
        <p:nvPicPr>
          <p:cNvPr id="70661" name="Picture 7">
            <a:hlinkClick r:id="rId3" action="ppaction://hlinkpres?slideindex=1&amp;slidetitle="/>
          </p:cNvPr>
          <p:cNvPicPr>
            <a:picLocks noGrp="1" noChangeAspect="1" noChangeArrowheads="1"/>
          </p:cNvPicPr>
          <p:nvPr>
            <p:ph sz="half" idx="2"/>
          </p:nvPr>
        </p:nvPicPr>
        <p:blipFill>
          <a:blip r:embed="rId4" cstate="print"/>
          <a:stretch>
            <a:fillRect/>
          </a:stretch>
        </p:blipFill>
        <p:spPr>
          <a:xfrm>
            <a:off x="4686300" y="2286000"/>
            <a:ext cx="3771900" cy="2795833"/>
          </a:xfrm>
          <a:effectLst>
            <a:softEdge rad="112500"/>
          </a:effectLst>
        </p:spPr>
      </p:pic>
      <p:sp>
        <p:nvSpPr>
          <p:cNvPr id="2" name="Slide Number Placeholder 1">
            <a:extLst>
              <a:ext uri="{FF2B5EF4-FFF2-40B4-BE49-F238E27FC236}">
                <a16:creationId xmlns:a16="http://schemas.microsoft.com/office/drawing/2014/main" id="{0EC1AF63-B36F-2933-3147-96C84325122C}"/>
              </a:ext>
            </a:extLst>
          </p:cNvPr>
          <p:cNvSpPr>
            <a:spLocks noGrp="1"/>
          </p:cNvSpPr>
          <p:nvPr>
            <p:ph type="sldNum" sz="quarter" idx="12"/>
          </p:nvPr>
        </p:nvSpPr>
        <p:spPr/>
        <p:txBody>
          <a:bodyPr/>
          <a:lstStyle/>
          <a:p>
            <a:pPr>
              <a:defRPr/>
            </a:pPr>
            <a:fld id="{469B2809-61E3-4FE3-BDB6-F42EB26DDB17}" type="slidenum">
              <a:rPr lang="en-US" smtClean="0"/>
              <a:pPr>
                <a:defRPr/>
              </a:pPr>
              <a:t>19</a:t>
            </a:fld>
            <a:endParaRPr 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3"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 name="Rounded Rectangle 3"/>
          <p:cNvSpPr/>
          <p:nvPr/>
        </p:nvSpPr>
        <p:spPr bwMode="auto">
          <a:xfrm>
            <a:off x="304800" y="304800"/>
            <a:ext cx="8534400" cy="5943600"/>
          </a:xfrm>
          <a:prstGeom prst="roundRect">
            <a:avLst>
              <a:gd name="adj" fmla="val 12771"/>
            </a:avLst>
          </a:prstGeom>
          <a:gradFill>
            <a:gsLst>
              <a:gs pos="68000">
                <a:srgbClr val="FFFF00"/>
              </a:gs>
              <a:gs pos="100000">
                <a:schemeClr val="lt2">
                  <a:shade val="30000"/>
                  <a:satMod val="200000"/>
                </a:schemeClr>
              </a:gs>
            </a:gsLst>
          </a:gradFill>
          <a:ln w="9525" cap="flat" cmpd="sng" algn="ctr">
            <a:no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a:lstStyle/>
          <a:p>
            <a:pPr algn="ctr">
              <a:spcBef>
                <a:spcPct val="30000"/>
              </a:spcBef>
              <a:defRPr/>
            </a:pPr>
            <a:endParaRPr lang="en-US" sz="2800" b="1">
              <a:solidFill>
                <a:srgbClr val="000066"/>
              </a:solidFill>
              <a:effectLst>
                <a:outerShdw blurRad="38100" dist="38100" dir="2700000" algn="tl">
                  <a:srgbClr val="000000">
                    <a:alpha val="43137"/>
                  </a:srgbClr>
                </a:outerShdw>
              </a:effectLst>
            </a:endParaRPr>
          </a:p>
          <a:p>
            <a:pPr algn="ctr">
              <a:spcBef>
                <a:spcPct val="30000"/>
              </a:spcBef>
              <a:defRPr/>
            </a:pPr>
            <a:r>
              <a:rPr lang="en-US" sz="3200" b="1">
                <a:solidFill>
                  <a:srgbClr val="000066"/>
                </a:solidFill>
                <a:effectLst>
                  <a:outerShdw blurRad="38100" dist="38100" dir="2700000" algn="tl">
                    <a:srgbClr val="000000">
                      <a:alpha val="43137"/>
                    </a:srgbClr>
                  </a:outerShdw>
                </a:effectLst>
              </a:rPr>
              <a:t>Never Second Guess Electrical Hazards!  If there is any doubt,</a:t>
            </a:r>
            <a:endParaRPr lang="en-US" b="1">
              <a:solidFill>
                <a:srgbClr val="000066"/>
              </a:solidFill>
              <a:effectLst>
                <a:outerShdw blurRad="38100" dist="38100" dir="2700000" algn="tl">
                  <a:srgbClr val="000000">
                    <a:alpha val="43137"/>
                  </a:srgbClr>
                </a:outerShdw>
              </a:effectLst>
            </a:endParaRPr>
          </a:p>
          <a:p>
            <a:pPr algn="ctr">
              <a:defRPr/>
            </a:pPr>
            <a:r>
              <a:rPr lang="en-US" sz="13800">
                <a:solidFill>
                  <a:srgbClr val="009900"/>
                </a:solidFill>
                <a:effectLst>
                  <a:outerShdw blurRad="38100" dist="38100" dir="2700000" algn="tl">
                    <a:srgbClr val="000000">
                      <a:alpha val="43137"/>
                    </a:srgbClr>
                  </a:outerShdw>
                </a:effectLst>
                <a:latin typeface="Cooper Black" pitchFamily="18" charset="0"/>
              </a:rPr>
              <a:t>STOP!</a:t>
            </a:r>
          </a:p>
          <a:p>
            <a:pPr algn="ctr">
              <a:spcBef>
                <a:spcPct val="50000"/>
              </a:spcBef>
              <a:defRPr/>
            </a:pPr>
            <a:r>
              <a:rPr lang="en-US" sz="3200" b="1">
                <a:solidFill>
                  <a:srgbClr val="000066"/>
                </a:solidFill>
                <a:effectLst>
                  <a:outerShdw blurRad="38100" dist="38100" dir="2700000" algn="tl">
                    <a:srgbClr val="000000">
                      <a:alpha val="43137"/>
                    </a:srgbClr>
                  </a:outerShdw>
                </a:effectLst>
              </a:rPr>
              <a:t>Consult a Supervisor, Journeyman and/or a Safety Professional</a:t>
            </a:r>
          </a:p>
        </p:txBody>
      </p:sp>
      <p:sp>
        <p:nvSpPr>
          <p:cNvPr id="2" name="Slide Number Placeholder 1">
            <a:extLst>
              <a:ext uri="{FF2B5EF4-FFF2-40B4-BE49-F238E27FC236}">
                <a16:creationId xmlns:a16="http://schemas.microsoft.com/office/drawing/2014/main" id="{48D31AAD-3F5B-B312-9693-D275EA7721B1}"/>
              </a:ext>
            </a:extLst>
          </p:cNvPr>
          <p:cNvSpPr>
            <a:spLocks noGrp="1"/>
          </p:cNvSpPr>
          <p:nvPr>
            <p:ph type="sldNum" sz="quarter" idx="12"/>
          </p:nvPr>
        </p:nvSpPr>
        <p:spPr/>
        <p:txBody>
          <a:bodyPr/>
          <a:lstStyle/>
          <a:p>
            <a:pPr>
              <a:defRPr/>
            </a:pPr>
            <a:fld id="{083B02C4-578E-4A57-9B99-0EE79F1D5CBA}" type="slidenum">
              <a:rPr lang="en-US" smtClean="0"/>
              <a:pPr>
                <a:defRPr/>
              </a:pPr>
              <a:t>2</a:t>
            </a:fld>
            <a:endParaRPr 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Live-Line Tools</a:t>
            </a:r>
          </a:p>
        </p:txBody>
      </p:sp>
      <p:sp>
        <p:nvSpPr>
          <p:cNvPr id="73731" name="Rectangle 3"/>
          <p:cNvSpPr>
            <a:spLocks noGrp="1" noChangeArrowheads="1"/>
          </p:cNvSpPr>
          <p:nvPr>
            <p:ph type="body" sz="half" idx="1"/>
          </p:nvPr>
        </p:nvSpPr>
        <p:spPr>
          <a:xfrm>
            <a:off x="762000" y="1905000"/>
            <a:ext cx="4343400" cy="4038600"/>
          </a:xfrm>
        </p:spPr>
        <p:txBody>
          <a:bodyPr/>
          <a:lstStyle/>
          <a:p>
            <a:pPr marL="0" indent="0" eaLnBrk="1" hangingPunct="1">
              <a:spcBef>
                <a:spcPts val="1200"/>
              </a:spcBef>
              <a:spcAft>
                <a:spcPts val="600"/>
              </a:spcAft>
              <a:buFont typeface="Wingdings" pitchFamily="2" charset="2"/>
              <a:buNone/>
              <a:defRPr/>
            </a:pPr>
            <a:r>
              <a:rPr lang="en-US" altLang="en-US" sz="2700"/>
              <a:t>Each live-line tool shall be wiped clean and visually inspected for defects before use each day </a:t>
            </a:r>
          </a:p>
          <a:p>
            <a:pPr marL="0" indent="0" eaLnBrk="1" hangingPunct="1">
              <a:spcBef>
                <a:spcPts val="1200"/>
              </a:spcBef>
              <a:spcAft>
                <a:spcPts val="600"/>
              </a:spcAft>
              <a:buFont typeface="Wingdings" pitchFamily="2" charset="2"/>
              <a:buNone/>
              <a:defRPr/>
            </a:pPr>
            <a:r>
              <a:rPr lang="en-US" altLang="en-US" sz="2700"/>
              <a:t>Would you do hot work with dirty sticks?</a:t>
            </a:r>
          </a:p>
          <a:p>
            <a:pPr marL="0" indent="0" eaLnBrk="1" hangingPunct="1">
              <a:spcBef>
                <a:spcPts val="1200"/>
              </a:spcBef>
              <a:spcAft>
                <a:spcPts val="600"/>
              </a:spcAft>
              <a:buFont typeface="Wingdings" pitchFamily="2" charset="2"/>
              <a:buNone/>
              <a:defRPr/>
            </a:pPr>
            <a:r>
              <a:rPr lang="en-US" altLang="en-US" sz="2700"/>
              <a:t>Is an insulated boom any different? </a:t>
            </a:r>
          </a:p>
          <a:p>
            <a:pPr eaLnBrk="1" hangingPunct="1">
              <a:defRPr/>
            </a:pPr>
            <a:endParaRPr lang="en-US" altLang="en-US" sz="2700"/>
          </a:p>
        </p:txBody>
      </p:sp>
      <p:pic>
        <p:nvPicPr>
          <p:cNvPr id="68613" name="Picture 4">
            <a:hlinkClick r:id="rId3" action="ppaction://hlinkpres?slideindex=1&amp;slidetitle="/>
          </p:cNvPr>
          <p:cNvPicPr>
            <a:picLocks noGrp="1" noChangeAspect="1" noChangeArrowheads="1"/>
          </p:cNvPicPr>
          <p:nvPr>
            <p:ph type="clipArt" sz="half" idx="2"/>
          </p:nvPr>
        </p:nvPicPr>
        <p:blipFill>
          <a:blip r:embed="rId4" cstate="print"/>
          <a:srcRect/>
          <a:stretch>
            <a:fillRect/>
          </a:stretch>
        </p:blipFill>
        <p:spPr>
          <a:xfrm>
            <a:off x="5232341" y="2438400"/>
            <a:ext cx="3506847" cy="2514600"/>
          </a:xfrm>
          <a:effectLst>
            <a:softEdge rad="112500"/>
          </a:effectLst>
        </p:spPr>
      </p:pic>
      <p:pic>
        <p:nvPicPr>
          <p:cNvPr id="6" name="Picture 7" descr="boomwipe">
            <a:hlinkClick r:id="rId3" action="ppaction://hlinkpres?slideindex=1&amp;slidetitle="/>
          </p:cNvPr>
          <p:cNvPicPr>
            <a:picLocks noChangeAspect="1" noChangeArrowheads="1"/>
          </p:cNvPicPr>
          <p:nvPr/>
        </p:nvPicPr>
        <p:blipFill>
          <a:blip r:embed="rId5" cstate="print"/>
          <a:srcRect/>
          <a:stretch>
            <a:fillRect/>
          </a:stretch>
        </p:blipFill>
        <p:spPr bwMode="auto">
          <a:xfrm>
            <a:off x="5181600" y="2286000"/>
            <a:ext cx="3557588" cy="2660656"/>
          </a:xfrm>
          <a:prstGeom prst="rect">
            <a:avLst/>
          </a:prstGeom>
          <a:noFill/>
          <a:ln w="9525">
            <a:noFill/>
            <a:miter lim="800000"/>
            <a:headEnd/>
            <a:tailEnd/>
          </a:ln>
          <a:effectLst>
            <a:softEdge rad="112500"/>
          </a:effectLst>
        </p:spPr>
      </p:pic>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a:t>2-6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fade">
                                      <p:cBhvr>
                                        <p:cTn id="15"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Live-Line Tools</a:t>
            </a:r>
          </a:p>
        </p:txBody>
      </p:sp>
      <p:sp>
        <p:nvSpPr>
          <p:cNvPr id="9219" name="Rectangle 3"/>
          <p:cNvSpPr>
            <a:spLocks noGrp="1" noChangeArrowheads="1"/>
          </p:cNvSpPr>
          <p:nvPr>
            <p:ph type="body" sz="half" idx="1"/>
          </p:nvPr>
        </p:nvSpPr>
        <p:spPr>
          <a:xfrm>
            <a:off x="762000" y="2209800"/>
            <a:ext cx="3771900" cy="3733800"/>
          </a:xfrm>
        </p:spPr>
        <p:txBody>
          <a:bodyPr/>
          <a:lstStyle/>
          <a:p>
            <a:pPr marL="0" indent="0" eaLnBrk="1" hangingPunct="1">
              <a:lnSpc>
                <a:spcPct val="90000"/>
              </a:lnSpc>
              <a:spcBef>
                <a:spcPts val="1200"/>
              </a:spcBef>
              <a:spcAft>
                <a:spcPts val="600"/>
              </a:spcAft>
              <a:buFont typeface="Wingdings" pitchFamily="2" charset="2"/>
              <a:buNone/>
            </a:pPr>
            <a:r>
              <a:rPr lang="en-US" altLang="en-US" sz="2700"/>
              <a:t>Test the tool's integrity along its entire working length</a:t>
            </a:r>
          </a:p>
          <a:p>
            <a:pPr marL="0" indent="0" eaLnBrk="1" hangingPunct="1">
              <a:lnSpc>
                <a:spcPct val="90000"/>
              </a:lnSpc>
              <a:spcBef>
                <a:spcPts val="1200"/>
              </a:spcBef>
              <a:spcAft>
                <a:spcPts val="600"/>
              </a:spcAft>
              <a:buFont typeface="Wingdings" pitchFamily="2" charset="2"/>
              <a:buNone/>
            </a:pPr>
            <a:r>
              <a:rPr lang="en-US" altLang="en-US" sz="2700"/>
              <a:t>If the tool is made of fiberglass-reinforced plastic, test its integrity under wet conditions</a:t>
            </a:r>
          </a:p>
        </p:txBody>
      </p:sp>
      <p:pic>
        <p:nvPicPr>
          <p:cNvPr id="71685" name="Picture 7" descr="material82_wnw_hot_1">
            <a:hlinkClick r:id="rId3" action="ppaction://hlinkpres?slideindex=1&amp;slidetitle="/>
          </p:cNvPr>
          <p:cNvPicPr>
            <a:picLocks noGrp="1" noChangeAspect="1" noChangeArrowheads="1"/>
          </p:cNvPicPr>
          <p:nvPr>
            <p:ph type="clipArt" sz="half" idx="2"/>
          </p:nvPr>
        </p:nvPicPr>
        <p:blipFill>
          <a:blip r:embed="rId4" cstate="print"/>
          <a:srcRect/>
          <a:stretch>
            <a:fillRect/>
          </a:stretch>
        </p:blipFill>
        <p:spPr>
          <a:xfrm>
            <a:off x="5257800" y="1894973"/>
            <a:ext cx="2895600" cy="4262435"/>
          </a:xfrm>
          <a:effectLst>
            <a:softEdge rad="112500"/>
          </a:effectLst>
        </p:spPr>
      </p:pic>
      <p:sp>
        <p:nvSpPr>
          <p:cNvPr id="9221" name="Text Box 9"/>
          <p:cNvSpPr txBox="1">
            <a:spLocks noChangeArrowheads="1"/>
          </p:cNvSpPr>
          <p:nvPr/>
        </p:nvSpPr>
        <p:spPr bwMode="auto">
          <a:xfrm>
            <a:off x="5105400" y="5843588"/>
            <a:ext cx="19050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50000"/>
              </a:spcBef>
              <a:buClrTx/>
              <a:buSzTx/>
              <a:buFontTx/>
              <a:buNone/>
            </a:pPr>
            <a:endParaRPr lang="en-US" altLang="en-US" sz="1800"/>
          </a:p>
        </p:txBody>
      </p:sp>
      <p:sp>
        <p:nvSpPr>
          <p:cNvPr id="2" name="Slide Number Placeholder 1">
            <a:extLst>
              <a:ext uri="{FF2B5EF4-FFF2-40B4-BE49-F238E27FC236}">
                <a16:creationId xmlns:a16="http://schemas.microsoft.com/office/drawing/2014/main" id="{C9C65D5A-F67F-285E-5C4F-FEFAD57D6BEB}"/>
              </a:ext>
            </a:extLst>
          </p:cNvPr>
          <p:cNvSpPr>
            <a:spLocks noGrp="1"/>
          </p:cNvSpPr>
          <p:nvPr>
            <p:ph type="sldNum" sz="quarter" idx="12"/>
          </p:nvPr>
        </p:nvSpPr>
        <p:spPr/>
        <p:txBody>
          <a:bodyPr/>
          <a:lstStyle/>
          <a:p>
            <a:pPr>
              <a:defRPr/>
            </a:pPr>
            <a:fld id="{C46CB010-865E-43A3-B343-9D274A69DE56}" type="slidenum">
              <a:rPr lang="en-US" smtClean="0"/>
              <a:pPr>
                <a:defRPr/>
              </a:pPr>
              <a:t>21</a:t>
            </a:fld>
            <a:endParaRPr 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Second Point of Contact</a:t>
            </a:r>
          </a:p>
        </p:txBody>
      </p:sp>
      <p:sp>
        <p:nvSpPr>
          <p:cNvPr id="10243" name="Rectangle 3"/>
          <p:cNvSpPr>
            <a:spLocks noGrp="1" noChangeArrowheads="1"/>
          </p:cNvSpPr>
          <p:nvPr>
            <p:ph type="body" sz="half" idx="1"/>
          </p:nvPr>
        </p:nvSpPr>
        <p:spPr>
          <a:xfrm>
            <a:off x="762000" y="2133600"/>
            <a:ext cx="3886200" cy="3810000"/>
          </a:xfrm>
        </p:spPr>
        <p:txBody>
          <a:bodyPr/>
          <a:lstStyle/>
          <a:p>
            <a:pPr marL="0" indent="0" eaLnBrk="1" hangingPunct="1">
              <a:lnSpc>
                <a:spcPct val="90000"/>
              </a:lnSpc>
              <a:spcBef>
                <a:spcPts val="1200"/>
              </a:spcBef>
              <a:spcAft>
                <a:spcPts val="600"/>
              </a:spcAft>
              <a:buFont typeface="Wingdings" pitchFamily="2" charset="2"/>
              <a:buNone/>
            </a:pPr>
            <a:r>
              <a:rPr lang="en-US" altLang="en-US" sz="2800"/>
              <a:t>If any part of a boom can contact an energized phase, cover the phase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057400"/>
            <a:ext cx="3124200"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3675BD3-3507-4A74-1299-2F2811AEC0FB}"/>
              </a:ext>
            </a:extLst>
          </p:cNvPr>
          <p:cNvSpPr>
            <a:spLocks noGrp="1"/>
          </p:cNvSpPr>
          <p:nvPr>
            <p:ph type="sldNum" sz="quarter" idx="12"/>
          </p:nvPr>
        </p:nvSpPr>
        <p:spPr/>
        <p:txBody>
          <a:bodyPr/>
          <a:lstStyle/>
          <a:p>
            <a:pPr>
              <a:defRPr/>
            </a:pPr>
            <a:fld id="{C46CB010-865E-43A3-B343-9D274A69DE56}" type="slidenum">
              <a:rPr lang="en-US" smtClean="0"/>
              <a:pPr>
                <a:defRPr/>
              </a:pPr>
              <a:t>22</a:t>
            </a:fld>
            <a:endParaRPr 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Second Point of Contact</a:t>
            </a:r>
          </a:p>
        </p:txBody>
      </p:sp>
      <p:sp>
        <p:nvSpPr>
          <p:cNvPr id="11267" name="Rectangle 3"/>
          <p:cNvSpPr>
            <a:spLocks noGrp="1" noChangeArrowheads="1"/>
          </p:cNvSpPr>
          <p:nvPr>
            <p:ph type="body" sz="half" idx="1"/>
          </p:nvPr>
        </p:nvSpPr>
        <p:spPr>
          <a:xfrm>
            <a:off x="609600" y="2133600"/>
            <a:ext cx="3429000" cy="3810000"/>
          </a:xfrm>
        </p:spPr>
        <p:txBody>
          <a:bodyPr/>
          <a:lstStyle/>
          <a:p>
            <a:pPr marL="0" indent="0" eaLnBrk="1" hangingPunct="1">
              <a:spcBef>
                <a:spcPts val="1200"/>
              </a:spcBef>
              <a:spcAft>
                <a:spcPts val="600"/>
              </a:spcAft>
              <a:buFont typeface="Wingdings" pitchFamily="2" charset="2"/>
              <a:buNone/>
            </a:pPr>
            <a:r>
              <a:rPr lang="en-US" altLang="en-US" sz="2700"/>
              <a:t>Eliminate second point of contact hazards</a:t>
            </a:r>
          </a:p>
          <a:p>
            <a:pPr marL="741363" lvl="1" indent="0" eaLnBrk="1" hangingPunct="1">
              <a:spcBef>
                <a:spcPts val="0"/>
              </a:spcBef>
              <a:spcAft>
                <a:spcPts val="600"/>
              </a:spcAft>
              <a:buClrTx/>
              <a:buSzPct val="70000"/>
              <a:buFontTx/>
              <a:buNone/>
            </a:pPr>
            <a:r>
              <a:rPr lang="en-US" altLang="en-US" sz="2200" i="1"/>
              <a:t>Cross arm not covered</a:t>
            </a:r>
          </a:p>
          <a:p>
            <a:pPr marL="741363" lvl="1" indent="0" eaLnBrk="1" hangingPunct="1">
              <a:spcBef>
                <a:spcPts val="0"/>
              </a:spcBef>
              <a:spcAft>
                <a:spcPts val="600"/>
              </a:spcAft>
              <a:buClrTx/>
              <a:buSzPct val="70000"/>
              <a:buFontTx/>
              <a:buNone/>
            </a:pPr>
            <a:r>
              <a:rPr lang="en-US" altLang="en-US" sz="2200" i="1"/>
              <a:t>Workers not wearing sleeves</a:t>
            </a:r>
          </a:p>
          <a:p>
            <a:pPr marL="741363" lvl="1" indent="0" eaLnBrk="1" hangingPunct="1">
              <a:spcBef>
                <a:spcPts val="0"/>
              </a:spcBef>
              <a:spcAft>
                <a:spcPts val="600"/>
              </a:spcAft>
              <a:buClrTx/>
              <a:buSzPct val="70000"/>
              <a:buFontTx/>
              <a:buNone/>
            </a:pPr>
            <a:r>
              <a:rPr lang="en-US" altLang="en-US" sz="2200" i="1"/>
              <a:t>Minimum approach distance violation on tie-wire</a:t>
            </a:r>
          </a:p>
        </p:txBody>
      </p:sp>
      <p:sp>
        <p:nvSpPr>
          <p:cNvPr id="11268" name="Rectangle 51"/>
          <p:cNvSpPr>
            <a:spLocks noChangeArrowheads="1"/>
          </p:cNvSpPr>
          <p:nvPr/>
        </p:nvSpPr>
        <p:spPr bwMode="auto">
          <a:xfrm>
            <a:off x="-385763" y="19653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11269" name="Picture 57" descr="asset_upload_file660_75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849688"/>
            <a:ext cx="1952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965325"/>
            <a:ext cx="4994450" cy="36922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14" descr="http://www.adhd-app.com/wp-content/uploads/2013/02/attention.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 y="4038600"/>
            <a:ext cx="10572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25143" y="2514600"/>
            <a:ext cx="2242457" cy="2358242"/>
            <a:chOff x="5225143" y="2514600"/>
            <a:chExt cx="2242457" cy="2358242"/>
          </a:xfrm>
        </p:grpSpPr>
        <p:sp>
          <p:nvSpPr>
            <p:cNvPr id="2" name="Oval 1"/>
            <p:cNvSpPr/>
            <p:nvPr/>
          </p:nvSpPr>
          <p:spPr bwMode="auto">
            <a:xfrm>
              <a:off x="5225143" y="4263242"/>
              <a:ext cx="609600" cy="609600"/>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a:off x="5862452" y="2514600"/>
              <a:ext cx="1605148" cy="609600"/>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 name="Slide Number Placeholder 3">
            <a:extLst>
              <a:ext uri="{FF2B5EF4-FFF2-40B4-BE49-F238E27FC236}">
                <a16:creationId xmlns:a16="http://schemas.microsoft.com/office/drawing/2014/main" id="{68102708-ABE9-294D-310A-F73F199AF433}"/>
              </a:ext>
            </a:extLst>
          </p:cNvPr>
          <p:cNvSpPr>
            <a:spLocks noGrp="1"/>
          </p:cNvSpPr>
          <p:nvPr>
            <p:ph type="sldNum" sz="quarter" idx="12"/>
          </p:nvPr>
        </p:nvSpPr>
        <p:spPr/>
        <p:txBody>
          <a:bodyPr/>
          <a:lstStyle/>
          <a:p>
            <a:pPr>
              <a:defRPr/>
            </a:pPr>
            <a:fld id="{C46CB010-865E-43A3-B343-9D274A69DE56}" type="slidenum">
              <a:rPr lang="en-US" smtClean="0"/>
              <a:pPr>
                <a:defRPr/>
              </a:pPr>
              <a:t>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fade">
                                      <p:cBhvr>
                                        <p:cTn id="23"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Second Point of Contact</a:t>
            </a:r>
          </a:p>
        </p:txBody>
      </p:sp>
      <p:sp>
        <p:nvSpPr>
          <p:cNvPr id="12291" name="Rectangle 3"/>
          <p:cNvSpPr>
            <a:spLocks noGrp="1" noChangeArrowheads="1"/>
          </p:cNvSpPr>
          <p:nvPr>
            <p:ph type="body" sz="half" idx="1"/>
          </p:nvPr>
        </p:nvSpPr>
        <p:spPr>
          <a:xfrm>
            <a:off x="533400" y="2057400"/>
            <a:ext cx="3429000" cy="3886200"/>
          </a:xfrm>
        </p:spPr>
        <p:txBody>
          <a:bodyPr/>
          <a:lstStyle/>
          <a:p>
            <a:pPr marL="0" indent="0" eaLnBrk="1" hangingPunct="1">
              <a:buFont typeface="Wingdings" pitchFamily="2" charset="2"/>
              <a:buNone/>
            </a:pPr>
            <a:r>
              <a:rPr lang="en-US" altLang="en-US" sz="2800"/>
              <a:t>Second points of contact include:</a:t>
            </a:r>
          </a:p>
          <a:p>
            <a:pPr eaLnBrk="1" hangingPunct="1">
              <a:buClrTx/>
              <a:buFont typeface="Arial" panose="020B0604020202020204" pitchFamily="34" charset="0"/>
              <a:buChar char="•"/>
            </a:pPr>
            <a:r>
              <a:rPr lang="en-US" altLang="en-US" sz="2400"/>
              <a:t>Pole</a:t>
            </a:r>
          </a:p>
          <a:p>
            <a:pPr eaLnBrk="1" hangingPunct="1">
              <a:buClrTx/>
              <a:buFont typeface="Arial" panose="020B0604020202020204" pitchFamily="34" charset="0"/>
              <a:buChar char="•"/>
            </a:pPr>
            <a:r>
              <a:rPr lang="en-US" altLang="en-US" sz="2400"/>
              <a:t>Cross arm</a:t>
            </a:r>
          </a:p>
          <a:p>
            <a:pPr eaLnBrk="1" hangingPunct="1">
              <a:buClrTx/>
              <a:buFont typeface="Arial" panose="020B0604020202020204" pitchFamily="34" charset="0"/>
              <a:buChar char="•"/>
            </a:pPr>
            <a:r>
              <a:rPr lang="en-US" altLang="en-US" sz="2400"/>
              <a:t>Open spot in cover</a:t>
            </a:r>
          </a:p>
          <a:p>
            <a:pPr eaLnBrk="1" hangingPunct="1">
              <a:buClrTx/>
              <a:buFont typeface="Arial" panose="020B0604020202020204" pitchFamily="34" charset="0"/>
              <a:buChar char="•"/>
            </a:pPr>
            <a:r>
              <a:rPr lang="en-US" altLang="en-US" sz="2400"/>
              <a:t>Guy wires</a:t>
            </a:r>
          </a:p>
          <a:p>
            <a:pPr eaLnBrk="1" hangingPunct="1">
              <a:buClrTx/>
              <a:buFont typeface="Arial" panose="020B0604020202020204" pitchFamily="34" charset="0"/>
              <a:buChar char="•"/>
            </a:pPr>
            <a:r>
              <a:rPr lang="en-US" altLang="en-US" sz="2400"/>
              <a:t>Other phases/Neutral</a:t>
            </a:r>
          </a:p>
          <a:p>
            <a:pPr eaLnBrk="1" hangingPunct="1">
              <a:buClrTx/>
              <a:buFont typeface="Arial" panose="020B0604020202020204" pitchFamily="34" charset="0"/>
              <a:buChar char="•"/>
            </a:pPr>
            <a:endParaRPr lang="en-US" altLang="en-US" sz="2400"/>
          </a:p>
          <a:p>
            <a:pPr marL="0" indent="0" eaLnBrk="1" hangingPunct="1">
              <a:buFont typeface="Wingdings" pitchFamily="2" charset="2"/>
              <a:buNone/>
            </a:pPr>
            <a:r>
              <a:rPr lang="en-US" altLang="en-US" sz="2700"/>
              <a:t>	</a:t>
            </a:r>
          </a:p>
        </p:txBody>
      </p:sp>
      <p:pic>
        <p:nvPicPr>
          <p:cNvPr id="2050" name="Picture 2" descr="C:\Users\jmcgowan\Desktop\2nd qtr\slide 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29786"/>
            <a:ext cx="4572000" cy="4057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97660BF-5E0D-5100-3845-56322711924E}"/>
              </a:ext>
            </a:extLst>
          </p:cNvPr>
          <p:cNvSpPr>
            <a:spLocks noGrp="1"/>
          </p:cNvSpPr>
          <p:nvPr>
            <p:ph type="sldNum" sz="quarter" idx="12"/>
          </p:nvPr>
        </p:nvSpPr>
        <p:spPr/>
        <p:txBody>
          <a:bodyPr/>
          <a:lstStyle/>
          <a:p>
            <a:pPr>
              <a:defRPr/>
            </a:pPr>
            <a:fld id="{C46CB010-865E-43A3-B343-9D274A69DE56}" type="slidenum">
              <a:rPr lang="en-US" smtClean="0"/>
              <a:pPr>
                <a:defRPr/>
              </a:pPr>
              <a:t>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fade">
                                      <p:cBhvr>
                                        <p:cTn id="11" dur="500"/>
                                        <p:tgtEl>
                                          <p:spTgt spid="12291">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fade">
                                      <p:cBhvr>
                                        <p:cTn id="15" dur="500"/>
                                        <p:tgtEl>
                                          <p:spTgt spid="12291">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500"/>
                                        <p:tgtEl>
                                          <p:spTgt spid="12291">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fade">
                                      <p:cBhvr>
                                        <p:cTn id="23"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Second Point of Contact</a:t>
            </a:r>
          </a:p>
        </p:txBody>
      </p:sp>
      <p:sp>
        <p:nvSpPr>
          <p:cNvPr id="12291" name="Rectangle 3"/>
          <p:cNvSpPr>
            <a:spLocks noGrp="1" noChangeArrowheads="1"/>
          </p:cNvSpPr>
          <p:nvPr>
            <p:ph type="body" sz="half" idx="1"/>
          </p:nvPr>
        </p:nvSpPr>
        <p:spPr>
          <a:xfrm>
            <a:off x="533400" y="2057400"/>
            <a:ext cx="4343400" cy="3886200"/>
          </a:xfrm>
        </p:spPr>
        <p:txBody>
          <a:bodyPr/>
          <a:lstStyle/>
          <a:p>
            <a:pPr marL="0" indent="0" eaLnBrk="1" hangingPunct="1">
              <a:buFont typeface="Wingdings" pitchFamily="2" charset="2"/>
              <a:buNone/>
            </a:pPr>
            <a:r>
              <a:rPr lang="en-US" altLang="en-US" sz="2800"/>
              <a:t>Covering Second Points of Contact when working on energized Overhead Transformers. </a:t>
            </a:r>
          </a:p>
          <a:p>
            <a:pPr marL="0" indent="0" eaLnBrk="1" hangingPunct="1">
              <a:buClrTx/>
              <a:buNone/>
            </a:pPr>
            <a:endParaRPr lang="en-US" altLang="en-US" sz="2400"/>
          </a:p>
          <a:p>
            <a:pPr marL="0" indent="0" eaLnBrk="1" hangingPunct="1">
              <a:buFont typeface="Wingdings" pitchFamily="2" charset="2"/>
              <a:buNone/>
            </a:pPr>
            <a:r>
              <a:rPr lang="en-US" altLang="en-US" sz="2700"/>
              <a:t>	</a:t>
            </a:r>
          </a:p>
        </p:txBody>
      </p:sp>
      <p:pic>
        <p:nvPicPr>
          <p:cNvPr id="2" name="Picture 1">
            <a:extLst>
              <a:ext uri="{FF2B5EF4-FFF2-40B4-BE49-F238E27FC236}">
                <a16:creationId xmlns:a16="http://schemas.microsoft.com/office/drawing/2014/main" id="{41ADC120-E2B2-59E1-CB47-6D5BC1DC3AC3}"/>
              </a:ext>
            </a:extLst>
          </p:cNvPr>
          <p:cNvPicPr>
            <a:picLocks noChangeAspect="1"/>
          </p:cNvPicPr>
          <p:nvPr/>
        </p:nvPicPr>
        <p:blipFill>
          <a:blip r:embed="rId3"/>
          <a:stretch>
            <a:fillRect/>
          </a:stretch>
        </p:blipFill>
        <p:spPr>
          <a:xfrm>
            <a:off x="5094995" y="1832674"/>
            <a:ext cx="3287004" cy="3886199"/>
          </a:xfrm>
          <a:prstGeom prst="rect">
            <a:avLst/>
          </a:prstGeom>
          <a:effectLst>
            <a:softEdge rad="152400"/>
          </a:effectLst>
        </p:spPr>
      </p:pic>
      <p:sp>
        <p:nvSpPr>
          <p:cNvPr id="3" name="Slide Number Placeholder 2">
            <a:extLst>
              <a:ext uri="{FF2B5EF4-FFF2-40B4-BE49-F238E27FC236}">
                <a16:creationId xmlns:a16="http://schemas.microsoft.com/office/drawing/2014/main" id="{EAA9A737-2AF8-4E97-9293-0BF78C12B7E1}"/>
              </a:ext>
            </a:extLst>
          </p:cNvPr>
          <p:cNvSpPr>
            <a:spLocks noGrp="1"/>
          </p:cNvSpPr>
          <p:nvPr>
            <p:ph type="sldNum" sz="quarter" idx="12"/>
          </p:nvPr>
        </p:nvSpPr>
        <p:spPr/>
        <p:txBody>
          <a:bodyPr/>
          <a:lstStyle/>
          <a:p>
            <a:pPr>
              <a:defRPr/>
            </a:pPr>
            <a:fld id="{C46CB010-865E-43A3-B343-9D274A69DE56}" type="slidenum">
              <a:rPr lang="en-US" smtClean="0"/>
              <a:pPr>
                <a:defRPr/>
              </a:pPr>
              <a:t>25</a:t>
            </a:fld>
            <a:endParaRPr lang="en-US"/>
          </a:p>
        </p:txBody>
      </p:sp>
    </p:spTree>
    <p:extLst>
      <p:ext uri="{BB962C8B-B14F-4D97-AF65-F5344CB8AC3E}">
        <p14:creationId xmlns:p14="http://schemas.microsoft.com/office/powerpoint/2010/main" val="332828764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Key Points-Session two</a:t>
            </a:r>
          </a:p>
        </p:txBody>
      </p:sp>
      <p:sp>
        <p:nvSpPr>
          <p:cNvPr id="5" name="Content Placeholder 4"/>
          <p:cNvSpPr>
            <a:spLocks noGrp="1"/>
          </p:cNvSpPr>
          <p:nvPr>
            <p:ph idx="1"/>
          </p:nvPr>
        </p:nvSpPr>
        <p:spPr>
          <a:xfrm>
            <a:off x="304800" y="1828800"/>
            <a:ext cx="8382000" cy="4267200"/>
          </a:xfrm>
        </p:spPr>
        <p:txBody>
          <a:bodyPr/>
          <a:lstStyle/>
          <a:p>
            <a:pPr eaLnBrk="1" hangingPunct="1">
              <a:spcBef>
                <a:spcPts val="600"/>
              </a:spcBef>
              <a:spcAft>
                <a:spcPts val="0"/>
              </a:spcAft>
              <a:buClrTx/>
              <a:buFont typeface="+mj-lt"/>
              <a:buAutoNum type="arabicPeriod"/>
            </a:pPr>
            <a:r>
              <a:rPr lang="en-US" altLang="en-US" sz="1600"/>
              <a:t>List some items to look for when inspecting rubber gloves and sleeves.</a:t>
            </a:r>
          </a:p>
          <a:p>
            <a:pPr lvl="1" eaLnBrk="1" hangingPunct="1">
              <a:spcBef>
                <a:spcPts val="600"/>
              </a:spcBef>
              <a:spcAft>
                <a:spcPts val="0"/>
              </a:spcAft>
              <a:buClrTx/>
              <a:buSzPct val="70000"/>
              <a:buFont typeface="+mj-lt"/>
              <a:buAutoNum type="alphaLcPeriod"/>
            </a:pPr>
            <a:r>
              <a:rPr lang="en-US" altLang="en-US" sz="1400"/>
              <a:t>Holes, Tears, Cuts, Punctures</a:t>
            </a:r>
          </a:p>
          <a:p>
            <a:pPr lvl="1" eaLnBrk="1" hangingPunct="1">
              <a:spcBef>
                <a:spcPts val="0"/>
              </a:spcBef>
              <a:spcAft>
                <a:spcPts val="0"/>
              </a:spcAft>
              <a:buClrTx/>
              <a:buSzPct val="70000"/>
              <a:buFont typeface="+mj-lt"/>
              <a:buAutoNum type="alphaLcPeriod"/>
            </a:pPr>
            <a:r>
              <a:rPr lang="en-US" altLang="en-US" sz="1400"/>
              <a:t>Crazing, Ozone damage, Cracking</a:t>
            </a:r>
          </a:p>
          <a:p>
            <a:pPr lvl="1" eaLnBrk="1" hangingPunct="1">
              <a:spcBef>
                <a:spcPts val="0"/>
              </a:spcBef>
              <a:spcAft>
                <a:spcPts val="0"/>
              </a:spcAft>
              <a:buClrTx/>
              <a:buSzPct val="70000"/>
              <a:buFont typeface="+mj-lt"/>
              <a:buAutoNum type="alphaLcPeriod"/>
            </a:pPr>
            <a:r>
              <a:rPr lang="en-US" altLang="en-US" sz="1400"/>
              <a:t>Deformation, Petroleum damage, Current inspection date</a:t>
            </a:r>
          </a:p>
          <a:p>
            <a:pPr lvl="1" eaLnBrk="1" hangingPunct="1">
              <a:spcBef>
                <a:spcPts val="0"/>
              </a:spcBef>
              <a:spcAft>
                <a:spcPts val="0"/>
              </a:spcAft>
              <a:buClrTx/>
              <a:buSzPct val="70000"/>
              <a:buFont typeface="+mj-lt"/>
              <a:buAutoNum type="alphaLcPeriod"/>
            </a:pPr>
            <a:r>
              <a:rPr lang="en-US" altLang="en-US" sz="1400"/>
              <a:t>All the above</a:t>
            </a:r>
          </a:p>
          <a:p>
            <a:pPr lvl="1" eaLnBrk="1" hangingPunct="1">
              <a:spcBef>
                <a:spcPts val="600"/>
              </a:spcBef>
              <a:spcAft>
                <a:spcPts val="0"/>
              </a:spcAft>
              <a:buClrTx/>
              <a:buSzPct val="70000"/>
              <a:buFont typeface="+mj-lt"/>
              <a:buAutoNum type="alphaLcPeriod"/>
            </a:pPr>
            <a:endParaRPr lang="en-US" altLang="en-US" sz="1400"/>
          </a:p>
          <a:p>
            <a:pPr eaLnBrk="1" hangingPunct="1">
              <a:spcBef>
                <a:spcPts val="600"/>
              </a:spcBef>
              <a:spcAft>
                <a:spcPts val="0"/>
              </a:spcAft>
              <a:buClrTx/>
              <a:buFont typeface="+mj-lt"/>
              <a:buAutoNum type="arabicPeriod"/>
            </a:pPr>
            <a:r>
              <a:rPr lang="en-US" altLang="en-US" sz="1600"/>
              <a:t>According to OSHA, rubber-insulating gloves are required to be electrically tested at least every ______________ months. </a:t>
            </a:r>
            <a:r>
              <a:rPr lang="en-US" altLang="en-US" sz="1400"/>
              <a:t>   </a:t>
            </a:r>
          </a:p>
          <a:p>
            <a:pPr marL="685800" lvl="1" indent="-228600" eaLnBrk="1" hangingPunct="1">
              <a:spcBef>
                <a:spcPts val="600"/>
              </a:spcBef>
              <a:spcAft>
                <a:spcPts val="0"/>
              </a:spcAft>
              <a:buClrTx/>
              <a:buSzPct val="70000"/>
              <a:buFont typeface="+mj-lt"/>
              <a:buAutoNum type="alphaLcPeriod"/>
            </a:pPr>
            <a:r>
              <a:rPr lang="en-US" altLang="en-US" sz="1400"/>
              <a:t>2</a:t>
            </a:r>
          </a:p>
          <a:p>
            <a:pPr marL="685800" lvl="1" indent="-228600" eaLnBrk="1" hangingPunct="1">
              <a:spcBef>
                <a:spcPts val="0"/>
              </a:spcBef>
              <a:spcAft>
                <a:spcPts val="0"/>
              </a:spcAft>
              <a:buClrTx/>
              <a:buSzPct val="70000"/>
              <a:buFont typeface="+mj-lt"/>
              <a:buAutoNum type="alphaLcPeriod"/>
            </a:pPr>
            <a:r>
              <a:rPr lang="en-US" altLang="en-US" sz="1400"/>
              <a:t>4</a:t>
            </a:r>
          </a:p>
          <a:p>
            <a:pPr marL="685800" lvl="1" indent="-228600" eaLnBrk="1" hangingPunct="1">
              <a:spcBef>
                <a:spcPts val="0"/>
              </a:spcBef>
              <a:spcAft>
                <a:spcPts val="0"/>
              </a:spcAft>
              <a:buClrTx/>
              <a:buSzPct val="70000"/>
              <a:buFont typeface="+mj-lt"/>
              <a:buAutoNum type="alphaLcPeriod"/>
            </a:pPr>
            <a:r>
              <a:rPr lang="en-US" altLang="en-US" sz="1400"/>
              <a:t>6</a:t>
            </a:r>
          </a:p>
          <a:p>
            <a:pPr eaLnBrk="1" hangingPunct="1">
              <a:spcBef>
                <a:spcPts val="600"/>
              </a:spcBef>
              <a:spcAft>
                <a:spcPts val="0"/>
              </a:spcAft>
              <a:buClrTx/>
              <a:buFont typeface="+mj-lt"/>
              <a:buAutoNum type="arabicPeriod"/>
            </a:pPr>
            <a:r>
              <a:rPr lang="en-US" altLang="en-US" sz="1600"/>
              <a:t>Live-line tools are required to be removed from service and inspected every ____________ years.</a:t>
            </a:r>
          </a:p>
          <a:p>
            <a:pPr lvl="1" eaLnBrk="1" hangingPunct="1">
              <a:spcBef>
                <a:spcPts val="600"/>
              </a:spcBef>
              <a:spcAft>
                <a:spcPts val="0"/>
              </a:spcAft>
              <a:buClrTx/>
              <a:buSzPct val="70000"/>
              <a:buFont typeface="+mj-lt"/>
              <a:buAutoNum type="alphaLcPeriod"/>
            </a:pPr>
            <a:r>
              <a:rPr lang="en-US" altLang="en-US" sz="1400"/>
              <a:t>2</a:t>
            </a:r>
          </a:p>
          <a:p>
            <a:pPr lvl="1" eaLnBrk="1" hangingPunct="1">
              <a:spcBef>
                <a:spcPts val="0"/>
              </a:spcBef>
              <a:spcAft>
                <a:spcPts val="0"/>
              </a:spcAft>
              <a:buClrTx/>
              <a:buSzPct val="70000"/>
              <a:buFont typeface="+mj-lt"/>
              <a:buAutoNum type="alphaLcPeriod"/>
            </a:pPr>
            <a:r>
              <a:rPr lang="en-US" altLang="en-US" sz="1400"/>
              <a:t>4</a:t>
            </a:r>
          </a:p>
          <a:p>
            <a:pPr lvl="1" eaLnBrk="1" hangingPunct="1">
              <a:spcBef>
                <a:spcPts val="0"/>
              </a:spcBef>
              <a:spcAft>
                <a:spcPts val="0"/>
              </a:spcAft>
              <a:buClrTx/>
              <a:buSzPct val="70000"/>
              <a:buFont typeface="+mj-lt"/>
              <a:buAutoNum type="alphaLcPeriod"/>
            </a:pPr>
            <a:r>
              <a:rPr lang="en-US" altLang="en-US" sz="1400"/>
              <a:t>6</a:t>
            </a:r>
          </a:p>
          <a:p>
            <a:pPr marL="0" indent="0">
              <a:buClrTx/>
              <a:buNone/>
            </a:pPr>
            <a:endParaRPr lang="en-US" sz="200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2D1C2C34-25FD-1D86-165C-8B97A7ECF6B0}"/>
              </a:ext>
            </a:extLst>
          </p:cNvPr>
          <p:cNvSpPr>
            <a:spLocks noGrp="1"/>
          </p:cNvSpPr>
          <p:nvPr>
            <p:ph type="sldNum" sz="quarter" idx="12"/>
          </p:nvPr>
        </p:nvSpPr>
        <p:spPr/>
        <p:txBody>
          <a:bodyPr/>
          <a:lstStyle/>
          <a:p>
            <a:pPr>
              <a:defRPr/>
            </a:pPr>
            <a:fld id="{083B02C4-578E-4A57-9B99-0EE79F1D5CBA}" type="slidenum">
              <a:rPr lang="en-US" smtClean="0"/>
              <a:pPr>
                <a:defRPr/>
              </a:pPr>
              <a:t>26</a:t>
            </a:fld>
            <a:endParaRPr lang="en-US"/>
          </a:p>
        </p:txBody>
      </p:sp>
    </p:spTree>
    <p:extLst>
      <p:ext uri="{BB962C8B-B14F-4D97-AF65-F5344CB8AC3E}">
        <p14:creationId xmlns:p14="http://schemas.microsoft.com/office/powerpoint/2010/main" val="190829730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i="0"/>
              <a:t>Isolate</a:t>
            </a:r>
          </a:p>
        </p:txBody>
      </p:sp>
      <p:sp>
        <p:nvSpPr>
          <p:cNvPr id="2" name="Slide Number Placeholder 1">
            <a:extLst>
              <a:ext uri="{FF2B5EF4-FFF2-40B4-BE49-F238E27FC236}">
                <a16:creationId xmlns:a16="http://schemas.microsoft.com/office/drawing/2014/main" id="{4F428090-1DF1-71AF-F88B-44166AA89AAD}"/>
              </a:ext>
            </a:extLst>
          </p:cNvPr>
          <p:cNvSpPr>
            <a:spLocks noGrp="1"/>
          </p:cNvSpPr>
          <p:nvPr>
            <p:ph type="sldNum" sz="quarter" idx="12"/>
          </p:nvPr>
        </p:nvSpPr>
        <p:spPr/>
        <p:txBody>
          <a:bodyPr/>
          <a:lstStyle/>
          <a:p>
            <a:pPr>
              <a:defRPr/>
            </a:pPr>
            <a:fld id="{4BC82CB8-32D3-493F-BA4D-C698C2FBA453}" type="slidenum">
              <a:rPr lang="en-US" smtClean="0"/>
              <a:pPr>
                <a:defRPr/>
              </a:pPr>
              <a:t>27</a:t>
            </a:fld>
            <a:endParaRPr 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Generally Speaking</a:t>
            </a:r>
          </a:p>
        </p:txBody>
      </p:sp>
      <p:sp>
        <p:nvSpPr>
          <p:cNvPr id="24579" name="Rectangle 3"/>
          <p:cNvSpPr>
            <a:spLocks noGrp="1" noChangeArrowheads="1"/>
          </p:cNvSpPr>
          <p:nvPr>
            <p:ph type="body" sz="half" idx="1"/>
          </p:nvPr>
        </p:nvSpPr>
        <p:spPr>
          <a:xfrm>
            <a:off x="457200" y="1905000"/>
            <a:ext cx="3886200" cy="4038600"/>
          </a:xfrm>
        </p:spPr>
        <p:txBody>
          <a:bodyPr/>
          <a:lstStyle/>
          <a:p>
            <a:pPr marL="0" indent="0" eaLnBrk="1" hangingPunct="1">
              <a:spcBef>
                <a:spcPts val="1200"/>
              </a:spcBef>
              <a:spcAft>
                <a:spcPts val="600"/>
              </a:spcAft>
              <a:buNone/>
              <a:defRPr/>
            </a:pPr>
            <a:r>
              <a:rPr lang="en-US" altLang="en-US" sz="2400"/>
              <a:t>You may consider a system, circuit, and/or apparatus isolated when it is </a:t>
            </a:r>
            <a:r>
              <a:rPr lang="en-US" altLang="en-US" sz="2400" u="sng"/>
              <a:t>physically</a:t>
            </a:r>
            <a:r>
              <a:rPr lang="en-US" altLang="en-US" sz="2400"/>
              <a:t> and </a:t>
            </a:r>
            <a:r>
              <a:rPr lang="en-US" altLang="en-US" sz="2400" u="sng"/>
              <a:t>mechanically</a:t>
            </a:r>
            <a:r>
              <a:rPr lang="en-US" altLang="en-US" sz="2400"/>
              <a:t> removed from </a:t>
            </a:r>
            <a:r>
              <a:rPr lang="en-US" altLang="en-US" sz="2400" b="1">
                <a:solidFill>
                  <a:srgbClr val="002060"/>
                </a:solidFill>
              </a:rPr>
              <a:t>normal </a:t>
            </a:r>
            <a:r>
              <a:rPr lang="en-US" altLang="en-US" sz="2400"/>
              <a:t>sources of potential</a:t>
            </a:r>
            <a:endParaRPr lang="en-US" altLang="en-US" sz="2800"/>
          </a:p>
          <a:p>
            <a:pPr eaLnBrk="1" hangingPunct="1">
              <a:spcBef>
                <a:spcPts val="1200"/>
              </a:spcBef>
              <a:spcAft>
                <a:spcPts val="600"/>
              </a:spcAft>
              <a:buFont typeface="Arial" panose="020B0604020202020204" pitchFamily="34" charset="0"/>
              <a:buChar char="•"/>
              <a:defRPr/>
            </a:pPr>
            <a:r>
              <a:rPr lang="en-US" altLang="en-US" sz="2000"/>
              <a:t>The key word here is </a:t>
            </a:r>
            <a:r>
              <a:rPr lang="en-US" altLang="en-US" sz="2000" b="1">
                <a:solidFill>
                  <a:srgbClr val="002060"/>
                </a:solidFill>
              </a:rPr>
              <a:t>Normal</a:t>
            </a:r>
            <a:r>
              <a:rPr lang="en-US" altLang="en-US" sz="2000" b="1"/>
              <a:t> </a:t>
            </a:r>
            <a:r>
              <a:rPr lang="en-US" altLang="en-US" sz="2000"/>
              <a:t>source</a:t>
            </a:r>
          </a:p>
          <a:p>
            <a:pPr eaLnBrk="1" hangingPunct="1">
              <a:spcBef>
                <a:spcPts val="1200"/>
              </a:spcBef>
              <a:spcAft>
                <a:spcPts val="600"/>
              </a:spcAft>
              <a:buFont typeface="Arial" panose="020B0604020202020204" pitchFamily="34" charset="0"/>
              <a:buChar char="•"/>
              <a:defRPr/>
            </a:pPr>
            <a:r>
              <a:rPr lang="en-US" altLang="en-US" sz="2000"/>
              <a:t>Induction is an </a:t>
            </a:r>
            <a:r>
              <a:rPr lang="en-US" altLang="en-US" sz="2000" b="1">
                <a:solidFill>
                  <a:srgbClr val="002060"/>
                </a:solidFill>
              </a:rPr>
              <a:t>Abnormal</a:t>
            </a:r>
            <a:r>
              <a:rPr lang="en-US" altLang="en-US" sz="2000" b="1"/>
              <a:t> </a:t>
            </a:r>
            <a:r>
              <a:rPr lang="en-US" altLang="en-US" sz="2000"/>
              <a:t>source</a:t>
            </a:r>
          </a:p>
          <a:p>
            <a:pPr algn="ctr" eaLnBrk="1" hangingPunct="1">
              <a:defRPr/>
            </a:pPr>
            <a:endParaRPr lang="en-US" altLang="en-US" sz="2400" i="1"/>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23160"/>
            <a:ext cx="4267200"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029774" y="3610472"/>
            <a:ext cx="1295400" cy="612648"/>
            <a:chOff x="6019800" y="3517392"/>
            <a:chExt cx="1371600" cy="676656"/>
          </a:xfrm>
        </p:grpSpPr>
        <p:grpSp>
          <p:nvGrpSpPr>
            <p:cNvPr id="3" name="Group 2"/>
            <p:cNvGrpSpPr/>
            <p:nvPr/>
          </p:nvGrpSpPr>
          <p:grpSpPr>
            <a:xfrm>
              <a:off x="6019800" y="3517392"/>
              <a:ext cx="1371600" cy="676656"/>
              <a:chOff x="6019800" y="3517392"/>
              <a:chExt cx="1292352" cy="676656"/>
            </a:xfrm>
          </p:grpSpPr>
          <p:sp>
            <p:nvSpPr>
              <p:cNvPr id="2" name="Left-Right Arrow 1"/>
              <p:cNvSpPr/>
              <p:nvPr/>
            </p:nvSpPr>
            <p:spPr bwMode="auto">
              <a:xfrm>
                <a:off x="6019800" y="3517392"/>
                <a:ext cx="1292352" cy="676656"/>
              </a:xfrm>
              <a:prstGeom prst="leftRightArrow">
                <a:avLst>
                  <a:gd name="adj1" fmla="val 43192"/>
                  <a:gd name="adj2" fmla="val 40259"/>
                </a:avLst>
              </a:prstGeom>
              <a:solidFill>
                <a:srgbClr val="E6FC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Rounded MT Bold" panose="020F0704030504030204" pitchFamily="34" charset="0"/>
                  </a:rPr>
                  <a:t>Induction</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848" y="3759483"/>
                <a:ext cx="19557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759482"/>
              <a:ext cx="19557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Slide Number Placeholder 4">
            <a:extLst>
              <a:ext uri="{FF2B5EF4-FFF2-40B4-BE49-F238E27FC236}">
                <a16:creationId xmlns:a16="http://schemas.microsoft.com/office/drawing/2014/main" id="{04DC7DA2-11A7-EDA0-8B30-EBC614DC8376}"/>
              </a:ext>
            </a:extLst>
          </p:cNvPr>
          <p:cNvSpPr>
            <a:spLocks noGrp="1"/>
          </p:cNvSpPr>
          <p:nvPr>
            <p:ph type="sldNum" sz="quarter" idx="12"/>
          </p:nvPr>
        </p:nvSpPr>
        <p:spPr/>
        <p:txBody>
          <a:bodyPr/>
          <a:lstStyle/>
          <a:p>
            <a:pPr>
              <a:defRPr/>
            </a:pPr>
            <a:fld id="{C46CB010-865E-43A3-B343-9D274A69DE56}" type="slidenum">
              <a:rPr lang="en-US" smtClean="0"/>
              <a:pPr>
                <a:defRPr/>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Isolate Defined</a:t>
            </a:r>
          </a:p>
        </p:txBody>
      </p:sp>
      <p:sp>
        <p:nvSpPr>
          <p:cNvPr id="5123" name="Rectangle 3"/>
          <p:cNvSpPr>
            <a:spLocks noGrp="1" noChangeArrowheads="1"/>
          </p:cNvSpPr>
          <p:nvPr>
            <p:ph type="body" sz="half" idx="1"/>
          </p:nvPr>
        </p:nvSpPr>
        <p:spPr>
          <a:xfrm>
            <a:off x="685800" y="2057400"/>
            <a:ext cx="4495800" cy="3886200"/>
          </a:xfrm>
        </p:spPr>
        <p:txBody>
          <a:bodyPr/>
          <a:lstStyle/>
          <a:p>
            <a:pPr marL="0" indent="0" eaLnBrk="1" hangingPunct="1">
              <a:buFont typeface="Wingdings" pitchFamily="2" charset="2"/>
              <a:buNone/>
            </a:pPr>
            <a:r>
              <a:rPr lang="en-US" altLang="en-US" sz="2700"/>
              <a:t>Physically separated, electrically and mechanically, from all sources of electrical energy </a:t>
            </a:r>
          </a:p>
          <a:p>
            <a:pPr marL="1098550" lvl="1" indent="-6350" eaLnBrk="1" hangingPunct="1">
              <a:buFontTx/>
              <a:buNone/>
            </a:pPr>
            <a:endParaRPr lang="en-US" altLang="en-US" sz="2200" i="1">
              <a:solidFill>
                <a:srgbClr val="002060"/>
              </a:solidFill>
            </a:endParaRPr>
          </a:p>
          <a:p>
            <a:pPr marL="1098550" lvl="1" indent="-6350" eaLnBrk="1" hangingPunct="1">
              <a:buFontTx/>
              <a:buNone/>
            </a:pPr>
            <a:r>
              <a:rPr lang="en-US" altLang="en-US" sz="2200">
                <a:solidFill>
                  <a:srgbClr val="002060"/>
                </a:solidFill>
              </a:rPr>
              <a:t>Such separation may not eliminate the effects of electrical induction!</a:t>
            </a:r>
          </a:p>
        </p:txBody>
      </p:sp>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46210" y="2435841"/>
            <a:ext cx="4267202" cy="31964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14" descr="http://www.adhd-app.com/wp-content/uploads/2013/02/attention.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188" y="4191000"/>
            <a:ext cx="1177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FBB056E-52F1-E991-F8AD-14C3E8F4FEDC}"/>
              </a:ext>
            </a:extLst>
          </p:cNvPr>
          <p:cNvSpPr>
            <a:spLocks noGrp="1"/>
          </p:cNvSpPr>
          <p:nvPr>
            <p:ph type="sldNum" sz="quarter" idx="12"/>
          </p:nvPr>
        </p:nvSpPr>
        <p:spPr/>
        <p:txBody>
          <a:bodyPr/>
          <a:lstStyle/>
          <a:p>
            <a:pPr>
              <a:defRPr/>
            </a:pPr>
            <a:fld id="{C46CB010-865E-43A3-B343-9D274A69DE56}" type="slidenum">
              <a:rPr lang="en-US" smtClean="0"/>
              <a:pPr>
                <a:defRPr/>
              </a:pPr>
              <a:t>29</a:t>
            </a:fld>
            <a:endParaRPr 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7"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8"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762000" y="1752600"/>
            <a:ext cx="7696200" cy="4267200"/>
          </a:xfrm>
          <a:prstGeom prst="rect">
            <a:avLst/>
          </a:prstGeom>
          <a:noFill/>
          <a:ln w="12700">
            <a:noFill/>
            <a:miter lim="800000"/>
            <a:headEnd/>
            <a:tailEnd/>
          </a:ln>
        </p:spPr>
        <p:txBody>
          <a:bodyPr lIns="90488" tIns="44450" rIns="90488" bIns="44450"/>
          <a:lstStyle/>
          <a:p>
            <a:pPr eaLnBrk="0" hangingPunct="0">
              <a:spcBef>
                <a:spcPct val="50000"/>
              </a:spcBef>
              <a:defRPr/>
            </a:pPr>
            <a:r>
              <a:rPr lang="en-US" altLang="en-US" sz="2400">
                <a:cs typeface="+mn-cs"/>
              </a:rPr>
              <a:t>Upon completion of this continuing education module, you should be able to:</a:t>
            </a:r>
          </a:p>
          <a:p>
            <a:pPr marL="974725" lvl="1" indent="-455613" eaLnBrk="0" hangingPunct="0">
              <a:spcBef>
                <a:spcPct val="50000"/>
              </a:spcBef>
              <a:buFont typeface="Wingdings" pitchFamily="2" charset="2"/>
              <a:buChar char="þ"/>
              <a:defRPr/>
            </a:pPr>
            <a:r>
              <a:rPr lang="en-US" altLang="en-US" sz="2000">
                <a:cs typeface="+mn-cs"/>
              </a:rPr>
              <a:t>Describe the difference between Isolate and Insulate</a:t>
            </a:r>
          </a:p>
          <a:p>
            <a:pPr marL="974725" lvl="1" indent="-455613" eaLnBrk="0" hangingPunct="0">
              <a:spcBef>
                <a:spcPct val="50000"/>
              </a:spcBef>
              <a:buFont typeface="Wingdings" pitchFamily="2" charset="2"/>
              <a:buChar char="þ"/>
              <a:defRPr/>
            </a:pPr>
            <a:r>
              <a:rPr lang="en-US" altLang="en-US" sz="2000">
                <a:cs typeface="+mn-cs"/>
              </a:rPr>
              <a:t>Describe how current flowing through the body can cause injury</a:t>
            </a:r>
          </a:p>
          <a:p>
            <a:pPr marL="974725" lvl="1" indent="-455613" eaLnBrk="0" hangingPunct="0">
              <a:spcBef>
                <a:spcPct val="50000"/>
              </a:spcBef>
              <a:buFont typeface="Wingdings" pitchFamily="2" charset="2"/>
              <a:buChar char="þ"/>
              <a:defRPr/>
            </a:pPr>
            <a:r>
              <a:rPr lang="en-US" altLang="en-US" sz="2000">
                <a:cs typeface="+mn-cs"/>
              </a:rPr>
              <a:t>Describe testing requirements for rubber goods and live-line tools</a:t>
            </a:r>
          </a:p>
          <a:p>
            <a:pPr marL="974725" lvl="1" indent="-455613" eaLnBrk="0" hangingPunct="0">
              <a:spcBef>
                <a:spcPct val="50000"/>
              </a:spcBef>
              <a:buFont typeface="Wingdings" pitchFamily="2" charset="2"/>
              <a:buChar char="þ"/>
              <a:defRPr/>
            </a:pPr>
            <a:r>
              <a:rPr lang="en-US" altLang="en-US" sz="2000">
                <a:cs typeface="+mn-cs"/>
              </a:rPr>
              <a:t>Describe Minimum Approach Distance (MAD)</a:t>
            </a:r>
          </a:p>
          <a:p>
            <a:pPr marL="974725" lvl="1" indent="-455613" eaLnBrk="0" hangingPunct="0">
              <a:spcBef>
                <a:spcPct val="50000"/>
              </a:spcBef>
              <a:buFont typeface="Wingdings" pitchFamily="2" charset="2"/>
              <a:buChar char="þ"/>
              <a:defRPr/>
            </a:pPr>
            <a:r>
              <a:rPr lang="en-US" altLang="en-US" sz="2000">
                <a:cs typeface="+mn-cs"/>
              </a:rPr>
              <a:t>Describe ways to Isolate and/or Insulate workers from electrical hazards</a:t>
            </a:r>
            <a:endParaRPr lang="en-US" sz="2000" b="1">
              <a:cs typeface="+mn-cs"/>
            </a:endParaRPr>
          </a:p>
          <a:p>
            <a:pPr marL="404813" indent="-404813" eaLnBrk="0" hangingPunct="0">
              <a:spcBef>
                <a:spcPct val="50000"/>
              </a:spcBef>
              <a:buFont typeface="Wingdings" pitchFamily="2" charset="2"/>
              <a:buChar char="þ"/>
              <a:defRPr/>
            </a:pPr>
            <a:endParaRPr lang="en-US" sz="2400" b="1">
              <a:cs typeface="+mn-cs"/>
            </a:endParaRPr>
          </a:p>
        </p:txBody>
      </p:sp>
      <p:sp>
        <p:nvSpPr>
          <p:cNvPr id="5130" name="Rectangle 9"/>
          <p:cNvSpPr>
            <a:spLocks noGrp="1" noChangeArrowheads="1"/>
          </p:cNvSpPr>
          <p:nvPr>
            <p:ph type="title"/>
          </p:nvPr>
        </p:nvSpPr>
        <p:spPr/>
        <p:txBody>
          <a:bodyPr/>
          <a:lstStyle/>
          <a:p>
            <a:pPr eaLnBrk="1" hangingPunct="1"/>
            <a:r>
              <a:rPr lang="en-US" altLang="en-US"/>
              <a:t>Objectives</a:t>
            </a:r>
          </a:p>
        </p:txBody>
      </p:sp>
      <p:sp>
        <p:nvSpPr>
          <p:cNvPr id="2" name="Slide Number Placeholder 1">
            <a:extLst>
              <a:ext uri="{FF2B5EF4-FFF2-40B4-BE49-F238E27FC236}">
                <a16:creationId xmlns:a16="http://schemas.microsoft.com/office/drawing/2014/main" id="{297E7570-D913-8D45-A483-82753DC17922}"/>
              </a:ext>
            </a:extLst>
          </p:cNvPr>
          <p:cNvSpPr>
            <a:spLocks noGrp="1"/>
          </p:cNvSpPr>
          <p:nvPr>
            <p:ph type="sldNum" sz="quarter" idx="12"/>
          </p:nvPr>
        </p:nvSpPr>
        <p:spPr/>
        <p:txBody>
          <a:bodyPr/>
          <a:lstStyle/>
          <a:p>
            <a:pPr>
              <a:defRPr/>
            </a:pPr>
            <a:fld id="{083B02C4-578E-4A57-9B99-0EE79F1D5CBA}" type="slidenum">
              <a:rPr lang="en-US" smtClean="0"/>
              <a:pPr>
                <a:defRPr/>
              </a:pPr>
              <a:t>3</a:t>
            </a:fld>
            <a:endParaRPr 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Isolate Defined</a:t>
            </a:r>
          </a:p>
        </p:txBody>
      </p:sp>
      <p:sp>
        <p:nvSpPr>
          <p:cNvPr id="6147" name="Rectangle 3"/>
          <p:cNvSpPr>
            <a:spLocks noGrp="1" noChangeArrowheads="1"/>
          </p:cNvSpPr>
          <p:nvPr>
            <p:ph type="body" sz="half" idx="1"/>
          </p:nvPr>
        </p:nvSpPr>
        <p:spPr>
          <a:xfrm>
            <a:off x="838200" y="2362200"/>
            <a:ext cx="2819400" cy="3581400"/>
          </a:xfrm>
        </p:spPr>
        <p:txBody>
          <a:bodyPr/>
          <a:lstStyle/>
          <a:p>
            <a:pPr marL="0" indent="0" eaLnBrk="1" hangingPunct="1">
              <a:buFont typeface="Wingdings" pitchFamily="2" charset="2"/>
              <a:buNone/>
            </a:pPr>
            <a:r>
              <a:rPr lang="en-US" altLang="en-US" sz="2800"/>
              <a:t>Not readily accessible to persons unless special means for access are used</a:t>
            </a:r>
            <a:endParaRPr lang="en-US" altLang="en-US" sz="2000" i="1">
              <a:solidFill>
                <a:srgbClr val="002060"/>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760" y="2057400"/>
            <a:ext cx="4968106" cy="381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F6231605-6CDF-76D7-50C2-3971658840EE}"/>
              </a:ext>
            </a:extLst>
          </p:cNvPr>
          <p:cNvSpPr>
            <a:spLocks noGrp="1"/>
          </p:cNvSpPr>
          <p:nvPr>
            <p:ph type="sldNum" sz="quarter" idx="12"/>
          </p:nvPr>
        </p:nvSpPr>
        <p:spPr/>
        <p:txBody>
          <a:bodyPr/>
          <a:lstStyle/>
          <a:p>
            <a:pPr>
              <a:defRPr/>
            </a:pPr>
            <a:fld id="{C46CB010-865E-43A3-B343-9D274A69DE56}" type="slidenum">
              <a:rPr lang="en-US" smtClean="0"/>
              <a:pPr>
                <a:defRPr/>
              </a:pPr>
              <a:t>30</a:t>
            </a:fld>
            <a:endParaRPr 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Primary Voltage Rule</a:t>
            </a:r>
          </a:p>
        </p:txBody>
      </p:sp>
      <p:sp>
        <p:nvSpPr>
          <p:cNvPr id="27651" name="Rectangle 3"/>
          <p:cNvSpPr>
            <a:spLocks noGrp="1" noChangeArrowheads="1"/>
          </p:cNvSpPr>
          <p:nvPr>
            <p:ph type="body" sz="half" idx="1"/>
          </p:nvPr>
        </p:nvSpPr>
        <p:spPr>
          <a:xfrm>
            <a:off x="457200" y="1905000"/>
            <a:ext cx="3960813" cy="4038600"/>
          </a:xfrm>
        </p:spPr>
        <p:txBody>
          <a:bodyPr/>
          <a:lstStyle/>
          <a:p>
            <a:pPr marL="0" indent="0" eaLnBrk="1" hangingPunct="1">
              <a:buFont typeface="Wingdings" pitchFamily="2" charset="2"/>
              <a:buNone/>
              <a:defRPr/>
            </a:pPr>
            <a:r>
              <a:rPr lang="en-US" altLang="en-US" sz="2700"/>
              <a:t>Never work on more than one phase at a time</a:t>
            </a:r>
          </a:p>
          <a:p>
            <a:pPr marL="974725" lvl="1" indent="6350" eaLnBrk="1" hangingPunct="1">
              <a:buFontTx/>
              <a:buNone/>
              <a:defRPr/>
            </a:pPr>
            <a:endParaRPr lang="en-US" altLang="en-US" sz="1800"/>
          </a:p>
          <a:p>
            <a:pPr marL="1249363" lvl="1" indent="6350" eaLnBrk="1" hangingPunct="1">
              <a:buFontTx/>
              <a:buNone/>
              <a:defRPr/>
            </a:pPr>
            <a:r>
              <a:rPr lang="en-US" altLang="en-US" sz="2000"/>
              <a:t>If you are not working on a adjacent phase or conductor, it should be covered by approved insulating material </a:t>
            </a:r>
          </a:p>
        </p:txBody>
      </p:sp>
      <p:pic>
        <p:nvPicPr>
          <p:cNvPr id="7173" name="Picture 14" descr="http://www.adhd-app.com/wp-content/uploads/2013/02/attentio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27425"/>
            <a:ext cx="1177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jmcgowan\Desktop\2nd qtr\slide 2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981200"/>
            <a:ext cx="4194412" cy="3849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0FE8759-9F91-D2DC-B65F-40C3CD147C25}"/>
              </a:ext>
            </a:extLst>
          </p:cNvPr>
          <p:cNvSpPr>
            <a:spLocks noGrp="1"/>
          </p:cNvSpPr>
          <p:nvPr>
            <p:ph type="sldNum" sz="quarter" idx="12"/>
          </p:nvPr>
        </p:nvSpPr>
        <p:spPr/>
        <p:txBody>
          <a:bodyPr/>
          <a:lstStyle/>
          <a:p>
            <a:pPr>
              <a:defRPr/>
            </a:pPr>
            <a:fld id="{C46CB010-865E-43A3-B343-9D274A69DE56}" type="slidenum">
              <a:rPr lang="en-US" smtClean="0"/>
              <a:pPr>
                <a:defRPr/>
              </a:pPr>
              <a:t>31</a:t>
            </a:fld>
            <a:endParaRPr lang="en-US"/>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Determine Minimum Approach</a:t>
            </a:r>
          </a:p>
        </p:txBody>
      </p:sp>
      <p:sp>
        <p:nvSpPr>
          <p:cNvPr id="8196" name="Text Placeholder 1"/>
          <p:cNvSpPr>
            <a:spLocks noGrp="1"/>
          </p:cNvSpPr>
          <p:nvPr>
            <p:ph type="body" sz="half" idx="1"/>
          </p:nvPr>
        </p:nvSpPr>
        <p:spPr>
          <a:xfrm>
            <a:off x="533400" y="1905000"/>
            <a:ext cx="3505200" cy="4038600"/>
          </a:xfrm>
        </p:spPr>
        <p:txBody>
          <a:bodyPr/>
          <a:lstStyle/>
          <a:p>
            <a:pPr marL="0" indent="0">
              <a:spcBef>
                <a:spcPts val="1200"/>
              </a:spcBef>
              <a:spcAft>
                <a:spcPts val="600"/>
              </a:spcAft>
              <a:buFont typeface="Wingdings" pitchFamily="2" charset="2"/>
              <a:buNone/>
            </a:pPr>
            <a:r>
              <a:rPr lang="en-US" altLang="en-US" sz="2800"/>
              <a:t>The employer must determine minimum approach distance</a:t>
            </a:r>
          </a:p>
          <a:p>
            <a:pPr lvl="1">
              <a:spcBef>
                <a:spcPts val="1200"/>
              </a:spcBef>
              <a:spcAft>
                <a:spcPts val="600"/>
              </a:spcAft>
              <a:buClrTx/>
              <a:buSzPct val="70000"/>
            </a:pPr>
            <a:r>
              <a:rPr lang="en-US" altLang="en-US" sz="2300"/>
              <a:t>Engineering analysis</a:t>
            </a:r>
          </a:p>
          <a:p>
            <a:pPr lvl="1">
              <a:spcBef>
                <a:spcPts val="1200"/>
              </a:spcBef>
              <a:spcAft>
                <a:spcPts val="600"/>
              </a:spcAft>
              <a:buClrTx/>
              <a:buSzPct val="70000"/>
            </a:pPr>
            <a:r>
              <a:rPr lang="en-US" altLang="en-US" sz="2300"/>
              <a:t>Customer requirements</a:t>
            </a:r>
          </a:p>
          <a:p>
            <a:pPr lvl="1">
              <a:spcBef>
                <a:spcPts val="1200"/>
              </a:spcBef>
              <a:spcAft>
                <a:spcPts val="600"/>
              </a:spcAft>
              <a:buClrTx/>
              <a:buSzPct val="70000"/>
            </a:pPr>
            <a:r>
              <a:rPr lang="en-US" altLang="en-US" sz="2300"/>
              <a:t>OSHA tables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33600"/>
            <a:ext cx="4831146" cy="3423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0156A77-C034-D0A6-C3A8-FED8A480192E}"/>
              </a:ext>
            </a:extLst>
          </p:cNvPr>
          <p:cNvSpPr>
            <a:spLocks noGrp="1"/>
          </p:cNvSpPr>
          <p:nvPr>
            <p:ph type="sldNum" sz="quarter" idx="12"/>
          </p:nvPr>
        </p:nvSpPr>
        <p:spPr/>
        <p:txBody>
          <a:bodyPr/>
          <a:lstStyle/>
          <a:p>
            <a:pPr>
              <a:defRPr/>
            </a:pPr>
            <a:fld id="{C46CB010-865E-43A3-B343-9D274A69DE56}" type="slidenum">
              <a:rPr lang="en-US" smtClean="0"/>
              <a:pPr>
                <a:defRPr/>
              </a:pPr>
              <a:t>32</a:t>
            </a:fld>
            <a:endParaRPr lang="en-US"/>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Minimum Approach Distance</a:t>
            </a:r>
          </a:p>
        </p:txBody>
      </p:sp>
      <p:sp>
        <p:nvSpPr>
          <p:cNvPr id="9219" name="Rectangle 3"/>
          <p:cNvSpPr>
            <a:spLocks noGrp="1" noChangeArrowheads="1"/>
          </p:cNvSpPr>
          <p:nvPr>
            <p:ph type="body" sz="half" idx="1"/>
          </p:nvPr>
        </p:nvSpPr>
        <p:spPr>
          <a:xfrm>
            <a:off x="381000" y="2209800"/>
            <a:ext cx="3106738" cy="3570288"/>
          </a:xfrm>
        </p:spPr>
        <p:txBody>
          <a:bodyPr/>
          <a:lstStyle/>
          <a:p>
            <a:pPr marL="0" indent="0" eaLnBrk="1" hangingPunct="1">
              <a:buFont typeface="Wingdings" pitchFamily="2" charset="2"/>
              <a:buNone/>
            </a:pPr>
            <a:r>
              <a:rPr lang="en-US" altLang="en-US" sz="2700" err="1"/>
              <a:t>Lineworker’s</a:t>
            </a:r>
            <a:r>
              <a:rPr lang="en-US" altLang="en-US" sz="2700"/>
              <a:t> must maintain the minimum approach distance from exposed energized parts</a:t>
            </a:r>
          </a:p>
        </p:txBody>
      </p:sp>
      <p:pic>
        <p:nvPicPr>
          <p:cNvPr id="9220" name="Picture 6"/>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a:off x="6654800" y="3149600"/>
            <a:ext cx="1703388" cy="3175000"/>
          </a:xfrm>
          <a:prstGeom prst="rect">
            <a:avLst/>
          </a:prstGeom>
          <a:noFill/>
          <a:ln>
            <a:noFill/>
          </a:ln>
          <a:effectLst/>
          <a:extLst>
            <a:ext uri="{909E8E84-426E-40DD-AFC4-6F175D3DCCD1}">
              <a14:hiddenFill xmlns:a14="http://schemas.microsoft.com/office/drawing/2010/main">
                <a:solidFill>
                  <a:srgbClr val="E6FC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a:grpSpLocks/>
          </p:cNvGrpSpPr>
          <p:nvPr/>
        </p:nvGrpSpPr>
        <p:grpSpPr bwMode="auto">
          <a:xfrm>
            <a:off x="3700463" y="1901825"/>
            <a:ext cx="3146425" cy="3048000"/>
            <a:chOff x="3711622" y="1905000"/>
            <a:chExt cx="3146378" cy="3048000"/>
          </a:xfrm>
        </p:grpSpPr>
        <p:sp>
          <p:nvSpPr>
            <p:cNvPr id="9229" name="Oval 3"/>
            <p:cNvSpPr>
              <a:spLocks noChangeArrowheads="1"/>
            </p:cNvSpPr>
            <p:nvPr/>
          </p:nvSpPr>
          <p:spPr bwMode="auto">
            <a:xfrm>
              <a:off x="3733800" y="1905000"/>
              <a:ext cx="3124200" cy="3048000"/>
            </a:xfrm>
            <a:prstGeom prst="ellipse">
              <a:avLst/>
            </a:prstGeom>
            <a:solidFill>
              <a:srgbClr val="E6FC18">
                <a:alpha val="4392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cxnSp>
          <p:nvCxnSpPr>
            <p:cNvPr id="9230" name="Straight Arrow Connector 6"/>
            <p:cNvCxnSpPr>
              <a:cxnSpLocks noChangeShapeType="1"/>
            </p:cNvCxnSpPr>
            <p:nvPr/>
          </p:nvCxnSpPr>
          <p:spPr bwMode="auto">
            <a:xfrm>
              <a:off x="3711622" y="3425588"/>
              <a:ext cx="3124200" cy="0"/>
            </a:xfrm>
            <a:prstGeom prst="straightConnector1">
              <a:avLst/>
            </a:prstGeom>
            <a:noFill/>
            <a:ln w="25400" algn="ctr">
              <a:solidFill>
                <a:schemeClr val="tx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9231" name="Straight Arrow Connector 12"/>
            <p:cNvCxnSpPr>
              <a:cxnSpLocks noChangeShapeType="1"/>
              <a:stCxn id="9229" idx="4"/>
              <a:endCxn id="9229" idx="0"/>
            </p:cNvCxnSpPr>
            <p:nvPr/>
          </p:nvCxnSpPr>
          <p:spPr bwMode="auto">
            <a:xfrm flipV="1">
              <a:off x="5295900" y="1905000"/>
              <a:ext cx="0" cy="3048000"/>
            </a:xfrm>
            <a:prstGeom prst="straightConnector1">
              <a:avLst/>
            </a:prstGeom>
            <a:noFill/>
            <a:ln w="25400" algn="ctr">
              <a:solidFill>
                <a:schemeClr val="tx1"/>
              </a:solidFill>
              <a:round/>
              <a:headEnd type="stealth" w="med" len="med"/>
              <a:tailEnd type="stealth" w="med" len="med"/>
            </a:ln>
            <a:extLst>
              <a:ext uri="{909E8E84-426E-40DD-AFC4-6F175D3DCCD1}">
                <a14:hiddenFill xmlns:a14="http://schemas.microsoft.com/office/drawing/2010/main">
                  <a:noFill/>
                </a14:hiddenFill>
              </a:ext>
            </a:extLst>
          </p:spPr>
        </p:cxnSp>
      </p:grpSp>
      <p:sp>
        <p:nvSpPr>
          <p:cNvPr id="9222" name="Oval 2"/>
          <p:cNvSpPr>
            <a:spLocks noChangeArrowheads="1"/>
          </p:cNvSpPr>
          <p:nvPr/>
        </p:nvSpPr>
        <p:spPr bwMode="auto">
          <a:xfrm>
            <a:off x="5045075" y="3197225"/>
            <a:ext cx="457200" cy="4572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r>
              <a:rPr lang="en-US" altLang="en-US" sz="1800" b="1">
                <a:solidFill>
                  <a:schemeClr val="bg1"/>
                </a:solidFill>
              </a:rPr>
              <a:t>E</a:t>
            </a:r>
          </a:p>
        </p:txBody>
      </p:sp>
      <p:sp>
        <p:nvSpPr>
          <p:cNvPr id="12" name="Line Callout 1 (Accent Bar) 11"/>
          <p:cNvSpPr>
            <a:spLocks/>
          </p:cNvSpPr>
          <p:nvPr/>
        </p:nvSpPr>
        <p:spPr bwMode="auto">
          <a:xfrm>
            <a:off x="7424738" y="2070100"/>
            <a:ext cx="1028700" cy="612775"/>
          </a:xfrm>
          <a:prstGeom prst="accentCallout1">
            <a:avLst>
              <a:gd name="adj1" fmla="val 49935"/>
              <a:gd name="adj2" fmla="val -1694"/>
              <a:gd name="adj3" fmla="val 52352"/>
              <a:gd name="adj4" fmla="val -95426"/>
            </a:avLst>
          </a:prstGeom>
          <a:solidFill>
            <a:srgbClr val="000066"/>
          </a:solidFill>
          <a:ln w="9525" algn="ctr">
            <a:solidFill>
              <a:schemeClr val="tx1"/>
            </a:solidFill>
            <a:round/>
            <a:headEnd/>
            <a:tailEnd type="stealth" w="lg" len="lg"/>
          </a:ln>
        </p:spPr>
        <p:txBody>
          <a:bodyPr anchor="ctr" anchorCtr="1"/>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r>
              <a:rPr lang="en-US" altLang="en-US" sz="1800" b="1">
                <a:solidFill>
                  <a:schemeClr val="bg1"/>
                </a:solidFill>
              </a:rPr>
              <a:t>MAD</a:t>
            </a:r>
          </a:p>
        </p:txBody>
      </p:sp>
      <p:grpSp>
        <p:nvGrpSpPr>
          <p:cNvPr id="14" name="Group 13"/>
          <p:cNvGrpSpPr>
            <a:grpSpLocks/>
          </p:cNvGrpSpPr>
          <p:nvPr/>
        </p:nvGrpSpPr>
        <p:grpSpPr bwMode="auto">
          <a:xfrm>
            <a:off x="3810000" y="2987675"/>
            <a:ext cx="4902200" cy="3429000"/>
            <a:chOff x="3810265" y="2987720"/>
            <a:chExt cx="4901971" cy="3429001"/>
          </a:xfrm>
        </p:grpSpPr>
        <p:sp>
          <p:nvSpPr>
            <p:cNvPr id="9227" name="Oval 4"/>
            <p:cNvSpPr>
              <a:spLocks noChangeArrowheads="1"/>
            </p:cNvSpPr>
            <p:nvPr/>
          </p:nvSpPr>
          <p:spPr bwMode="auto">
            <a:xfrm>
              <a:off x="6654836" y="2987720"/>
              <a:ext cx="2057400" cy="3429001"/>
            </a:xfrm>
            <a:prstGeom prst="ellipse">
              <a:avLst/>
            </a:prstGeom>
            <a:solidFill>
              <a:srgbClr val="E6FC18">
                <a:alpha val="3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8" name="Line Callout 1 (Accent Bar) 18"/>
            <p:cNvSpPr>
              <a:spLocks/>
            </p:cNvSpPr>
            <p:nvPr/>
          </p:nvSpPr>
          <p:spPr bwMode="auto">
            <a:xfrm>
              <a:off x="3810265" y="5345373"/>
              <a:ext cx="2223687" cy="838200"/>
            </a:xfrm>
            <a:prstGeom prst="accentCallout1">
              <a:avLst>
                <a:gd name="adj1" fmla="val 47708"/>
                <a:gd name="adj2" fmla="val 95231"/>
                <a:gd name="adj3" fmla="val 47472"/>
                <a:gd name="adj4" fmla="val 135824"/>
              </a:avLst>
            </a:prstGeom>
            <a:solidFill>
              <a:srgbClr val="000066"/>
            </a:solidFill>
            <a:ln w="9525" algn="ctr">
              <a:solidFill>
                <a:schemeClr val="tx1"/>
              </a:solidFill>
              <a:round/>
              <a:headEnd/>
              <a:tailEnd type="stealth" w="lg" len="lg"/>
            </a:ln>
          </p:spPr>
          <p:txBody>
            <a:bodyPr anchor="ctr" anchorCtr="1"/>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r>
                <a:rPr lang="en-US" altLang="en-US" sz="1800" b="1">
                  <a:solidFill>
                    <a:schemeClr val="bg1"/>
                  </a:solidFill>
                </a:rPr>
                <a:t>Ergonomic Component</a:t>
              </a:r>
            </a:p>
          </p:txBody>
        </p:sp>
      </p:grpSp>
      <p:sp>
        <p:nvSpPr>
          <p:cNvPr id="9226" name="Rectangle 14"/>
          <p:cNvSpPr>
            <a:spLocks noChangeArrowheads="1"/>
          </p:cNvSpPr>
          <p:nvPr/>
        </p:nvSpPr>
        <p:spPr bwMode="auto">
          <a:xfrm>
            <a:off x="4283075" y="3808413"/>
            <a:ext cx="1981200" cy="307975"/>
          </a:xfrm>
          <a:prstGeom prst="rect">
            <a:avLst/>
          </a:prstGeom>
          <a:solidFill>
            <a:srgbClr val="E6FC1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r>
              <a:rPr lang="en-US" altLang="en-US" sz="1800" b="1"/>
              <a:t>Energized Part</a:t>
            </a:r>
          </a:p>
        </p:txBody>
      </p:sp>
      <p:sp>
        <p:nvSpPr>
          <p:cNvPr id="2" name="Slide Number Placeholder 1">
            <a:extLst>
              <a:ext uri="{FF2B5EF4-FFF2-40B4-BE49-F238E27FC236}">
                <a16:creationId xmlns:a16="http://schemas.microsoft.com/office/drawing/2014/main" id="{F91CDAD8-DAAC-B522-6061-0824E32796CC}"/>
              </a:ext>
            </a:extLst>
          </p:cNvPr>
          <p:cNvSpPr>
            <a:spLocks noGrp="1"/>
          </p:cNvSpPr>
          <p:nvPr>
            <p:ph type="sldNum" sz="quarter" idx="12"/>
          </p:nvPr>
        </p:nvSpPr>
        <p:spPr/>
        <p:txBody>
          <a:bodyPr/>
          <a:lstStyle/>
          <a:p>
            <a:pPr>
              <a:defRPr/>
            </a:pPr>
            <a:fld id="{C46CB010-865E-43A3-B343-9D274A69DE56}"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Ergonomic Component </a:t>
            </a:r>
          </a:p>
        </p:txBody>
      </p:sp>
      <p:sp>
        <p:nvSpPr>
          <p:cNvPr id="30723" name="Rectangle 3"/>
          <p:cNvSpPr>
            <a:spLocks noGrp="1" noChangeArrowheads="1"/>
          </p:cNvSpPr>
          <p:nvPr>
            <p:ph type="body" idx="1"/>
          </p:nvPr>
        </p:nvSpPr>
        <p:spPr>
          <a:xfrm>
            <a:off x="457200" y="1828800"/>
            <a:ext cx="5715000" cy="4191000"/>
          </a:xfrm>
        </p:spPr>
        <p:txBody>
          <a:bodyPr/>
          <a:lstStyle/>
          <a:p>
            <a:pPr marL="0" indent="0" eaLnBrk="1" hangingPunct="1">
              <a:spcBef>
                <a:spcPts val="1200"/>
              </a:spcBef>
              <a:spcAft>
                <a:spcPts val="600"/>
              </a:spcAft>
              <a:buFont typeface="Wingdings" pitchFamily="2" charset="2"/>
              <a:buNone/>
              <a:defRPr/>
            </a:pPr>
            <a:r>
              <a:rPr lang="en-US" altLang="en-US" sz="2400"/>
              <a:t>Employees should be able to perform all of the following actions without straying into the minimum approach distance:</a:t>
            </a:r>
          </a:p>
          <a:p>
            <a:pPr lvl="1" eaLnBrk="1" hangingPunct="1">
              <a:spcBef>
                <a:spcPts val="1200"/>
              </a:spcBef>
              <a:spcAft>
                <a:spcPts val="600"/>
              </a:spcAft>
              <a:buClrTx/>
              <a:buSzPct val="70000"/>
              <a:defRPr/>
            </a:pPr>
            <a:r>
              <a:rPr lang="en-US" altLang="en-US" sz="1800"/>
              <a:t>Adjust his or her hardhat</a:t>
            </a:r>
          </a:p>
          <a:p>
            <a:pPr lvl="1" eaLnBrk="1" hangingPunct="1">
              <a:spcBef>
                <a:spcPts val="1200"/>
              </a:spcBef>
              <a:spcAft>
                <a:spcPts val="600"/>
              </a:spcAft>
              <a:buClrTx/>
              <a:buSzPct val="70000"/>
              <a:defRPr/>
            </a:pPr>
            <a:r>
              <a:rPr lang="en-US" altLang="en-US" sz="1800"/>
              <a:t>Maneuver a tool onto an energized part with a reasonable amount of overreaching or under reaching</a:t>
            </a:r>
          </a:p>
          <a:p>
            <a:pPr lvl="1" eaLnBrk="1" hangingPunct="1">
              <a:spcBef>
                <a:spcPts val="1200"/>
              </a:spcBef>
              <a:spcAft>
                <a:spcPts val="600"/>
              </a:spcAft>
              <a:buClrTx/>
              <a:buSzPct val="70000"/>
              <a:defRPr/>
            </a:pPr>
            <a:r>
              <a:rPr lang="en-US" altLang="en-US" sz="1800"/>
              <a:t>Reach for and handle tools, material, and equipment passed to him or her</a:t>
            </a:r>
          </a:p>
          <a:p>
            <a:pPr lvl="1" eaLnBrk="1" hangingPunct="1">
              <a:spcBef>
                <a:spcPts val="1200"/>
              </a:spcBef>
              <a:spcAft>
                <a:spcPts val="600"/>
              </a:spcAft>
              <a:buClrTx/>
              <a:buSzPct val="70000"/>
              <a:defRPr/>
            </a:pPr>
            <a:r>
              <a:rPr lang="en-US" altLang="en-US" sz="1800"/>
              <a:t>Adjust tools, and replace components on them, when necessary, during the work procedure</a:t>
            </a:r>
          </a:p>
          <a:p>
            <a:pPr eaLnBrk="1" hangingPunct="1">
              <a:lnSpc>
                <a:spcPct val="90000"/>
              </a:lnSpc>
              <a:defRPr/>
            </a:pPr>
            <a:endParaRPr lang="en-US" altLang="en-US" sz="24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133600"/>
            <a:ext cx="24098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64E413A8-CFB5-52B7-F216-CE76461098E0}"/>
              </a:ext>
            </a:extLst>
          </p:cNvPr>
          <p:cNvSpPr>
            <a:spLocks noGrp="1"/>
          </p:cNvSpPr>
          <p:nvPr>
            <p:ph type="sldNum" sz="quarter" idx="12"/>
          </p:nvPr>
        </p:nvSpPr>
        <p:spPr/>
        <p:txBody>
          <a:bodyPr/>
          <a:lstStyle/>
          <a:p>
            <a:pPr>
              <a:defRPr/>
            </a:pPr>
            <a:fld id="{083B02C4-578E-4A57-9B99-0EE79F1D5CBA}" type="slidenum">
              <a:rPr lang="en-US" smtClean="0"/>
              <a:pPr>
                <a:defRPr/>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0723">
                                            <p:txEl>
                                              <p:pRg st="2" end="2"/>
                                            </p:txEl>
                                          </p:spTgt>
                                        </p:tgtEl>
                                        <p:attrNameLst>
                                          <p:attrName>style.visibility</p:attrName>
                                        </p:attrNameLst>
                                      </p:cBhvr>
                                      <p:to>
                                        <p:strVal val="visible"/>
                                      </p:to>
                                    </p:set>
                                    <p:animEffect transition="in" filter="fade">
                                      <p:cBhvr>
                                        <p:cTn id="11" dur="1000"/>
                                        <p:tgtEl>
                                          <p:spTgt spid="3072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fade">
                                      <p:cBhvr>
                                        <p:cTn id="15" dur="1000"/>
                                        <p:tgtEl>
                                          <p:spTgt spid="3072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fade">
                                      <p:cBhvr>
                                        <p:cTn id="19"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84A0A51-19D6-2B0C-98CD-D2909E1EFF60}"/>
              </a:ext>
            </a:extLst>
          </p:cNvPr>
          <p:cNvSpPr>
            <a:spLocks noGrp="1"/>
          </p:cNvSpPr>
          <p:nvPr>
            <p:ph type="sldNum" sz="quarter" idx="12"/>
          </p:nvPr>
        </p:nvSpPr>
        <p:spPr/>
        <p:txBody>
          <a:bodyPr/>
          <a:lstStyle/>
          <a:p>
            <a:pPr>
              <a:defRPr/>
            </a:pPr>
            <a:fld id="{083B02C4-578E-4A57-9B99-0EE79F1D5CBA}" type="slidenum">
              <a:rPr lang="en-US" smtClean="0"/>
              <a:pPr>
                <a:defRPr/>
              </a:pPr>
              <a:t>35</a:t>
            </a:fld>
            <a:endParaRPr lang="en-US"/>
          </a:p>
        </p:txBody>
      </p:sp>
      <p:pic>
        <p:nvPicPr>
          <p:cNvPr id="5" name="Content Placeholder 4">
            <a:extLst>
              <a:ext uri="{FF2B5EF4-FFF2-40B4-BE49-F238E27FC236}">
                <a16:creationId xmlns:a16="http://schemas.microsoft.com/office/drawing/2014/main" id="{11D6E7CB-5628-3ED8-5EEF-474399924358}"/>
              </a:ext>
            </a:extLst>
          </p:cNvPr>
          <p:cNvPicPr>
            <a:picLocks noGrp="1" noChangeAspect="1"/>
          </p:cNvPicPr>
          <p:nvPr>
            <p:ph idx="4294967295"/>
          </p:nvPr>
        </p:nvPicPr>
        <p:blipFill>
          <a:blip r:embed="rId2"/>
          <a:stretch>
            <a:fillRect/>
          </a:stretch>
        </p:blipFill>
        <p:spPr>
          <a:xfrm>
            <a:off x="685800" y="1752600"/>
            <a:ext cx="8077200" cy="4325938"/>
          </a:xfrm>
          <a:prstGeom prst="rect">
            <a:avLst/>
          </a:prstGeom>
        </p:spPr>
      </p:pic>
    </p:spTree>
    <p:extLst>
      <p:ext uri="{BB962C8B-B14F-4D97-AF65-F5344CB8AC3E}">
        <p14:creationId xmlns:p14="http://schemas.microsoft.com/office/powerpoint/2010/main" val="56715594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Conductive Objects</a:t>
            </a:r>
          </a:p>
        </p:txBody>
      </p:sp>
      <p:sp>
        <p:nvSpPr>
          <p:cNvPr id="11267" name="Rectangle 3"/>
          <p:cNvSpPr>
            <a:spLocks noGrp="1" noChangeArrowheads="1"/>
          </p:cNvSpPr>
          <p:nvPr>
            <p:ph type="body" sz="half" idx="1"/>
          </p:nvPr>
        </p:nvSpPr>
        <p:spPr>
          <a:xfrm>
            <a:off x="533400" y="2133600"/>
            <a:ext cx="3048000" cy="3810000"/>
          </a:xfrm>
        </p:spPr>
        <p:txBody>
          <a:bodyPr/>
          <a:lstStyle/>
          <a:p>
            <a:pPr marL="0" indent="0" eaLnBrk="1" hangingPunct="1">
              <a:buFont typeface="Wingdings" pitchFamily="2" charset="2"/>
              <a:buNone/>
            </a:pPr>
            <a:r>
              <a:rPr lang="en-US" altLang="en-US" sz="2700"/>
              <a:t>Minimum Approach Distance starts at the end of a conductive object held in the hand</a:t>
            </a:r>
          </a:p>
        </p:txBody>
      </p:sp>
      <p:pic>
        <p:nvPicPr>
          <p:cNvPr id="11268" name="Picture 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9825" y="1676400"/>
            <a:ext cx="4924425" cy="4343400"/>
          </a:xfrm>
          <a:prstGeom prst="rect">
            <a:avLst/>
          </a:prstGeom>
          <a:noFill/>
          <a:ln>
            <a:noFill/>
          </a:ln>
          <a:extLst>
            <a:ext uri="{909E8E84-426E-40DD-AFC4-6F175D3DCCD1}">
              <a14:hiddenFill xmlns:a14="http://schemas.microsoft.com/office/drawing/2010/main">
                <a:solidFill>
                  <a:srgbClr val="E6FC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40B91491-46C8-8C64-6966-957DC2DB24E4}"/>
              </a:ext>
            </a:extLst>
          </p:cNvPr>
          <p:cNvSpPr>
            <a:spLocks noGrp="1"/>
          </p:cNvSpPr>
          <p:nvPr>
            <p:ph type="sldNum" sz="quarter" idx="12"/>
          </p:nvPr>
        </p:nvSpPr>
        <p:spPr/>
        <p:txBody>
          <a:bodyPr/>
          <a:lstStyle/>
          <a:p>
            <a:pPr>
              <a:defRPr/>
            </a:pPr>
            <a:fld id="{C46CB010-865E-43A3-B343-9D274A69DE56}" type="slidenum">
              <a:rPr lang="en-US" smtClean="0"/>
              <a:pPr>
                <a:defRPr/>
              </a:pPr>
              <a:t>36</a:t>
            </a:fld>
            <a:endParaRPr lang="en-US"/>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Wrap-up</a:t>
            </a:r>
          </a:p>
        </p:txBody>
      </p:sp>
      <p:sp>
        <p:nvSpPr>
          <p:cNvPr id="32771" name="Content Placeholder 2"/>
          <p:cNvSpPr>
            <a:spLocks noGrp="1"/>
          </p:cNvSpPr>
          <p:nvPr>
            <p:ph idx="1"/>
          </p:nvPr>
        </p:nvSpPr>
        <p:spPr>
          <a:xfrm>
            <a:off x="304800" y="1752600"/>
            <a:ext cx="8534400" cy="4343400"/>
          </a:xfrm>
        </p:spPr>
        <p:txBody>
          <a:bodyPr/>
          <a:lstStyle/>
          <a:p>
            <a:pPr marL="0" lvl="1" indent="0">
              <a:spcBef>
                <a:spcPts val="1200"/>
              </a:spcBef>
              <a:spcAft>
                <a:spcPts val="600"/>
              </a:spcAft>
              <a:buFontTx/>
              <a:buNone/>
              <a:defRPr/>
            </a:pPr>
            <a:r>
              <a:rPr lang="en-US" altLang="en-US" sz="2800"/>
              <a:t>Isolate workers from hazardous potentials or Isolate hazardous potentials from the worker by:</a:t>
            </a:r>
          </a:p>
          <a:p>
            <a:pPr lvl="2">
              <a:spcBef>
                <a:spcPts val="1200"/>
              </a:spcBef>
              <a:spcAft>
                <a:spcPts val="600"/>
              </a:spcAft>
              <a:defRPr/>
            </a:pPr>
            <a:r>
              <a:rPr lang="en-US" altLang="en-US" sz="1900"/>
              <a:t>Removing the energized part from normal sources of potential via Open Switches, Remove Jumpers, Open Breakers, Maintain Minimum Approach Distance, Limited Access (i.e. Barricades)</a:t>
            </a:r>
          </a:p>
          <a:p>
            <a:pPr marL="0" indent="0">
              <a:spcBef>
                <a:spcPts val="1200"/>
              </a:spcBef>
              <a:spcAft>
                <a:spcPts val="600"/>
              </a:spcAft>
              <a:buFont typeface="Wingdings" pitchFamily="2" charset="2"/>
              <a:buNone/>
              <a:defRPr/>
            </a:pPr>
            <a:r>
              <a:rPr lang="en-US" altLang="en-US" sz="2800"/>
              <a:t>To protect workers from hazardous differences in electrical potential a worker can Insulate from the hazard by using:</a:t>
            </a:r>
          </a:p>
          <a:p>
            <a:pPr lvl="2">
              <a:spcBef>
                <a:spcPts val="1200"/>
              </a:spcBef>
              <a:spcAft>
                <a:spcPts val="600"/>
              </a:spcAft>
              <a:defRPr/>
            </a:pPr>
            <a:r>
              <a:rPr lang="en-US" altLang="en-US" sz="2000"/>
              <a:t>Cover up, Insulating Gloves &amp; Sleeves, Live-Line Tools, Insulated Booms</a:t>
            </a:r>
          </a:p>
        </p:txBody>
      </p:sp>
      <p:sp>
        <p:nvSpPr>
          <p:cNvPr id="2" name="Slide Number Placeholder 1">
            <a:extLst>
              <a:ext uri="{FF2B5EF4-FFF2-40B4-BE49-F238E27FC236}">
                <a16:creationId xmlns:a16="http://schemas.microsoft.com/office/drawing/2014/main" id="{C96B9B45-74F2-7A00-74D7-D42A6CC3C50D}"/>
              </a:ext>
            </a:extLst>
          </p:cNvPr>
          <p:cNvSpPr>
            <a:spLocks noGrp="1"/>
          </p:cNvSpPr>
          <p:nvPr>
            <p:ph type="sldNum" sz="quarter" idx="12"/>
          </p:nvPr>
        </p:nvSpPr>
        <p:spPr/>
        <p:txBody>
          <a:bodyPr/>
          <a:lstStyle/>
          <a:p>
            <a:pPr>
              <a:defRPr/>
            </a:pPr>
            <a:fld id="{083B02C4-578E-4A57-9B99-0EE79F1D5CBA}" type="slidenum">
              <a:rPr lang="en-US" smtClean="0"/>
              <a:pPr>
                <a:defRPr/>
              </a:pPr>
              <a:t>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Key Points-Session three</a:t>
            </a:r>
          </a:p>
        </p:txBody>
      </p:sp>
      <p:sp>
        <p:nvSpPr>
          <p:cNvPr id="5" name="Rectangle 4"/>
          <p:cNvSpPr/>
          <p:nvPr/>
        </p:nvSpPr>
        <p:spPr>
          <a:xfrm>
            <a:off x="195072" y="1828800"/>
            <a:ext cx="8686800" cy="4308872"/>
          </a:xfrm>
          <a:prstGeom prst="rect">
            <a:avLst/>
          </a:prstGeom>
        </p:spPr>
        <p:txBody>
          <a:bodyPr wrap="square">
            <a:spAutoFit/>
          </a:bodyPr>
          <a:lstStyle/>
          <a:p>
            <a:pPr marL="342900" indent="-342900" algn="just">
              <a:spcBef>
                <a:spcPts val="0"/>
              </a:spcBef>
              <a:buFont typeface="+mj-lt"/>
              <a:buAutoNum type="arabicPeriod"/>
            </a:pPr>
            <a:r>
              <a:rPr lang="en-US" sz="1600"/>
              <a:t>Define Isolate.</a:t>
            </a:r>
          </a:p>
          <a:p>
            <a:pPr algn="just">
              <a:spcBef>
                <a:spcPts val="0"/>
              </a:spcBef>
            </a:pPr>
            <a:endParaRPr lang="en-US" sz="900"/>
          </a:p>
          <a:p>
            <a:pPr marL="800100" lvl="1" indent="-342900" algn="just">
              <a:spcBef>
                <a:spcPts val="0"/>
              </a:spcBef>
              <a:buFont typeface="+mj-lt"/>
              <a:buAutoNum type="alphaLcPeriod"/>
            </a:pPr>
            <a:r>
              <a:rPr lang="en-US" sz="1600"/>
              <a:t>Physically separated physically and mechanically, from all sources of electrical energy.</a:t>
            </a:r>
          </a:p>
          <a:p>
            <a:pPr marL="800100" lvl="1" indent="-342900" algn="just">
              <a:spcBef>
                <a:spcPts val="0"/>
              </a:spcBef>
              <a:buFont typeface="+mj-lt"/>
              <a:buAutoNum type="alphaLcPeriod"/>
            </a:pPr>
            <a:r>
              <a:rPr lang="en-US" sz="1600"/>
              <a:t>Grounded and de-energized.</a:t>
            </a:r>
          </a:p>
          <a:p>
            <a:pPr marL="800100" lvl="1" indent="-342900" algn="just">
              <a:spcBef>
                <a:spcPts val="0"/>
              </a:spcBef>
              <a:buFont typeface="+mj-lt"/>
              <a:buAutoNum type="alphaLcPeriod"/>
            </a:pPr>
            <a:r>
              <a:rPr lang="en-US" sz="1600"/>
              <a:t>Covered with line hose.</a:t>
            </a:r>
          </a:p>
          <a:p>
            <a:pPr marL="342900" indent="-342900" algn="just">
              <a:spcBef>
                <a:spcPts val="0"/>
              </a:spcBef>
              <a:buFont typeface="+mj-lt"/>
              <a:buAutoNum type="arabicPeriod"/>
            </a:pPr>
            <a:endParaRPr lang="en-US" sz="900"/>
          </a:p>
          <a:p>
            <a:pPr marL="342900" indent="-342900" algn="just">
              <a:spcBef>
                <a:spcPts val="0"/>
              </a:spcBef>
              <a:buFont typeface="+mj-lt"/>
              <a:buAutoNum type="arabicPeriod" startAt="2"/>
            </a:pPr>
            <a:r>
              <a:rPr lang="en-US" sz="1600"/>
              <a:t>To what does the “Ergonomic Component” of minimum approach distance (MAD) refer?</a:t>
            </a:r>
          </a:p>
          <a:p>
            <a:pPr algn="just">
              <a:spcBef>
                <a:spcPts val="0"/>
              </a:spcBef>
            </a:pPr>
            <a:endParaRPr lang="en-US" sz="900"/>
          </a:p>
          <a:p>
            <a:pPr marL="800100" lvl="1" indent="-342900" algn="just">
              <a:spcBef>
                <a:spcPts val="0"/>
              </a:spcBef>
              <a:buFont typeface="+mj-lt"/>
              <a:buAutoNum type="alphaLcPeriod"/>
            </a:pPr>
            <a:r>
              <a:rPr lang="en-US" sz="1600"/>
              <a:t>A comfortable working position.</a:t>
            </a:r>
          </a:p>
          <a:p>
            <a:pPr marL="800100" lvl="1" indent="-342900" algn="just">
              <a:spcBef>
                <a:spcPts val="0"/>
              </a:spcBef>
              <a:buFont typeface="+mj-lt"/>
              <a:buAutoNum type="alphaLcPeriod"/>
            </a:pPr>
            <a:r>
              <a:rPr lang="en-US" sz="1600"/>
              <a:t>Necessary movements required to perform a job task.</a:t>
            </a:r>
          </a:p>
          <a:p>
            <a:pPr marL="800100" lvl="1" indent="-342900" algn="just">
              <a:spcBef>
                <a:spcPts val="0"/>
              </a:spcBef>
              <a:buFont typeface="+mj-lt"/>
              <a:buAutoNum type="alphaLcPeriod"/>
            </a:pPr>
            <a:r>
              <a:rPr lang="en-US" sz="1600"/>
              <a:t>To use vibration resistant tools.</a:t>
            </a:r>
          </a:p>
          <a:p>
            <a:pPr algn="just">
              <a:spcBef>
                <a:spcPts val="0"/>
              </a:spcBef>
            </a:pPr>
            <a:endParaRPr lang="en-US" sz="1600"/>
          </a:p>
          <a:p>
            <a:pPr marL="342900" indent="-342900" algn="just">
              <a:spcBef>
                <a:spcPts val="0"/>
              </a:spcBef>
              <a:buFont typeface="+mj-lt"/>
              <a:buAutoNum type="arabicPeriod" startAt="3"/>
            </a:pPr>
            <a:r>
              <a:rPr lang="en-US" sz="1600"/>
              <a:t>Employers must ensure that employees do not work in a position that if the worker slipped or fell the worker could contact an energized part. </a:t>
            </a:r>
          </a:p>
          <a:p>
            <a:pPr algn="just">
              <a:spcBef>
                <a:spcPts val="0"/>
              </a:spcBef>
            </a:pPr>
            <a:endParaRPr lang="en-US" sz="1600"/>
          </a:p>
          <a:p>
            <a:pPr marL="800100" lvl="1" indent="-342900" algn="just">
              <a:spcBef>
                <a:spcPts val="0"/>
              </a:spcBef>
              <a:buFont typeface="+mj-lt"/>
              <a:buAutoNum type="alphaLcPeriod"/>
            </a:pPr>
            <a:r>
              <a:rPr lang="en-US" sz="1600"/>
              <a:t>True</a:t>
            </a:r>
          </a:p>
          <a:p>
            <a:pPr marL="800100" lvl="1" indent="-342900" algn="just">
              <a:spcBef>
                <a:spcPts val="0"/>
              </a:spcBef>
              <a:buFont typeface="+mj-lt"/>
              <a:buAutoNum type="alphaLcPeriod"/>
            </a:pPr>
            <a:r>
              <a:rPr lang="en-US" sz="1600"/>
              <a:t>False</a:t>
            </a:r>
          </a:p>
        </p:txBody>
      </p:sp>
      <p:sp>
        <p:nvSpPr>
          <p:cNvPr id="2" name="Slide Number Placeholder 1">
            <a:extLst>
              <a:ext uri="{FF2B5EF4-FFF2-40B4-BE49-F238E27FC236}">
                <a16:creationId xmlns:a16="http://schemas.microsoft.com/office/drawing/2014/main" id="{BC69091E-1D73-BBF1-AA24-AC528D6D3B2B}"/>
              </a:ext>
            </a:extLst>
          </p:cNvPr>
          <p:cNvSpPr>
            <a:spLocks noGrp="1"/>
          </p:cNvSpPr>
          <p:nvPr>
            <p:ph type="sldNum" sz="quarter" idx="12"/>
          </p:nvPr>
        </p:nvSpPr>
        <p:spPr/>
        <p:txBody>
          <a:bodyPr/>
          <a:lstStyle/>
          <a:p>
            <a:pPr>
              <a:defRPr/>
            </a:pPr>
            <a:fld id="{083B02C4-578E-4A57-9B99-0EE79F1D5CBA}" type="slidenum">
              <a:rPr lang="en-US" smtClean="0"/>
              <a:pPr>
                <a:defRPr/>
              </a:pPr>
              <a:t>38</a:t>
            </a:fld>
            <a:endParaRPr lang="en-US"/>
          </a:p>
        </p:txBody>
      </p:sp>
    </p:spTree>
    <p:extLst>
      <p:ext uri="{BB962C8B-B14F-4D97-AF65-F5344CB8AC3E}">
        <p14:creationId xmlns:p14="http://schemas.microsoft.com/office/powerpoint/2010/main" val="209361886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47663" y="325438"/>
            <a:ext cx="8410575" cy="5864225"/>
          </a:xfrm>
          <a:prstGeom prst="roundRect">
            <a:avLst>
              <a:gd name="adj" fmla="val 10527"/>
            </a:avLst>
          </a:prstGeom>
          <a:solidFill>
            <a:srgbClr val="002060"/>
          </a:solidFill>
          <a:ln w="12700" cap="flat" cmpd="sng" algn="ctr">
            <a:solidFill>
              <a:schemeClr val="tx1"/>
            </a:solidFill>
            <a:prstDash val="solid"/>
            <a:round/>
            <a:headEnd type="none" w="med" len="med"/>
            <a:tailEnd type="none" w="med" len="med"/>
          </a:ln>
          <a:effectLst/>
        </p:spPr>
        <p:txBody>
          <a:bodyPr lIns="0" tIns="0" rIns="0" bIns="0"/>
          <a:lstStyle/>
          <a:p>
            <a:pPr marL="15671" indent="-15671" algn="ctr" defTabSz="914608">
              <a:lnSpc>
                <a:spcPct val="200000"/>
              </a:lnSpc>
              <a:spcBef>
                <a:spcPct val="20000"/>
              </a:spcBef>
              <a:buClr>
                <a:schemeClr val="tx1"/>
              </a:buClr>
              <a:buSzPct val="150000"/>
              <a:defRPr/>
            </a:pPr>
            <a:r>
              <a:rPr lang="en-US" sz="4300">
                <a:solidFill>
                  <a:schemeClr val="bg1"/>
                </a:solidFill>
              </a:rPr>
              <a:t>Key Safety Fundamental</a:t>
            </a:r>
          </a:p>
          <a:p>
            <a:pPr marL="15671" indent="-15671" algn="ctr" defTabSz="914608">
              <a:spcBef>
                <a:spcPct val="20000"/>
              </a:spcBef>
              <a:buClr>
                <a:schemeClr val="tx1"/>
              </a:buClr>
              <a:buSzPct val="150000"/>
              <a:defRPr/>
            </a:pPr>
            <a:r>
              <a:rPr lang="en-US" sz="3200">
                <a:solidFill>
                  <a:schemeClr val="bg1"/>
                </a:solidFill>
              </a:rPr>
              <a:t>To avoid hazardous differences in electrical potential: </a:t>
            </a:r>
          </a:p>
          <a:p>
            <a:pPr marL="512864" indent="-512864" algn="ctr" defTabSz="914608">
              <a:lnSpc>
                <a:spcPct val="150000"/>
              </a:lnSpc>
              <a:spcBef>
                <a:spcPct val="20000"/>
              </a:spcBef>
              <a:buClr>
                <a:schemeClr val="bg1"/>
              </a:buClr>
              <a:buSzPct val="90000"/>
              <a:buFont typeface="Wingdings" panose="05000000000000000000" pitchFamily="2" charset="2"/>
              <a:buChar char="Ø"/>
              <a:defRPr/>
            </a:pPr>
            <a:r>
              <a:rPr lang="en-US" sz="3600">
                <a:solidFill>
                  <a:srgbClr val="FFFF00"/>
                </a:solidFill>
              </a:rPr>
              <a:t>Isolate yourself from the hazard</a:t>
            </a:r>
          </a:p>
          <a:p>
            <a:pPr marL="512864" indent="-512864" algn="ctr" defTabSz="914608">
              <a:lnSpc>
                <a:spcPct val="150000"/>
              </a:lnSpc>
              <a:spcBef>
                <a:spcPct val="20000"/>
              </a:spcBef>
              <a:buClr>
                <a:schemeClr val="bg1"/>
              </a:buClr>
              <a:buSzPct val="90000"/>
              <a:buFont typeface="Wingdings" panose="05000000000000000000" pitchFamily="2" charset="2"/>
              <a:buChar char="Ø"/>
              <a:defRPr/>
            </a:pPr>
            <a:r>
              <a:rPr lang="en-US" sz="3600">
                <a:solidFill>
                  <a:srgbClr val="FFFF00"/>
                </a:solidFill>
              </a:rPr>
              <a:t>Insulate yourself from the hazard</a:t>
            </a:r>
          </a:p>
        </p:txBody>
      </p:sp>
      <p:sp>
        <p:nvSpPr>
          <p:cNvPr id="4" name="Slide Number Placeholder 3">
            <a:extLst>
              <a:ext uri="{FF2B5EF4-FFF2-40B4-BE49-F238E27FC236}">
                <a16:creationId xmlns:a16="http://schemas.microsoft.com/office/drawing/2014/main" id="{19D69D94-6950-61A2-0645-ACE0F63603A9}"/>
              </a:ext>
            </a:extLst>
          </p:cNvPr>
          <p:cNvSpPr>
            <a:spLocks noGrp="1"/>
          </p:cNvSpPr>
          <p:nvPr>
            <p:ph type="sldNum" sz="quarter" idx="12"/>
          </p:nvPr>
        </p:nvSpPr>
        <p:spPr/>
        <p:txBody>
          <a:bodyPr/>
          <a:lstStyle/>
          <a:p>
            <a:pPr>
              <a:defRPr/>
            </a:pPr>
            <a:fld id="{7DD52C7D-CF9C-4B33-8411-7096F1AFF836}" type="slidenum">
              <a:rPr lang="en-US" smtClean="0"/>
              <a:pPr>
                <a:defRPr/>
              </a:pPr>
              <a:t>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Facts</a:t>
            </a:r>
          </a:p>
        </p:txBody>
      </p:sp>
      <p:sp>
        <p:nvSpPr>
          <p:cNvPr id="7171" name="Rectangle 3"/>
          <p:cNvSpPr>
            <a:spLocks noGrp="1" noChangeArrowheads="1"/>
          </p:cNvSpPr>
          <p:nvPr>
            <p:ph type="body" sz="half" idx="1"/>
          </p:nvPr>
        </p:nvSpPr>
        <p:spPr>
          <a:xfrm>
            <a:off x="381000" y="2133600"/>
            <a:ext cx="3352800" cy="3810000"/>
          </a:xfrm>
        </p:spPr>
        <p:txBody>
          <a:bodyPr/>
          <a:lstStyle/>
          <a:p>
            <a:pPr marL="0" indent="0" eaLnBrk="1" hangingPunct="1">
              <a:buFont typeface="Wingdings" pitchFamily="2" charset="2"/>
              <a:buNone/>
            </a:pPr>
            <a:r>
              <a:rPr lang="en-US" altLang="en-US" sz="2800"/>
              <a:t>Each year workers are killed or seriously injured due to current flowing through their body</a:t>
            </a:r>
          </a:p>
        </p:txBody>
      </p:sp>
      <p:pic>
        <p:nvPicPr>
          <p:cNvPr id="7172" name="Picture 7">
            <a:hlinkClick r:id="rId3" action="ppaction://hlinkfile"/>
          </p:cNvPr>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038600" y="1752600"/>
            <a:ext cx="4724400" cy="4495800"/>
          </a:xfrm>
          <a:prstGeom prst="rect">
            <a:avLst/>
          </a:prstGeom>
          <a:noFill/>
          <a:ln>
            <a:noFill/>
          </a:ln>
          <a:extLst>
            <a:ext uri="{909E8E84-426E-40DD-AFC4-6F175D3DCCD1}">
              <a14:hiddenFill xmlns:a14="http://schemas.microsoft.com/office/drawing/2010/main">
                <a:solidFill>
                  <a:srgbClr val="E6FC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a:spLocks noChangeArrowheads="1"/>
          </p:cNvSpPr>
          <p:nvPr/>
        </p:nvSpPr>
        <p:spPr bwMode="auto">
          <a:xfrm>
            <a:off x="5181600" y="3505200"/>
            <a:ext cx="3200400" cy="3810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3" name="Slide Number Placeholder 2">
            <a:extLst>
              <a:ext uri="{FF2B5EF4-FFF2-40B4-BE49-F238E27FC236}">
                <a16:creationId xmlns:a16="http://schemas.microsoft.com/office/drawing/2014/main" id="{D336AD7E-D3D9-5CC8-82F7-0DC9FE54A9A9}"/>
              </a:ext>
            </a:extLst>
          </p:cNvPr>
          <p:cNvSpPr>
            <a:spLocks noGrp="1"/>
          </p:cNvSpPr>
          <p:nvPr>
            <p:ph type="sldNum" sz="quarter" idx="12"/>
          </p:nvPr>
        </p:nvSpPr>
        <p:spPr/>
        <p:txBody>
          <a:bodyPr/>
          <a:lstStyle/>
          <a:p>
            <a:pPr>
              <a:defRPr/>
            </a:pPr>
            <a:fld id="{C46CB010-865E-43A3-B343-9D274A69DE56}" type="slidenum">
              <a:rPr lang="en-US" smtClean="0"/>
              <a:pPr>
                <a:defRPr/>
              </a:pPr>
              <a:t>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i="0"/>
              <a:t>Insulate</a:t>
            </a:r>
          </a:p>
        </p:txBody>
      </p:sp>
      <p:sp>
        <p:nvSpPr>
          <p:cNvPr id="2" name="Slide Number Placeholder 1">
            <a:extLst>
              <a:ext uri="{FF2B5EF4-FFF2-40B4-BE49-F238E27FC236}">
                <a16:creationId xmlns:a16="http://schemas.microsoft.com/office/drawing/2014/main" id="{59CFABF6-B2B6-610E-0997-3DE9E430F961}"/>
              </a:ext>
            </a:extLst>
          </p:cNvPr>
          <p:cNvSpPr>
            <a:spLocks noGrp="1"/>
          </p:cNvSpPr>
          <p:nvPr>
            <p:ph type="sldNum" sz="quarter" idx="12"/>
          </p:nvPr>
        </p:nvSpPr>
        <p:spPr/>
        <p:txBody>
          <a:bodyPr/>
          <a:lstStyle/>
          <a:p>
            <a:pPr>
              <a:defRPr/>
            </a:pPr>
            <a:fld id="{4BC82CB8-32D3-493F-BA4D-C698C2FBA453}" type="slidenum">
              <a:rPr lang="en-US" smtClean="0"/>
              <a:pPr>
                <a:defRPr/>
              </a:pPr>
              <a:t>6</a:t>
            </a:fld>
            <a:endParaRPr lang="en-US"/>
          </a:p>
        </p:txBody>
      </p:sp>
    </p:spTree>
    <p:extLst>
      <p:ext uri="{BB962C8B-B14F-4D97-AF65-F5344CB8AC3E}">
        <p14:creationId xmlns:p14="http://schemas.microsoft.com/office/powerpoint/2010/main" val="169280337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81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8197"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8198"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8199"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8200"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533400" y="2000250"/>
            <a:ext cx="3581400" cy="4271963"/>
          </a:xfrm>
          <a:prstGeom prst="rect">
            <a:avLst/>
          </a:prstGeom>
          <a:noFill/>
          <a:ln w="12700">
            <a:noFill/>
            <a:miter lim="800000"/>
            <a:headEnd/>
            <a:tailEnd/>
          </a:ln>
        </p:spPr>
        <p:txBody>
          <a:bodyPr lIns="90488" tIns="44450" rIns="90488" bIns="44450"/>
          <a:lstStyle/>
          <a:p>
            <a:pPr eaLnBrk="0" hangingPunct="0">
              <a:spcBef>
                <a:spcPts val="1200"/>
              </a:spcBef>
              <a:spcAft>
                <a:spcPts val="600"/>
              </a:spcAft>
              <a:defRPr/>
            </a:pPr>
            <a:r>
              <a:rPr lang="en-US" altLang="en-US" sz="2800">
                <a:cs typeface="+mn-cs"/>
              </a:rPr>
              <a:t>The IEEE defines Insulated as:</a:t>
            </a:r>
          </a:p>
          <a:p>
            <a:pPr marL="342900" indent="-342900" eaLnBrk="0" hangingPunct="0">
              <a:spcBef>
                <a:spcPts val="1200"/>
              </a:spcBef>
              <a:spcAft>
                <a:spcPts val="600"/>
              </a:spcAft>
              <a:buFont typeface="Arial" panose="020B0604020202020204" pitchFamily="34" charset="0"/>
              <a:buChar char="•"/>
              <a:defRPr/>
            </a:pPr>
            <a:r>
              <a:rPr lang="en-US" altLang="en-US" sz="2400">
                <a:cs typeface="+mn-cs"/>
              </a:rPr>
              <a:t>Separated from other conducting surfaces by a dielectric substance or air space permanently offering a high resistance to the passage of current</a:t>
            </a:r>
            <a:endParaRPr lang="en-US" sz="2800" b="1">
              <a:cs typeface="+mn-cs"/>
            </a:endParaRPr>
          </a:p>
        </p:txBody>
      </p:sp>
      <p:sp>
        <p:nvSpPr>
          <p:cNvPr id="8202" name="Rectangle 9"/>
          <p:cNvSpPr>
            <a:spLocks noGrp="1" noChangeArrowheads="1"/>
          </p:cNvSpPr>
          <p:nvPr>
            <p:ph type="title"/>
          </p:nvPr>
        </p:nvSpPr>
        <p:spPr/>
        <p:txBody>
          <a:bodyPr/>
          <a:lstStyle/>
          <a:p>
            <a:pPr eaLnBrk="1" hangingPunct="1"/>
            <a:r>
              <a:rPr lang="en-US" altLang="en-US"/>
              <a:t>Insulated Defined  </a:t>
            </a:r>
          </a:p>
        </p:txBody>
      </p:sp>
      <p:pic>
        <p:nvPicPr>
          <p:cNvPr id="1026" name="Picture 2" descr="Image result for Lineman using live line 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90800"/>
            <a:ext cx="4163689" cy="2778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5435558"/>
            <a:ext cx="3706464" cy="253916"/>
          </a:xfrm>
          <a:prstGeom prst="rect">
            <a:avLst/>
          </a:prstGeom>
          <a:noFill/>
        </p:spPr>
        <p:txBody>
          <a:bodyPr wrap="none" rtlCol="0">
            <a:spAutoFit/>
          </a:bodyPr>
          <a:lstStyle/>
          <a:p>
            <a:r>
              <a:rPr lang="en-US" sz="1050"/>
              <a:t>Live-line tools “insulate” the worker from the energized part</a:t>
            </a:r>
          </a:p>
        </p:txBody>
      </p:sp>
      <p:sp>
        <p:nvSpPr>
          <p:cNvPr id="3" name="Slide Number Placeholder 2">
            <a:extLst>
              <a:ext uri="{FF2B5EF4-FFF2-40B4-BE49-F238E27FC236}">
                <a16:creationId xmlns:a16="http://schemas.microsoft.com/office/drawing/2014/main" id="{4D5D4698-64CF-EEE7-0214-B17928E8D8A5}"/>
              </a:ext>
            </a:extLst>
          </p:cNvPr>
          <p:cNvSpPr>
            <a:spLocks noGrp="1"/>
          </p:cNvSpPr>
          <p:nvPr>
            <p:ph type="sldNum" sz="quarter" idx="12"/>
          </p:nvPr>
        </p:nvSpPr>
        <p:spPr/>
        <p:txBody>
          <a:bodyPr/>
          <a:lstStyle/>
          <a:p>
            <a:pPr>
              <a:defRPr/>
            </a:pPr>
            <a:fld id="{083B02C4-578E-4A57-9B99-0EE79F1D5CBA}" type="slidenum">
              <a:rPr lang="en-US" smtClean="0"/>
              <a:pPr>
                <a:defRPr/>
              </a:pPr>
              <a:t>7</a:t>
            </a:fld>
            <a:endParaRPr 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3"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4"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762000" y="2000250"/>
            <a:ext cx="3897214" cy="4271963"/>
          </a:xfrm>
          <a:prstGeom prst="rect">
            <a:avLst/>
          </a:prstGeom>
          <a:noFill/>
          <a:ln w="12700">
            <a:noFill/>
            <a:miter lim="800000"/>
            <a:headEnd/>
            <a:tailEnd/>
          </a:ln>
        </p:spPr>
        <p:txBody>
          <a:bodyPr lIns="90488" tIns="44450" rIns="90488" bIns="44450"/>
          <a:lstStyle/>
          <a:p>
            <a:pPr eaLnBrk="0" hangingPunct="0">
              <a:spcBef>
                <a:spcPts val="1200"/>
              </a:spcBef>
              <a:spcAft>
                <a:spcPts val="600"/>
              </a:spcAft>
              <a:defRPr/>
            </a:pPr>
            <a:r>
              <a:rPr lang="en-US" altLang="en-US" sz="2800">
                <a:cs typeface="+mn-cs"/>
              </a:rPr>
              <a:t>OSHA defines Insulated as:</a:t>
            </a:r>
          </a:p>
          <a:p>
            <a:pPr marL="342900" indent="-342900" eaLnBrk="0" hangingPunct="0">
              <a:spcBef>
                <a:spcPts val="1200"/>
              </a:spcBef>
              <a:spcAft>
                <a:spcPts val="600"/>
              </a:spcAft>
              <a:buFont typeface="Arial" panose="020B0604020202020204" pitchFamily="34" charset="0"/>
              <a:buChar char="•"/>
              <a:defRPr/>
            </a:pPr>
            <a:r>
              <a:rPr lang="en-US" altLang="en-US" sz="2400">
                <a:cs typeface="+mn-cs"/>
              </a:rPr>
              <a:t>Material relied upon to insulate the conductor from other conductors or conducting parts or from ground</a:t>
            </a:r>
            <a:endParaRPr lang="en-US" sz="2800" b="1">
              <a:cs typeface="+mn-cs"/>
            </a:endParaRPr>
          </a:p>
        </p:txBody>
      </p:sp>
      <p:sp>
        <p:nvSpPr>
          <p:cNvPr id="9226" name="Rectangle 9"/>
          <p:cNvSpPr>
            <a:spLocks noGrp="1" noChangeArrowheads="1"/>
          </p:cNvSpPr>
          <p:nvPr>
            <p:ph type="title"/>
          </p:nvPr>
        </p:nvSpPr>
        <p:spPr/>
        <p:txBody>
          <a:bodyPr/>
          <a:lstStyle/>
          <a:p>
            <a:pPr eaLnBrk="1" hangingPunct="1"/>
            <a:r>
              <a:rPr lang="en-US" altLang="en-US"/>
              <a:t>Insulated Defined  </a:t>
            </a:r>
          </a:p>
        </p:txBody>
      </p:sp>
      <p:pic>
        <p:nvPicPr>
          <p:cNvPr id="9231" name="Picture 15" descr="https://encrypted-tbn1.gstatic.com/images?q=tbn:ANd9GcRV0gvkw5i3MlMMqPZ2g7PcRPOeqTIWfaax-sr7TPtHp1luDiVIm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667000"/>
            <a:ext cx="3132665"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59215" y="5334000"/>
            <a:ext cx="3762568" cy="253916"/>
          </a:xfrm>
          <a:prstGeom prst="rect">
            <a:avLst/>
          </a:prstGeom>
          <a:noFill/>
        </p:spPr>
        <p:txBody>
          <a:bodyPr wrap="none" rtlCol="0">
            <a:spAutoFit/>
          </a:bodyPr>
          <a:lstStyle/>
          <a:p>
            <a:r>
              <a:rPr lang="en-US" sz="1050"/>
              <a:t>Rubber goods “insulate” the worker from the energized part</a:t>
            </a:r>
          </a:p>
        </p:txBody>
      </p:sp>
      <p:sp>
        <p:nvSpPr>
          <p:cNvPr id="2" name="Slide Number Placeholder 1">
            <a:extLst>
              <a:ext uri="{FF2B5EF4-FFF2-40B4-BE49-F238E27FC236}">
                <a16:creationId xmlns:a16="http://schemas.microsoft.com/office/drawing/2014/main" id="{B5AD7B2C-EC94-73FD-9458-218DA22E4AC8}"/>
              </a:ext>
            </a:extLst>
          </p:cNvPr>
          <p:cNvSpPr>
            <a:spLocks noGrp="1"/>
          </p:cNvSpPr>
          <p:nvPr>
            <p:ph type="sldNum" sz="quarter" idx="12"/>
          </p:nvPr>
        </p:nvSpPr>
        <p:spPr/>
        <p:txBody>
          <a:bodyPr/>
          <a:lstStyle/>
          <a:p>
            <a:pPr>
              <a:defRPr/>
            </a:pPr>
            <a:fld id="{083B02C4-578E-4A57-9B99-0EE79F1D5CBA}" type="slidenum">
              <a:rPr lang="en-US" smtClean="0"/>
              <a:pPr>
                <a:defRPr/>
              </a:pPr>
              <a:t>8</a:t>
            </a:fld>
            <a:endParaRPr 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02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024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024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0247"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0248"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609600" y="1828799"/>
            <a:ext cx="3886200" cy="4168775"/>
          </a:xfrm>
          <a:prstGeom prst="rect">
            <a:avLst/>
          </a:prstGeom>
          <a:noFill/>
          <a:ln w="12700">
            <a:noFill/>
            <a:miter lim="800000"/>
            <a:headEnd/>
            <a:tailEnd/>
          </a:ln>
        </p:spPr>
        <p:txBody>
          <a:bodyPr lIns="90488" tIns="44450" rIns="90488" bIns="44450"/>
          <a:lstStyle/>
          <a:p>
            <a:pPr eaLnBrk="0" hangingPunct="0">
              <a:spcBef>
                <a:spcPts val="1200"/>
              </a:spcBef>
              <a:spcAft>
                <a:spcPts val="600"/>
              </a:spcAft>
              <a:defRPr/>
            </a:pPr>
            <a:r>
              <a:rPr lang="en-US" altLang="en-US" sz="2800">
                <a:cs typeface="+mn-cs"/>
              </a:rPr>
              <a:t>When working on primary conductors utilizing the Gloving Method:  </a:t>
            </a:r>
          </a:p>
          <a:p>
            <a:pPr marL="342900" indent="-342900" eaLnBrk="0" hangingPunct="0">
              <a:spcBef>
                <a:spcPts val="1200"/>
              </a:spcBef>
              <a:spcAft>
                <a:spcPts val="600"/>
              </a:spcAft>
              <a:buFont typeface="Arial" panose="020B0604020202020204" pitchFamily="34" charset="0"/>
              <a:buChar char="•"/>
              <a:defRPr/>
            </a:pPr>
            <a:r>
              <a:rPr lang="en-US" altLang="en-US" sz="2400">
                <a:cs typeface="+mn-cs"/>
              </a:rPr>
              <a:t>The worker wears insulated rubber gloves </a:t>
            </a:r>
            <a:r>
              <a:rPr lang="en-US" altLang="en-US" sz="2400" i="1">
                <a:cs typeface="+mn-cs"/>
              </a:rPr>
              <a:t>and</a:t>
            </a:r>
            <a:r>
              <a:rPr lang="en-US" altLang="en-US" sz="2400">
                <a:cs typeface="+mn-cs"/>
              </a:rPr>
              <a:t> sleeves</a:t>
            </a:r>
            <a:endParaRPr lang="en-US" sz="2400" b="1">
              <a:cs typeface="+mn-cs"/>
            </a:endParaRPr>
          </a:p>
        </p:txBody>
      </p:sp>
      <p:sp>
        <p:nvSpPr>
          <p:cNvPr id="10250" name="Rectangle 9"/>
          <p:cNvSpPr>
            <a:spLocks noGrp="1" noChangeArrowheads="1"/>
          </p:cNvSpPr>
          <p:nvPr>
            <p:ph type="title"/>
          </p:nvPr>
        </p:nvSpPr>
        <p:spPr/>
        <p:txBody>
          <a:bodyPr/>
          <a:lstStyle/>
          <a:p>
            <a:pPr eaLnBrk="1" hangingPunct="1"/>
            <a:r>
              <a:rPr lang="en-US" altLang="en-US"/>
              <a:t>ET&amp;D Best Practice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2667000"/>
            <a:ext cx="3657601" cy="243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B28EBD1C-2D89-6348-E82A-EBDE25B42419}"/>
              </a:ext>
            </a:extLst>
          </p:cNvPr>
          <p:cNvSpPr>
            <a:spLocks noGrp="1"/>
          </p:cNvSpPr>
          <p:nvPr>
            <p:ph type="sldNum" sz="quarter" idx="12"/>
          </p:nvPr>
        </p:nvSpPr>
        <p:spPr/>
        <p:txBody>
          <a:bodyPr/>
          <a:lstStyle/>
          <a:p>
            <a:pPr>
              <a:defRPr/>
            </a:pPr>
            <a:fld id="{083B02C4-578E-4A57-9B99-0EE79F1D5CBA}" type="slidenum">
              <a:rPr lang="en-US" smtClean="0"/>
              <a:pPr>
                <a:defRPr/>
              </a:pPr>
              <a:t>9</a:t>
            </a:fld>
            <a:endParaRPr lang="en-US"/>
          </a:p>
        </p:txBody>
      </p:sp>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c17c41-5485-4e45-b91b-01677b2c49b4" xsi:nil="true"/>
    <lcf76f155ced4ddcb4097134ff3c332f xmlns="ab4ac4ea-9f3d-4d23-a592-e42b709024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35C903C7B9AE4AA3530C204465D622" ma:contentTypeVersion="16" ma:contentTypeDescription="Create a new document." ma:contentTypeScope="" ma:versionID="a5e9a70765c001aa33d5d0010650ebe1">
  <xsd:schema xmlns:xsd="http://www.w3.org/2001/XMLSchema" xmlns:xs="http://www.w3.org/2001/XMLSchema" xmlns:p="http://schemas.microsoft.com/office/2006/metadata/properties" xmlns:ns2="ab4ac4ea-9f3d-4d23-a592-e42b709024a8" xmlns:ns3="e1c17c41-5485-4e45-b91b-01677b2c49b4" targetNamespace="http://schemas.microsoft.com/office/2006/metadata/properties" ma:root="true" ma:fieldsID="1b61470be405b2439d8be2d44bd2a3c6" ns2:_="" ns3:_="">
    <xsd:import namespace="ab4ac4ea-9f3d-4d23-a592-e42b709024a8"/>
    <xsd:import namespace="e1c17c41-5485-4e45-b91b-01677b2c49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ac4ea-9f3d-4d23-a592-e42b70902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0328ba-87b0-44af-ba53-973dd843e9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c17c41-5485-4e45-b91b-01677b2c49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359af80-e5fb-4579-8db7-d6ced4106957}" ma:internalName="TaxCatchAll" ma:showField="CatchAllData" ma:web="e1c17c41-5485-4e45-b91b-01677b2c49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F3664-67F6-4AB2-8E53-732C666A3698}">
  <ds:schemaRefs>
    <ds:schemaRef ds:uri="ab4ac4ea-9f3d-4d23-a592-e42b709024a8"/>
    <ds:schemaRef ds:uri="e1c17c41-5485-4e45-b91b-01677b2c49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CFEFC1-8190-4E77-B34B-573AD97D6EEA}">
  <ds:schemaRefs>
    <ds:schemaRef ds:uri="ab4ac4ea-9f3d-4d23-a592-e42b709024a8"/>
    <ds:schemaRef ds:uri="e1c17c41-5485-4e45-b91b-01677b2c49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9D3723-36D0-4D82-8947-713598315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4571</Words>
  <Application>Microsoft Office PowerPoint</Application>
  <PresentationFormat>On-screen Show (4:3)</PresentationFormat>
  <Paragraphs>546</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Black</vt:lpstr>
      <vt:lpstr>Arial Rounded MT Bold</vt:lpstr>
      <vt:lpstr>Barlow Semi Condensed</vt:lpstr>
      <vt:lpstr>Cooper Black</vt:lpstr>
      <vt:lpstr>Times New Roman</vt:lpstr>
      <vt:lpstr>Wingdings</vt:lpstr>
      <vt:lpstr>Studio</vt:lpstr>
      <vt:lpstr>Isolate &amp; Insulate Continuing Education  1st Q 2023</vt:lpstr>
      <vt:lpstr>PowerPoint Presentation</vt:lpstr>
      <vt:lpstr>Objectives</vt:lpstr>
      <vt:lpstr>PowerPoint Presentation</vt:lpstr>
      <vt:lpstr>Facts</vt:lpstr>
      <vt:lpstr>Insulate</vt:lpstr>
      <vt:lpstr>Insulated Defined  </vt:lpstr>
      <vt:lpstr>Insulated Defined  </vt:lpstr>
      <vt:lpstr>ET&amp;D Best Practice</vt:lpstr>
      <vt:lpstr>Rubber Gloves and Rubber Sleeves </vt:lpstr>
      <vt:lpstr>Insulate Defined</vt:lpstr>
      <vt:lpstr>Benefit </vt:lpstr>
      <vt:lpstr>Key Points-Session one</vt:lpstr>
      <vt:lpstr>Insulating Personal Protective Equipment (I.P.P.E.) </vt:lpstr>
      <vt:lpstr>Insulating Equipment</vt:lpstr>
      <vt:lpstr>Proper Care &amp; Storage</vt:lpstr>
      <vt:lpstr>Dielectric Test</vt:lpstr>
      <vt:lpstr>Live-Line Tools</vt:lpstr>
      <vt:lpstr>Live-Line Tools</vt:lpstr>
      <vt:lpstr>Live-Line Tools</vt:lpstr>
      <vt:lpstr>Live-Line Tools</vt:lpstr>
      <vt:lpstr>Second Point of Contact</vt:lpstr>
      <vt:lpstr>Second Point of Contact</vt:lpstr>
      <vt:lpstr>Second Point of Contact</vt:lpstr>
      <vt:lpstr>Second Point of Contact</vt:lpstr>
      <vt:lpstr>Key Points-Session two</vt:lpstr>
      <vt:lpstr>Isolate</vt:lpstr>
      <vt:lpstr>Generally Speaking</vt:lpstr>
      <vt:lpstr>Isolate Defined</vt:lpstr>
      <vt:lpstr>Isolate Defined</vt:lpstr>
      <vt:lpstr>Primary Voltage Rule</vt:lpstr>
      <vt:lpstr>Determine Minimum Approach</vt:lpstr>
      <vt:lpstr>Minimum Approach Distance</vt:lpstr>
      <vt:lpstr>Ergonomic Component </vt:lpstr>
      <vt:lpstr>PowerPoint Presentation</vt:lpstr>
      <vt:lpstr>Conductive Objects</vt:lpstr>
      <vt:lpstr>Wrap-up</vt:lpstr>
      <vt:lpstr>Key Points-Session three</vt:lpstr>
    </vt:vector>
  </TitlesOfParts>
  <Company>OSP Task Team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subject>T&amp;D 10 Hour</dc:subject>
  <dc:creator>OSP Task Team 2</dc:creator>
  <dc:description>v2.03.06</dc:description>
  <cp:lastModifiedBy>Johnson, Travis</cp:lastModifiedBy>
  <cp:revision>3</cp:revision>
  <cp:lastPrinted>2015-01-26T19:39:04Z</cp:lastPrinted>
  <dcterms:created xsi:type="dcterms:W3CDTF">2005-10-26T17:28:23Z</dcterms:created>
  <dcterms:modified xsi:type="dcterms:W3CDTF">2023-02-09T16:47:30Z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0x010100A635C903C7B9AE4AA3530C204465D622</vt:lpwstr>
  </property>
  <property fmtid="{D5CDD505-2E9C-101B-9397-08002B2CF9AE}" pid="3" name="MediaServiceImageTags">
    <vt:lpwstr/>
  </property>
</Properties>
</file>