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Lst>
  <p:notesMasterIdLst>
    <p:notesMasterId r:id="rId44"/>
  </p:notesMasterIdLst>
  <p:handoutMasterIdLst>
    <p:handoutMasterId r:id="rId45"/>
  </p:handoutMasterIdLst>
  <p:sldIdLst>
    <p:sldId id="577" r:id="rId5"/>
    <p:sldId id="364" r:id="rId6"/>
    <p:sldId id="604" r:id="rId7"/>
    <p:sldId id="363" r:id="rId8"/>
    <p:sldId id="574" r:id="rId9"/>
    <p:sldId id="486" r:id="rId10"/>
    <p:sldId id="626" r:id="rId11"/>
    <p:sldId id="568" r:id="rId12"/>
    <p:sldId id="576" r:id="rId13"/>
    <p:sldId id="565" r:id="rId14"/>
    <p:sldId id="605" r:id="rId15"/>
    <p:sldId id="625" r:id="rId16"/>
    <p:sldId id="607" r:id="rId17"/>
    <p:sldId id="608" r:id="rId18"/>
    <p:sldId id="609" r:id="rId19"/>
    <p:sldId id="610" r:id="rId20"/>
    <p:sldId id="601" r:id="rId21"/>
    <p:sldId id="578" r:id="rId22"/>
    <p:sldId id="579" r:id="rId23"/>
    <p:sldId id="580" r:id="rId24"/>
    <p:sldId id="606" r:id="rId25"/>
    <p:sldId id="581" r:id="rId26"/>
    <p:sldId id="613" r:id="rId27"/>
    <p:sldId id="582" r:id="rId28"/>
    <p:sldId id="584" r:id="rId29"/>
    <p:sldId id="585" r:id="rId30"/>
    <p:sldId id="588" r:id="rId31"/>
    <p:sldId id="614" r:id="rId32"/>
    <p:sldId id="589" r:id="rId33"/>
    <p:sldId id="624" r:id="rId34"/>
    <p:sldId id="620" r:id="rId35"/>
    <p:sldId id="595" r:id="rId36"/>
    <p:sldId id="591" r:id="rId37"/>
    <p:sldId id="617" r:id="rId38"/>
    <p:sldId id="621" r:id="rId39"/>
    <p:sldId id="619" r:id="rId40"/>
    <p:sldId id="590" r:id="rId41"/>
    <p:sldId id="602" r:id="rId42"/>
    <p:sldId id="623" r:id="rId43"/>
  </p:sldIdLst>
  <p:sldSz cx="9144000" cy="6858000" type="screen4x3"/>
  <p:notesSz cx="7010400" cy="9296400"/>
  <p:custDataLst>
    <p:tags r:id="rId46"/>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992201"/>
    <a:srgbClr val="000066"/>
    <a:srgbClr val="E6F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CB0E4-2755-44AB-BB2A-4EBD405AC6C1}" v="377" dt="2023-03-15T19:27:24.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7" autoAdjust="0"/>
    <p:restoredTop sz="63537" autoAdjust="0"/>
  </p:normalViewPr>
  <p:slideViewPr>
    <p:cSldViewPr>
      <p:cViewPr varScale="1">
        <p:scale>
          <a:sx n="79" d="100"/>
          <a:sy n="79" d="100"/>
        </p:scale>
        <p:origin x="3456"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08"/>
    </p:cViewPr>
  </p:sorterViewPr>
  <p:notesViewPr>
    <p:cSldViewPr>
      <p:cViewPr>
        <p:scale>
          <a:sx n="70" d="100"/>
          <a:sy n="70" d="100"/>
        </p:scale>
        <p:origin x="-4110" y="-51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Travis" userId="46e667a3-9198-417f-9c32-abb6994bb8a5" providerId="ADAL" clId="{62B2641B-6B07-4B44-AA6B-4C92173BD504}"/>
    <pc:docChg chg="custSel modSld">
      <pc:chgData name="Johnson, Travis" userId="46e667a3-9198-417f-9c32-abb6994bb8a5" providerId="ADAL" clId="{62B2641B-6B07-4B44-AA6B-4C92173BD504}" dt="2023-03-02T20:42:35.479" v="51" actId="33524"/>
      <pc:docMkLst>
        <pc:docMk/>
      </pc:docMkLst>
      <pc:sldChg chg="delSp">
        <pc:chgData name="Johnson, Travis" userId="46e667a3-9198-417f-9c32-abb6994bb8a5" providerId="ADAL" clId="{62B2641B-6B07-4B44-AA6B-4C92173BD504}" dt="2023-03-02T20:34:00.991" v="5" actId="478"/>
        <pc:sldMkLst>
          <pc:docMk/>
          <pc:sldMk cId="0" sldId="363"/>
        </pc:sldMkLst>
        <pc:spChg chg="del">
          <ac:chgData name="Johnson, Travis" userId="46e667a3-9198-417f-9c32-abb6994bb8a5" providerId="ADAL" clId="{62B2641B-6B07-4B44-AA6B-4C92173BD504}" dt="2023-03-02T20:34:00.991" v="5" actId="478"/>
          <ac:spMkLst>
            <pc:docMk/>
            <pc:sldMk cId="0" sldId="363"/>
            <ac:spMk id="4098" creationId="{00000000-0000-0000-0000-000000000000}"/>
          </ac:spMkLst>
        </pc:spChg>
      </pc:sldChg>
      <pc:sldChg chg="delSp modSp">
        <pc:chgData name="Johnson, Travis" userId="46e667a3-9198-417f-9c32-abb6994bb8a5" providerId="ADAL" clId="{62B2641B-6B07-4B44-AA6B-4C92173BD504}" dt="2023-03-02T20:41:23.433" v="47" actId="33524"/>
        <pc:sldMkLst>
          <pc:docMk/>
          <pc:sldMk cId="0" sldId="364"/>
        </pc:sldMkLst>
        <pc:spChg chg="del">
          <ac:chgData name="Johnson, Travis" userId="46e667a3-9198-417f-9c32-abb6994bb8a5" providerId="ADAL" clId="{62B2641B-6B07-4B44-AA6B-4C92173BD504}" dt="2023-03-02T20:33:38.427" v="1" actId="478"/>
          <ac:spMkLst>
            <pc:docMk/>
            <pc:sldMk cId="0" sldId="364"/>
            <ac:spMk id="5122" creationId="{00000000-0000-0000-0000-000000000000}"/>
          </ac:spMkLst>
        </pc:spChg>
        <pc:spChg chg="mod">
          <ac:chgData name="Johnson, Travis" userId="46e667a3-9198-417f-9c32-abb6994bb8a5" providerId="ADAL" clId="{62B2641B-6B07-4B44-AA6B-4C92173BD504}" dt="2023-03-02T20:41:23.433" v="47" actId="33524"/>
          <ac:spMkLst>
            <pc:docMk/>
            <pc:sldMk cId="0" sldId="364"/>
            <ac:spMk id="5129" creationId="{00000000-0000-0000-0000-000000000000}"/>
          </ac:spMkLst>
        </pc:spChg>
      </pc:sldChg>
      <pc:sldChg chg="delSp modSp mod">
        <pc:chgData name="Johnson, Travis" userId="46e667a3-9198-417f-9c32-abb6994bb8a5" providerId="ADAL" clId="{62B2641B-6B07-4B44-AA6B-4C92173BD504}" dt="2023-03-02T20:34:23.906" v="8" actId="478"/>
        <pc:sldMkLst>
          <pc:docMk/>
          <pc:sldMk cId="0" sldId="486"/>
        </pc:sldMkLst>
        <pc:spChg chg="del mod">
          <ac:chgData name="Johnson, Travis" userId="46e667a3-9198-417f-9c32-abb6994bb8a5" providerId="ADAL" clId="{62B2641B-6B07-4B44-AA6B-4C92173BD504}" dt="2023-03-02T20:34:23.906" v="8" actId="478"/>
          <ac:spMkLst>
            <pc:docMk/>
            <pc:sldMk cId="0" sldId="486"/>
            <ac:spMk id="7" creationId="{00000000-0000-0000-0000-000000000000}"/>
          </ac:spMkLst>
        </pc:spChg>
      </pc:sldChg>
      <pc:sldChg chg="delSp modSp mod">
        <pc:chgData name="Johnson, Travis" userId="46e667a3-9198-417f-9c32-abb6994bb8a5" providerId="ADAL" clId="{62B2641B-6B07-4B44-AA6B-4C92173BD504}" dt="2023-03-02T20:35:46.517" v="13" actId="33524"/>
        <pc:sldMkLst>
          <pc:docMk/>
          <pc:sldMk cId="0" sldId="565"/>
        </pc:sldMkLst>
        <pc:spChg chg="mod">
          <ac:chgData name="Johnson, Travis" userId="46e667a3-9198-417f-9c32-abb6994bb8a5" providerId="ADAL" clId="{62B2641B-6B07-4B44-AA6B-4C92173BD504}" dt="2023-03-02T20:35:46.517" v="13" actId="33524"/>
          <ac:spMkLst>
            <pc:docMk/>
            <pc:sldMk cId="0" sldId="565"/>
            <ac:spMk id="3" creationId="{00000000-0000-0000-0000-000000000000}"/>
          </ac:spMkLst>
        </pc:spChg>
        <pc:spChg chg="del mod">
          <ac:chgData name="Johnson, Travis" userId="46e667a3-9198-417f-9c32-abb6994bb8a5" providerId="ADAL" clId="{62B2641B-6B07-4B44-AA6B-4C92173BD504}" dt="2023-03-02T20:35:41.336" v="12" actId="478"/>
          <ac:spMkLst>
            <pc:docMk/>
            <pc:sldMk cId="0" sldId="565"/>
            <ac:spMk id="5122" creationId="{00000000-0000-0000-0000-000000000000}"/>
          </ac:spMkLst>
        </pc:spChg>
      </pc:sldChg>
      <pc:sldChg chg="delSp">
        <pc:chgData name="Johnson, Travis" userId="46e667a3-9198-417f-9c32-abb6994bb8a5" providerId="ADAL" clId="{62B2641B-6B07-4B44-AA6B-4C92173BD504}" dt="2023-03-02T20:34:53.263" v="9" actId="478"/>
        <pc:sldMkLst>
          <pc:docMk/>
          <pc:sldMk cId="0" sldId="568"/>
        </pc:sldMkLst>
        <pc:spChg chg="del">
          <ac:chgData name="Johnson, Travis" userId="46e667a3-9198-417f-9c32-abb6994bb8a5" providerId="ADAL" clId="{62B2641B-6B07-4B44-AA6B-4C92173BD504}" dt="2023-03-02T20:34:53.263" v="9" actId="478"/>
          <ac:spMkLst>
            <pc:docMk/>
            <pc:sldMk cId="0" sldId="568"/>
            <ac:spMk id="5122" creationId="{00000000-0000-0000-0000-000000000000}"/>
          </ac:spMkLst>
        </pc:spChg>
      </pc:sldChg>
      <pc:sldChg chg="delSp">
        <pc:chgData name="Johnson, Travis" userId="46e667a3-9198-417f-9c32-abb6994bb8a5" providerId="ADAL" clId="{62B2641B-6B07-4B44-AA6B-4C92173BD504}" dt="2023-03-02T20:34:09.999" v="6" actId="478"/>
        <pc:sldMkLst>
          <pc:docMk/>
          <pc:sldMk cId="0" sldId="574"/>
        </pc:sldMkLst>
        <pc:spChg chg="del">
          <ac:chgData name="Johnson, Travis" userId="46e667a3-9198-417f-9c32-abb6994bb8a5" providerId="ADAL" clId="{62B2641B-6B07-4B44-AA6B-4C92173BD504}" dt="2023-03-02T20:34:09.999" v="6" actId="478"/>
          <ac:spMkLst>
            <pc:docMk/>
            <pc:sldMk cId="0" sldId="574"/>
            <ac:spMk id="3" creationId="{00000000-0000-0000-0000-000000000000}"/>
          </ac:spMkLst>
        </pc:spChg>
      </pc:sldChg>
      <pc:sldChg chg="delSp">
        <pc:chgData name="Johnson, Travis" userId="46e667a3-9198-417f-9c32-abb6994bb8a5" providerId="ADAL" clId="{62B2641B-6B07-4B44-AA6B-4C92173BD504}" dt="2023-03-02T20:35:03.820" v="10" actId="478"/>
        <pc:sldMkLst>
          <pc:docMk/>
          <pc:sldMk cId="0" sldId="576"/>
        </pc:sldMkLst>
        <pc:spChg chg="del">
          <ac:chgData name="Johnson, Travis" userId="46e667a3-9198-417f-9c32-abb6994bb8a5" providerId="ADAL" clId="{62B2641B-6B07-4B44-AA6B-4C92173BD504}" dt="2023-03-02T20:35:03.820" v="10" actId="478"/>
          <ac:spMkLst>
            <pc:docMk/>
            <pc:sldMk cId="0" sldId="576"/>
            <ac:spMk id="5122" creationId="{00000000-0000-0000-0000-000000000000}"/>
          </ac:spMkLst>
        </pc:spChg>
      </pc:sldChg>
      <pc:sldChg chg="delSp modSp mod">
        <pc:chgData name="Johnson, Travis" userId="46e667a3-9198-417f-9c32-abb6994bb8a5" providerId="ADAL" clId="{62B2641B-6B07-4B44-AA6B-4C92173BD504}" dt="2023-03-02T20:41:13.613" v="46" actId="478"/>
        <pc:sldMkLst>
          <pc:docMk/>
          <pc:sldMk cId="2365140792" sldId="577"/>
        </pc:sldMkLst>
        <pc:spChg chg="del mod">
          <ac:chgData name="Johnson, Travis" userId="46e667a3-9198-417f-9c32-abb6994bb8a5" providerId="ADAL" clId="{62B2641B-6B07-4B44-AA6B-4C92173BD504}" dt="2023-03-02T20:41:13.613" v="46" actId="478"/>
          <ac:spMkLst>
            <pc:docMk/>
            <pc:sldMk cId="2365140792" sldId="577"/>
            <ac:spMk id="3074" creationId="{00000000-0000-0000-0000-000000000000}"/>
          </ac:spMkLst>
        </pc:spChg>
      </pc:sldChg>
      <pc:sldChg chg="delSp">
        <pc:chgData name="Johnson, Travis" userId="46e667a3-9198-417f-9c32-abb6994bb8a5" providerId="ADAL" clId="{62B2641B-6B07-4B44-AA6B-4C92173BD504}" dt="2023-03-02T20:36:45.756" v="23" actId="478"/>
        <pc:sldMkLst>
          <pc:docMk/>
          <pc:sldMk cId="1074560667" sldId="578"/>
        </pc:sldMkLst>
        <pc:spChg chg="del">
          <ac:chgData name="Johnson, Travis" userId="46e667a3-9198-417f-9c32-abb6994bb8a5" providerId="ADAL" clId="{62B2641B-6B07-4B44-AA6B-4C92173BD504}" dt="2023-03-02T20:36:45.756" v="23" actId="478"/>
          <ac:spMkLst>
            <pc:docMk/>
            <pc:sldMk cId="1074560667" sldId="578"/>
            <ac:spMk id="4" creationId="{00000000-0000-0000-0000-000000000000}"/>
          </ac:spMkLst>
        </pc:spChg>
      </pc:sldChg>
      <pc:sldChg chg="delSp modSp mod">
        <pc:chgData name="Johnson, Travis" userId="46e667a3-9198-417f-9c32-abb6994bb8a5" providerId="ADAL" clId="{62B2641B-6B07-4B44-AA6B-4C92173BD504}" dt="2023-03-02T20:36:56.110" v="25" actId="478"/>
        <pc:sldMkLst>
          <pc:docMk/>
          <pc:sldMk cId="1643353264" sldId="579"/>
        </pc:sldMkLst>
        <pc:spChg chg="del mod">
          <ac:chgData name="Johnson, Travis" userId="46e667a3-9198-417f-9c32-abb6994bb8a5" providerId="ADAL" clId="{62B2641B-6B07-4B44-AA6B-4C92173BD504}" dt="2023-03-02T20:36:56.110" v="25" actId="478"/>
          <ac:spMkLst>
            <pc:docMk/>
            <pc:sldMk cId="1643353264" sldId="579"/>
            <ac:spMk id="7" creationId="{00000000-0000-0000-0000-000000000000}"/>
          </ac:spMkLst>
        </pc:spChg>
      </pc:sldChg>
      <pc:sldChg chg="delSp">
        <pc:chgData name="Johnson, Travis" userId="46e667a3-9198-417f-9c32-abb6994bb8a5" providerId="ADAL" clId="{62B2641B-6B07-4B44-AA6B-4C92173BD504}" dt="2023-03-02T20:37:10.118" v="26" actId="478"/>
        <pc:sldMkLst>
          <pc:docMk/>
          <pc:sldMk cId="445316500" sldId="580"/>
        </pc:sldMkLst>
        <pc:spChg chg="del">
          <ac:chgData name="Johnson, Travis" userId="46e667a3-9198-417f-9c32-abb6994bb8a5" providerId="ADAL" clId="{62B2641B-6B07-4B44-AA6B-4C92173BD504}" dt="2023-03-02T20:37:10.118" v="26" actId="478"/>
          <ac:spMkLst>
            <pc:docMk/>
            <pc:sldMk cId="445316500" sldId="580"/>
            <ac:spMk id="7" creationId="{00000000-0000-0000-0000-000000000000}"/>
          </ac:spMkLst>
        </pc:spChg>
      </pc:sldChg>
      <pc:sldChg chg="delSp">
        <pc:chgData name="Johnson, Travis" userId="46e667a3-9198-417f-9c32-abb6994bb8a5" providerId="ADAL" clId="{62B2641B-6B07-4B44-AA6B-4C92173BD504}" dt="2023-03-02T20:37:36.458" v="29" actId="478"/>
        <pc:sldMkLst>
          <pc:docMk/>
          <pc:sldMk cId="2340871284" sldId="581"/>
        </pc:sldMkLst>
        <pc:spChg chg="del">
          <ac:chgData name="Johnson, Travis" userId="46e667a3-9198-417f-9c32-abb6994bb8a5" providerId="ADAL" clId="{62B2641B-6B07-4B44-AA6B-4C92173BD504}" dt="2023-03-02T20:37:36.458" v="29" actId="478"/>
          <ac:spMkLst>
            <pc:docMk/>
            <pc:sldMk cId="2340871284" sldId="581"/>
            <ac:spMk id="7" creationId="{00000000-0000-0000-0000-000000000000}"/>
          </ac:spMkLst>
        </pc:spChg>
      </pc:sldChg>
      <pc:sldChg chg="delSp">
        <pc:chgData name="Johnson, Travis" userId="46e667a3-9198-417f-9c32-abb6994bb8a5" providerId="ADAL" clId="{62B2641B-6B07-4B44-AA6B-4C92173BD504}" dt="2023-03-02T20:38:13.652" v="31" actId="478"/>
        <pc:sldMkLst>
          <pc:docMk/>
          <pc:sldMk cId="724822067" sldId="582"/>
        </pc:sldMkLst>
        <pc:spChg chg="del">
          <ac:chgData name="Johnson, Travis" userId="46e667a3-9198-417f-9c32-abb6994bb8a5" providerId="ADAL" clId="{62B2641B-6B07-4B44-AA6B-4C92173BD504}" dt="2023-03-02T20:38:13.652" v="31" actId="478"/>
          <ac:spMkLst>
            <pc:docMk/>
            <pc:sldMk cId="724822067" sldId="582"/>
            <ac:spMk id="7" creationId="{00000000-0000-0000-0000-000000000000}"/>
          </ac:spMkLst>
        </pc:spChg>
      </pc:sldChg>
      <pc:sldChg chg="delSp">
        <pc:chgData name="Johnson, Travis" userId="46e667a3-9198-417f-9c32-abb6994bb8a5" providerId="ADAL" clId="{62B2641B-6B07-4B44-AA6B-4C92173BD504}" dt="2023-03-02T20:38:25.081" v="32" actId="478"/>
        <pc:sldMkLst>
          <pc:docMk/>
          <pc:sldMk cId="1190337051" sldId="584"/>
        </pc:sldMkLst>
        <pc:spChg chg="del">
          <ac:chgData name="Johnson, Travis" userId="46e667a3-9198-417f-9c32-abb6994bb8a5" providerId="ADAL" clId="{62B2641B-6B07-4B44-AA6B-4C92173BD504}" dt="2023-03-02T20:38:25.081" v="32" actId="478"/>
          <ac:spMkLst>
            <pc:docMk/>
            <pc:sldMk cId="1190337051" sldId="584"/>
            <ac:spMk id="7" creationId="{00000000-0000-0000-0000-000000000000}"/>
          </ac:spMkLst>
        </pc:spChg>
      </pc:sldChg>
      <pc:sldChg chg="delSp">
        <pc:chgData name="Johnson, Travis" userId="46e667a3-9198-417f-9c32-abb6994bb8a5" providerId="ADAL" clId="{62B2641B-6B07-4B44-AA6B-4C92173BD504}" dt="2023-03-02T20:38:29.981" v="33" actId="478"/>
        <pc:sldMkLst>
          <pc:docMk/>
          <pc:sldMk cId="2767426033" sldId="585"/>
        </pc:sldMkLst>
        <pc:spChg chg="del">
          <ac:chgData name="Johnson, Travis" userId="46e667a3-9198-417f-9c32-abb6994bb8a5" providerId="ADAL" clId="{62B2641B-6B07-4B44-AA6B-4C92173BD504}" dt="2023-03-02T20:38:29.981" v="33" actId="478"/>
          <ac:spMkLst>
            <pc:docMk/>
            <pc:sldMk cId="2767426033" sldId="585"/>
            <ac:spMk id="16" creationId="{00000000-0000-0000-0000-000000000000}"/>
          </ac:spMkLst>
        </pc:spChg>
      </pc:sldChg>
      <pc:sldChg chg="delSp">
        <pc:chgData name="Johnson, Travis" userId="46e667a3-9198-417f-9c32-abb6994bb8a5" providerId="ADAL" clId="{62B2641B-6B07-4B44-AA6B-4C92173BD504}" dt="2023-03-02T20:38:35.121" v="34" actId="478"/>
        <pc:sldMkLst>
          <pc:docMk/>
          <pc:sldMk cId="1035260935" sldId="588"/>
        </pc:sldMkLst>
        <pc:spChg chg="del">
          <ac:chgData name="Johnson, Travis" userId="46e667a3-9198-417f-9c32-abb6994bb8a5" providerId="ADAL" clId="{62B2641B-6B07-4B44-AA6B-4C92173BD504}" dt="2023-03-02T20:38:35.121" v="34" actId="478"/>
          <ac:spMkLst>
            <pc:docMk/>
            <pc:sldMk cId="1035260935" sldId="588"/>
            <ac:spMk id="4" creationId="{00000000-0000-0000-0000-000000000000}"/>
          </ac:spMkLst>
        </pc:spChg>
      </pc:sldChg>
      <pc:sldChg chg="delSp">
        <pc:chgData name="Johnson, Travis" userId="46e667a3-9198-417f-9c32-abb6994bb8a5" providerId="ADAL" clId="{62B2641B-6B07-4B44-AA6B-4C92173BD504}" dt="2023-03-02T20:38:49.296" v="37" actId="478"/>
        <pc:sldMkLst>
          <pc:docMk/>
          <pc:sldMk cId="2331288297" sldId="589"/>
        </pc:sldMkLst>
        <pc:spChg chg="del">
          <ac:chgData name="Johnson, Travis" userId="46e667a3-9198-417f-9c32-abb6994bb8a5" providerId="ADAL" clId="{62B2641B-6B07-4B44-AA6B-4C92173BD504}" dt="2023-03-02T20:38:49.296" v="37" actId="478"/>
          <ac:spMkLst>
            <pc:docMk/>
            <pc:sldMk cId="2331288297" sldId="589"/>
            <ac:spMk id="7" creationId="{00000000-0000-0000-0000-000000000000}"/>
          </ac:spMkLst>
        </pc:spChg>
      </pc:sldChg>
      <pc:sldChg chg="delSp modSp mod">
        <pc:chgData name="Johnson, Travis" userId="46e667a3-9198-417f-9c32-abb6994bb8a5" providerId="ADAL" clId="{62B2641B-6B07-4B44-AA6B-4C92173BD504}" dt="2023-03-02T20:39:50.950" v="43" actId="478"/>
        <pc:sldMkLst>
          <pc:docMk/>
          <pc:sldMk cId="1989180387" sldId="590"/>
        </pc:sldMkLst>
        <pc:spChg chg="del mod">
          <ac:chgData name="Johnson, Travis" userId="46e667a3-9198-417f-9c32-abb6994bb8a5" providerId="ADAL" clId="{62B2641B-6B07-4B44-AA6B-4C92173BD504}" dt="2023-03-02T20:39:50.950" v="43" actId="478"/>
          <ac:spMkLst>
            <pc:docMk/>
            <pc:sldMk cId="1989180387" sldId="590"/>
            <ac:spMk id="7" creationId="{00000000-0000-0000-0000-000000000000}"/>
          </ac:spMkLst>
        </pc:spChg>
      </pc:sldChg>
      <pc:sldChg chg="delSp">
        <pc:chgData name="Johnson, Travis" userId="46e667a3-9198-417f-9c32-abb6994bb8a5" providerId="ADAL" clId="{62B2641B-6B07-4B44-AA6B-4C92173BD504}" dt="2023-03-02T20:39:32.755" v="40" actId="478"/>
        <pc:sldMkLst>
          <pc:docMk/>
          <pc:sldMk cId="99154057" sldId="591"/>
        </pc:sldMkLst>
        <pc:spChg chg="del">
          <ac:chgData name="Johnson, Travis" userId="46e667a3-9198-417f-9c32-abb6994bb8a5" providerId="ADAL" clId="{62B2641B-6B07-4B44-AA6B-4C92173BD504}" dt="2023-03-02T20:39:32.755" v="40" actId="478"/>
          <ac:spMkLst>
            <pc:docMk/>
            <pc:sldMk cId="99154057" sldId="591"/>
            <ac:spMk id="7" creationId="{00000000-0000-0000-0000-000000000000}"/>
          </ac:spMkLst>
        </pc:spChg>
      </pc:sldChg>
      <pc:sldChg chg="delSp">
        <pc:chgData name="Johnson, Travis" userId="46e667a3-9198-417f-9c32-abb6994bb8a5" providerId="ADAL" clId="{62B2641B-6B07-4B44-AA6B-4C92173BD504}" dt="2023-03-02T20:39:27.871" v="39" actId="478"/>
        <pc:sldMkLst>
          <pc:docMk/>
          <pc:sldMk cId="4144244302" sldId="595"/>
        </pc:sldMkLst>
        <pc:spChg chg="del">
          <ac:chgData name="Johnson, Travis" userId="46e667a3-9198-417f-9c32-abb6994bb8a5" providerId="ADAL" clId="{62B2641B-6B07-4B44-AA6B-4C92173BD504}" dt="2023-03-02T20:39:27.871" v="39" actId="478"/>
          <ac:spMkLst>
            <pc:docMk/>
            <pc:sldMk cId="4144244302" sldId="595"/>
            <ac:spMk id="7" creationId="{00000000-0000-0000-0000-000000000000}"/>
          </ac:spMkLst>
        </pc:spChg>
      </pc:sldChg>
      <pc:sldChg chg="delSp">
        <pc:chgData name="Johnson, Travis" userId="46e667a3-9198-417f-9c32-abb6994bb8a5" providerId="ADAL" clId="{62B2641B-6B07-4B44-AA6B-4C92173BD504}" dt="2023-03-02T20:36:36.219" v="22" actId="478"/>
        <pc:sldMkLst>
          <pc:docMk/>
          <pc:sldMk cId="3318882119" sldId="601"/>
        </pc:sldMkLst>
        <pc:spChg chg="del">
          <ac:chgData name="Johnson, Travis" userId="46e667a3-9198-417f-9c32-abb6994bb8a5" providerId="ADAL" clId="{62B2641B-6B07-4B44-AA6B-4C92173BD504}" dt="2023-03-02T20:36:36.219" v="22" actId="478"/>
          <ac:spMkLst>
            <pc:docMk/>
            <pc:sldMk cId="3318882119" sldId="601"/>
            <ac:spMk id="16" creationId="{00000000-0000-0000-0000-000000000000}"/>
          </ac:spMkLst>
        </pc:spChg>
      </pc:sldChg>
      <pc:sldChg chg="delSp modSp">
        <pc:chgData name="Johnson, Travis" userId="46e667a3-9198-417f-9c32-abb6994bb8a5" providerId="ADAL" clId="{62B2641B-6B07-4B44-AA6B-4C92173BD504}" dt="2023-03-02T20:42:35.479" v="51" actId="33524"/>
        <pc:sldMkLst>
          <pc:docMk/>
          <pc:sldMk cId="3318882119" sldId="602"/>
        </pc:sldMkLst>
        <pc:spChg chg="mod">
          <ac:chgData name="Johnson, Travis" userId="46e667a3-9198-417f-9c32-abb6994bb8a5" providerId="ADAL" clId="{62B2641B-6B07-4B44-AA6B-4C92173BD504}" dt="2023-03-02T20:42:35.479" v="51" actId="33524"/>
          <ac:spMkLst>
            <pc:docMk/>
            <pc:sldMk cId="3318882119" sldId="602"/>
            <ac:spMk id="2" creationId="{00000000-0000-0000-0000-000000000000}"/>
          </ac:spMkLst>
        </pc:spChg>
        <pc:spChg chg="del">
          <ac:chgData name="Johnson, Travis" userId="46e667a3-9198-417f-9c32-abb6994bb8a5" providerId="ADAL" clId="{62B2641B-6B07-4B44-AA6B-4C92173BD504}" dt="2023-03-02T20:40:04.579" v="44" actId="478"/>
          <ac:spMkLst>
            <pc:docMk/>
            <pc:sldMk cId="3318882119" sldId="602"/>
            <ac:spMk id="16" creationId="{00000000-0000-0000-0000-000000000000}"/>
          </ac:spMkLst>
        </pc:spChg>
      </pc:sldChg>
      <pc:sldChg chg="delSp modSp mod">
        <pc:chgData name="Johnson, Travis" userId="46e667a3-9198-417f-9c32-abb6994bb8a5" providerId="ADAL" clId="{62B2641B-6B07-4B44-AA6B-4C92173BD504}" dt="2023-03-02T20:33:55.549" v="4" actId="478"/>
        <pc:sldMkLst>
          <pc:docMk/>
          <pc:sldMk cId="3204036824" sldId="604"/>
        </pc:sldMkLst>
        <pc:spChg chg="del mod">
          <ac:chgData name="Johnson, Travis" userId="46e667a3-9198-417f-9c32-abb6994bb8a5" providerId="ADAL" clId="{62B2641B-6B07-4B44-AA6B-4C92173BD504}" dt="2023-03-02T20:33:55.549" v="4" actId="478"/>
          <ac:spMkLst>
            <pc:docMk/>
            <pc:sldMk cId="3204036824" sldId="604"/>
            <ac:spMk id="3074" creationId="{00000000-0000-0000-0000-000000000000}"/>
          </ac:spMkLst>
        </pc:spChg>
      </pc:sldChg>
      <pc:sldChg chg="delSp">
        <pc:chgData name="Johnson, Travis" userId="46e667a3-9198-417f-9c32-abb6994bb8a5" providerId="ADAL" clId="{62B2641B-6B07-4B44-AA6B-4C92173BD504}" dt="2023-03-02T20:35:53.011" v="14" actId="478"/>
        <pc:sldMkLst>
          <pc:docMk/>
          <pc:sldMk cId="1712940521" sldId="605"/>
        </pc:sldMkLst>
        <pc:spChg chg="del">
          <ac:chgData name="Johnson, Travis" userId="46e667a3-9198-417f-9c32-abb6994bb8a5" providerId="ADAL" clId="{62B2641B-6B07-4B44-AA6B-4C92173BD504}" dt="2023-03-02T20:35:53.011" v="14" actId="478"/>
          <ac:spMkLst>
            <pc:docMk/>
            <pc:sldMk cId="1712940521" sldId="605"/>
            <ac:spMk id="4" creationId="{00000000-0000-0000-0000-000000000000}"/>
          </ac:spMkLst>
        </pc:spChg>
      </pc:sldChg>
      <pc:sldChg chg="delSp">
        <pc:chgData name="Johnson, Travis" userId="46e667a3-9198-417f-9c32-abb6994bb8a5" providerId="ADAL" clId="{62B2641B-6B07-4B44-AA6B-4C92173BD504}" dt="2023-03-02T20:37:19.456" v="27" actId="478"/>
        <pc:sldMkLst>
          <pc:docMk/>
          <pc:sldMk cId="3808749590" sldId="606"/>
        </pc:sldMkLst>
        <pc:spChg chg="del">
          <ac:chgData name="Johnson, Travis" userId="46e667a3-9198-417f-9c32-abb6994bb8a5" providerId="ADAL" clId="{62B2641B-6B07-4B44-AA6B-4C92173BD504}" dt="2023-03-02T20:37:19.456" v="27" actId="478"/>
          <ac:spMkLst>
            <pc:docMk/>
            <pc:sldMk cId="3808749590" sldId="606"/>
            <ac:spMk id="7" creationId="{00000000-0000-0000-0000-000000000000}"/>
          </ac:spMkLst>
        </pc:spChg>
      </pc:sldChg>
      <pc:sldChg chg="delSp modSp mod">
        <pc:chgData name="Johnson, Travis" userId="46e667a3-9198-417f-9c32-abb6994bb8a5" providerId="ADAL" clId="{62B2641B-6B07-4B44-AA6B-4C92173BD504}" dt="2023-03-02T20:36:06.990" v="18" actId="478"/>
        <pc:sldMkLst>
          <pc:docMk/>
          <pc:sldMk cId="2651167354" sldId="607"/>
        </pc:sldMkLst>
        <pc:spChg chg="del mod">
          <ac:chgData name="Johnson, Travis" userId="46e667a3-9198-417f-9c32-abb6994bb8a5" providerId="ADAL" clId="{62B2641B-6B07-4B44-AA6B-4C92173BD504}" dt="2023-03-02T20:36:06.990" v="18" actId="478"/>
          <ac:spMkLst>
            <pc:docMk/>
            <pc:sldMk cId="2651167354" sldId="607"/>
            <ac:spMk id="7" creationId="{00000000-0000-0000-0000-000000000000}"/>
          </ac:spMkLst>
        </pc:spChg>
      </pc:sldChg>
      <pc:sldChg chg="delSp modSp mod">
        <pc:chgData name="Johnson, Travis" userId="46e667a3-9198-417f-9c32-abb6994bb8a5" providerId="ADAL" clId="{62B2641B-6B07-4B44-AA6B-4C92173BD504}" dt="2023-03-02T20:36:26.046" v="20" actId="478"/>
        <pc:sldMkLst>
          <pc:docMk/>
          <pc:sldMk cId="2924779924" sldId="608"/>
        </pc:sldMkLst>
        <pc:spChg chg="del mod">
          <ac:chgData name="Johnson, Travis" userId="46e667a3-9198-417f-9c32-abb6994bb8a5" providerId="ADAL" clId="{62B2641B-6B07-4B44-AA6B-4C92173BD504}" dt="2023-03-02T20:36:26.046" v="20" actId="478"/>
          <ac:spMkLst>
            <pc:docMk/>
            <pc:sldMk cId="2924779924" sldId="608"/>
            <ac:spMk id="7" creationId="{00000000-0000-0000-0000-000000000000}"/>
          </ac:spMkLst>
        </pc:spChg>
      </pc:sldChg>
      <pc:sldChg chg="delSp">
        <pc:chgData name="Johnson, Travis" userId="46e667a3-9198-417f-9c32-abb6994bb8a5" providerId="ADAL" clId="{62B2641B-6B07-4B44-AA6B-4C92173BD504}" dt="2023-03-02T20:36:31.011" v="21" actId="478"/>
        <pc:sldMkLst>
          <pc:docMk/>
          <pc:sldMk cId="1659446636" sldId="609"/>
        </pc:sldMkLst>
        <pc:spChg chg="del">
          <ac:chgData name="Johnson, Travis" userId="46e667a3-9198-417f-9c32-abb6994bb8a5" providerId="ADAL" clId="{62B2641B-6B07-4B44-AA6B-4C92173BD504}" dt="2023-03-02T20:36:31.011" v="21" actId="478"/>
          <ac:spMkLst>
            <pc:docMk/>
            <pc:sldMk cId="1659446636" sldId="609"/>
            <ac:spMk id="7" creationId="{00000000-0000-0000-0000-000000000000}"/>
          </ac:spMkLst>
        </pc:spChg>
      </pc:sldChg>
      <pc:sldChg chg="delSp">
        <pc:chgData name="Johnson, Travis" userId="46e667a3-9198-417f-9c32-abb6994bb8a5" providerId="ADAL" clId="{62B2641B-6B07-4B44-AA6B-4C92173BD504}" dt="2023-03-02T20:37:26.107" v="28" actId="478"/>
        <pc:sldMkLst>
          <pc:docMk/>
          <pc:sldMk cId="222184039" sldId="610"/>
        </pc:sldMkLst>
        <pc:spChg chg="del">
          <ac:chgData name="Johnson, Travis" userId="46e667a3-9198-417f-9c32-abb6994bb8a5" providerId="ADAL" clId="{62B2641B-6B07-4B44-AA6B-4C92173BD504}" dt="2023-03-02T20:37:26.107" v="28" actId="478"/>
          <ac:spMkLst>
            <pc:docMk/>
            <pc:sldMk cId="222184039" sldId="610"/>
            <ac:spMk id="7" creationId="{00000000-0000-0000-0000-000000000000}"/>
          </ac:spMkLst>
        </pc:spChg>
      </pc:sldChg>
      <pc:sldChg chg="delSp">
        <pc:chgData name="Johnson, Travis" userId="46e667a3-9198-417f-9c32-abb6994bb8a5" providerId="ADAL" clId="{62B2641B-6B07-4B44-AA6B-4C92173BD504}" dt="2023-03-02T20:37:44.437" v="30" actId="478"/>
        <pc:sldMkLst>
          <pc:docMk/>
          <pc:sldMk cId="3716196341" sldId="613"/>
        </pc:sldMkLst>
        <pc:spChg chg="del">
          <ac:chgData name="Johnson, Travis" userId="46e667a3-9198-417f-9c32-abb6994bb8a5" providerId="ADAL" clId="{62B2641B-6B07-4B44-AA6B-4C92173BD504}" dt="2023-03-02T20:37:44.437" v="30" actId="478"/>
          <ac:spMkLst>
            <pc:docMk/>
            <pc:sldMk cId="3716196341" sldId="613"/>
            <ac:spMk id="7" creationId="{00000000-0000-0000-0000-000000000000}"/>
          </ac:spMkLst>
        </pc:spChg>
      </pc:sldChg>
      <pc:sldChg chg="delSp modSp">
        <pc:chgData name="Johnson, Travis" userId="46e667a3-9198-417f-9c32-abb6994bb8a5" providerId="ADAL" clId="{62B2641B-6B07-4B44-AA6B-4C92173BD504}" dt="2023-03-02T20:38:43.573" v="36" actId="33524"/>
        <pc:sldMkLst>
          <pc:docMk/>
          <pc:sldMk cId="2733775179" sldId="614"/>
        </pc:sldMkLst>
        <pc:spChg chg="del">
          <ac:chgData name="Johnson, Travis" userId="46e667a3-9198-417f-9c32-abb6994bb8a5" providerId="ADAL" clId="{62B2641B-6B07-4B44-AA6B-4C92173BD504}" dt="2023-03-02T20:38:40.089" v="35" actId="478"/>
          <ac:spMkLst>
            <pc:docMk/>
            <pc:sldMk cId="2733775179" sldId="614"/>
            <ac:spMk id="7" creationId="{00000000-0000-0000-0000-000000000000}"/>
          </ac:spMkLst>
        </pc:spChg>
        <pc:spChg chg="mod">
          <ac:chgData name="Johnson, Travis" userId="46e667a3-9198-417f-9c32-abb6994bb8a5" providerId="ADAL" clId="{62B2641B-6B07-4B44-AA6B-4C92173BD504}" dt="2023-03-02T20:38:43.573" v="36" actId="33524"/>
          <ac:spMkLst>
            <pc:docMk/>
            <pc:sldMk cId="2733775179" sldId="614"/>
            <ac:spMk id="8" creationId="{00000000-0000-0000-0000-000000000000}"/>
          </ac:spMkLst>
        </pc:spChg>
      </pc:sldChg>
      <pc:sldChg chg="delSp modSp mod delAnim">
        <pc:chgData name="Johnson, Travis" userId="46e667a3-9198-417f-9c32-abb6994bb8a5" providerId="ADAL" clId="{62B2641B-6B07-4B44-AA6B-4C92173BD504}" dt="2023-03-02T20:42:17.030" v="50" actId="478"/>
        <pc:sldMkLst>
          <pc:docMk/>
          <pc:sldMk cId="3273592950" sldId="617"/>
        </pc:sldMkLst>
        <pc:spChg chg="del mod">
          <ac:chgData name="Johnson, Travis" userId="46e667a3-9198-417f-9c32-abb6994bb8a5" providerId="ADAL" clId="{62B2641B-6B07-4B44-AA6B-4C92173BD504}" dt="2023-03-02T20:42:17.030" v="50" actId="478"/>
          <ac:spMkLst>
            <pc:docMk/>
            <pc:sldMk cId="3273592950" sldId="617"/>
            <ac:spMk id="5" creationId="{00000000-0000-0000-0000-000000000000}"/>
          </ac:spMkLst>
        </pc:spChg>
      </pc:sldChg>
      <pc:sldChg chg="delSp">
        <pc:chgData name="Johnson, Travis" userId="46e667a3-9198-417f-9c32-abb6994bb8a5" providerId="ADAL" clId="{62B2641B-6B07-4B44-AA6B-4C92173BD504}" dt="2023-03-02T20:40:14.104" v="45" actId="478"/>
        <pc:sldMkLst>
          <pc:docMk/>
          <pc:sldMk cId="0" sldId="623"/>
        </pc:sldMkLst>
        <pc:spChg chg="del">
          <ac:chgData name="Johnson, Travis" userId="46e667a3-9198-417f-9c32-abb6994bb8a5" providerId="ADAL" clId="{62B2641B-6B07-4B44-AA6B-4C92173BD504}" dt="2023-03-02T20:40:14.104" v="45" actId="478"/>
          <ac:spMkLst>
            <pc:docMk/>
            <pc:sldMk cId="0" sldId="623"/>
            <ac:spMk id="4" creationId="{00000000-0000-0000-0000-000000000000}"/>
          </ac:spMkLst>
        </pc:spChg>
      </pc:sldChg>
      <pc:sldChg chg="delSp modSp">
        <pc:chgData name="Johnson, Travis" userId="46e667a3-9198-417f-9c32-abb6994bb8a5" providerId="ADAL" clId="{62B2641B-6B07-4B44-AA6B-4C92173BD504}" dt="2023-03-02T20:41:53.507" v="48" actId="33524"/>
        <pc:sldMkLst>
          <pc:docMk/>
          <pc:sldMk cId="764899821" sldId="624"/>
        </pc:sldMkLst>
        <pc:spChg chg="mod">
          <ac:chgData name="Johnson, Travis" userId="46e667a3-9198-417f-9c32-abb6994bb8a5" providerId="ADAL" clId="{62B2641B-6B07-4B44-AA6B-4C92173BD504}" dt="2023-03-02T20:41:53.507" v="48" actId="33524"/>
          <ac:spMkLst>
            <pc:docMk/>
            <pc:sldMk cId="764899821" sldId="624"/>
            <ac:spMk id="2" creationId="{00000000-0000-0000-0000-000000000000}"/>
          </ac:spMkLst>
        </pc:spChg>
        <pc:spChg chg="del">
          <ac:chgData name="Johnson, Travis" userId="46e667a3-9198-417f-9c32-abb6994bb8a5" providerId="ADAL" clId="{62B2641B-6B07-4B44-AA6B-4C92173BD504}" dt="2023-03-02T20:39:17.117" v="38" actId="478"/>
          <ac:spMkLst>
            <pc:docMk/>
            <pc:sldMk cId="764899821" sldId="624"/>
            <ac:spMk id="7" creationId="{00000000-0000-0000-0000-000000000000}"/>
          </ac:spMkLst>
        </pc:spChg>
      </pc:sldChg>
      <pc:sldChg chg="delSp">
        <pc:chgData name="Johnson, Travis" userId="46e667a3-9198-417f-9c32-abb6994bb8a5" providerId="ADAL" clId="{62B2641B-6B07-4B44-AA6B-4C92173BD504}" dt="2023-03-02T20:35:58.355" v="15" actId="478"/>
        <pc:sldMkLst>
          <pc:docMk/>
          <pc:sldMk cId="35797286" sldId="625"/>
        </pc:sldMkLst>
        <pc:spChg chg="del">
          <ac:chgData name="Johnson, Travis" userId="46e667a3-9198-417f-9c32-abb6994bb8a5" providerId="ADAL" clId="{62B2641B-6B07-4B44-AA6B-4C92173BD504}" dt="2023-03-02T20:35:58.355" v="15" actId="478"/>
          <ac:spMkLst>
            <pc:docMk/>
            <pc:sldMk cId="35797286" sldId="625"/>
            <ac:spMk id="7" creationId="{00000000-0000-0000-0000-000000000000}"/>
          </ac:spMkLst>
        </pc:spChg>
      </pc:sldChg>
    </pc:docChg>
  </pc:docChgLst>
  <pc:docChgLst>
    <pc:chgData name="Kopp, Steven" userId="4e7ae602-8d80-4677-a796-49f63c8fac9a" providerId="ADAL" clId="{E015EADD-68BA-44C9-8770-1A860B63CDFE}"/>
    <pc:docChg chg="addSld modSld">
      <pc:chgData name="Kopp, Steven" userId="4e7ae602-8d80-4677-a796-49f63c8fac9a" providerId="ADAL" clId="{E015EADD-68BA-44C9-8770-1A860B63CDFE}" dt="2023-02-27T16:04:24.166" v="81" actId="20577"/>
      <pc:docMkLst>
        <pc:docMk/>
      </pc:docMkLst>
      <pc:sldChg chg="modSp mod">
        <pc:chgData name="Kopp, Steven" userId="4e7ae602-8d80-4677-a796-49f63c8fac9a" providerId="ADAL" clId="{E015EADD-68BA-44C9-8770-1A860B63CDFE}" dt="2023-02-27T15:53:54.159" v="9" actId="20577"/>
        <pc:sldMkLst>
          <pc:docMk/>
          <pc:sldMk cId="2365140792" sldId="577"/>
        </pc:sldMkLst>
        <pc:spChg chg="mod">
          <ac:chgData name="Kopp, Steven" userId="4e7ae602-8d80-4677-a796-49f63c8fac9a" providerId="ADAL" clId="{E015EADD-68BA-44C9-8770-1A860B63CDFE}" dt="2023-02-27T15:53:54.159" v="9" actId="20577"/>
          <ac:spMkLst>
            <pc:docMk/>
            <pc:sldMk cId="2365140792" sldId="577"/>
            <ac:spMk id="3075" creationId="{00000000-0000-0000-0000-000000000000}"/>
          </ac:spMkLst>
        </pc:spChg>
      </pc:sldChg>
      <pc:sldChg chg="modSp mod modNotesTx">
        <pc:chgData name="Kopp, Steven" userId="4e7ae602-8d80-4677-a796-49f63c8fac9a" providerId="ADAL" clId="{E015EADD-68BA-44C9-8770-1A860B63CDFE}" dt="2023-02-27T16:01:20.615" v="51" actId="20577"/>
        <pc:sldMkLst>
          <pc:docMk/>
          <pc:sldMk cId="445316500" sldId="580"/>
        </pc:sldMkLst>
        <pc:spChg chg="mod">
          <ac:chgData name="Kopp, Steven" userId="4e7ae602-8d80-4677-a796-49f63c8fac9a" providerId="ADAL" clId="{E015EADD-68BA-44C9-8770-1A860B63CDFE}" dt="2023-02-27T15:59:05.803" v="15" actId="20577"/>
          <ac:spMkLst>
            <pc:docMk/>
            <pc:sldMk cId="445316500" sldId="580"/>
            <ac:spMk id="2" creationId="{D432D36C-4306-4669-931C-73EEB50B84F8}"/>
          </ac:spMkLst>
        </pc:spChg>
        <pc:spChg chg="mod">
          <ac:chgData name="Kopp, Steven" userId="4e7ae602-8d80-4677-a796-49f63c8fac9a" providerId="ADAL" clId="{E015EADD-68BA-44C9-8770-1A860B63CDFE}" dt="2023-02-27T16:01:00.338" v="37" actId="20577"/>
          <ac:spMkLst>
            <pc:docMk/>
            <pc:sldMk cId="445316500" sldId="580"/>
            <ac:spMk id="3" creationId="{BFFE631F-CC1B-4666-A99A-C6ECC1990855}"/>
          </ac:spMkLst>
        </pc:spChg>
      </pc:sldChg>
      <pc:sldChg chg="modSp add modNotesTx">
        <pc:chgData name="Kopp, Steven" userId="4e7ae602-8d80-4677-a796-49f63c8fac9a" providerId="ADAL" clId="{E015EADD-68BA-44C9-8770-1A860B63CDFE}" dt="2023-02-27T16:04:24.166" v="81" actId="20577"/>
        <pc:sldMkLst>
          <pc:docMk/>
          <pc:sldMk cId="35797286" sldId="625"/>
        </pc:sldMkLst>
        <pc:spChg chg="mod">
          <ac:chgData name="Kopp, Steven" userId="4e7ae602-8d80-4677-a796-49f63c8fac9a" providerId="ADAL" clId="{E015EADD-68BA-44C9-8770-1A860B63CDFE}" dt="2023-02-27T16:04:10.666" v="67" actId="20577"/>
          <ac:spMkLst>
            <pc:docMk/>
            <pc:sldMk cId="35797286" sldId="625"/>
            <ac:spMk id="3" creationId="{BFFE631F-CC1B-4666-A99A-C6ECC1990855}"/>
          </ac:spMkLst>
        </pc:spChg>
      </pc:sldChg>
    </pc:docChg>
  </pc:docChgLst>
  <pc:docChgLst>
    <pc:chgData name="Johnson, Travis" userId="46e667a3-9198-417f-9c32-abb6994bb8a5" providerId="ADAL" clId="{48BCB0E4-2755-44AB-BB2A-4EBD405AC6C1}"/>
    <pc:docChg chg="undo custSel delSld modSld sldOrd">
      <pc:chgData name="Johnson, Travis" userId="46e667a3-9198-417f-9c32-abb6994bb8a5" providerId="ADAL" clId="{48BCB0E4-2755-44AB-BB2A-4EBD405AC6C1}" dt="2023-03-15T19:25:51.113" v="3276" actId="20577"/>
      <pc:docMkLst>
        <pc:docMk/>
      </pc:docMkLst>
      <pc:sldChg chg="modNotesTx">
        <pc:chgData name="Johnson, Travis" userId="46e667a3-9198-417f-9c32-abb6994bb8a5" providerId="ADAL" clId="{48BCB0E4-2755-44AB-BB2A-4EBD405AC6C1}" dt="2023-03-14T13:44:49.544" v="17" actId="20577"/>
        <pc:sldMkLst>
          <pc:docMk/>
          <pc:sldMk cId="0" sldId="363"/>
        </pc:sldMkLst>
      </pc:sldChg>
      <pc:sldChg chg="modSp mod modNotesTx">
        <pc:chgData name="Johnson, Travis" userId="46e667a3-9198-417f-9c32-abb6994bb8a5" providerId="ADAL" clId="{48BCB0E4-2755-44AB-BB2A-4EBD405AC6C1}" dt="2023-03-14T14:24:44.884" v="21" actId="6549"/>
        <pc:sldMkLst>
          <pc:docMk/>
          <pc:sldMk cId="0" sldId="364"/>
        </pc:sldMkLst>
        <pc:spChg chg="mod">
          <ac:chgData name="Johnson, Travis" userId="46e667a3-9198-417f-9c32-abb6994bb8a5" providerId="ADAL" clId="{48BCB0E4-2755-44AB-BB2A-4EBD405AC6C1}" dt="2023-03-14T14:24:44.884" v="21" actId="6549"/>
          <ac:spMkLst>
            <pc:docMk/>
            <pc:sldMk cId="0" sldId="364"/>
            <ac:spMk id="2" creationId="{BD47A547-EFCF-54CD-9804-549C2F15FF59}"/>
          </ac:spMkLst>
        </pc:spChg>
      </pc:sldChg>
      <pc:sldChg chg="modNotesTx">
        <pc:chgData name="Johnson, Travis" userId="46e667a3-9198-417f-9c32-abb6994bb8a5" providerId="ADAL" clId="{48BCB0E4-2755-44AB-BB2A-4EBD405AC6C1}" dt="2023-03-15T18:46:18.010" v="3273" actId="20577"/>
        <pc:sldMkLst>
          <pc:docMk/>
          <pc:sldMk cId="0" sldId="565"/>
        </pc:sldMkLst>
      </pc:sldChg>
      <pc:sldChg chg="modNotesTx">
        <pc:chgData name="Johnson, Travis" userId="46e667a3-9198-417f-9c32-abb6994bb8a5" providerId="ADAL" clId="{48BCB0E4-2755-44AB-BB2A-4EBD405AC6C1}" dt="2023-03-14T19:48:49.768" v="3271" actId="27107"/>
        <pc:sldMkLst>
          <pc:docMk/>
          <pc:sldMk cId="0" sldId="574"/>
        </pc:sldMkLst>
      </pc:sldChg>
      <pc:sldChg chg="modNotesTx">
        <pc:chgData name="Johnson, Travis" userId="46e667a3-9198-417f-9c32-abb6994bb8a5" providerId="ADAL" clId="{48BCB0E4-2755-44AB-BB2A-4EBD405AC6C1}" dt="2023-03-14T15:46:07.374" v="1882" actId="20577"/>
        <pc:sldMkLst>
          <pc:docMk/>
          <pc:sldMk cId="0" sldId="576"/>
        </pc:sldMkLst>
      </pc:sldChg>
      <pc:sldChg chg="modNotesTx">
        <pc:chgData name="Johnson, Travis" userId="46e667a3-9198-417f-9c32-abb6994bb8a5" providerId="ADAL" clId="{48BCB0E4-2755-44AB-BB2A-4EBD405AC6C1}" dt="2023-03-14T19:44:56.525" v="3269" actId="20577"/>
        <pc:sldMkLst>
          <pc:docMk/>
          <pc:sldMk cId="2365140792" sldId="577"/>
        </pc:sldMkLst>
      </pc:sldChg>
      <pc:sldChg chg="modSp mod">
        <pc:chgData name="Johnson, Travis" userId="46e667a3-9198-417f-9c32-abb6994bb8a5" providerId="ADAL" clId="{48BCB0E4-2755-44AB-BB2A-4EBD405AC6C1}" dt="2023-03-14T16:15:16.162" v="2070" actId="403"/>
        <pc:sldMkLst>
          <pc:docMk/>
          <pc:sldMk cId="1074560667" sldId="578"/>
        </pc:sldMkLst>
        <pc:spChg chg="mod">
          <ac:chgData name="Johnson, Travis" userId="46e667a3-9198-417f-9c32-abb6994bb8a5" providerId="ADAL" clId="{48BCB0E4-2755-44AB-BB2A-4EBD405AC6C1}" dt="2023-03-14T16:15:16.162" v="2070" actId="403"/>
          <ac:spMkLst>
            <pc:docMk/>
            <pc:sldMk cId="1074560667" sldId="578"/>
            <ac:spMk id="3074" creationId="{00000000-0000-0000-0000-000000000000}"/>
          </ac:spMkLst>
        </pc:spChg>
      </pc:sldChg>
      <pc:sldChg chg="addSp delSp modSp modNotesTx">
        <pc:chgData name="Johnson, Travis" userId="46e667a3-9198-417f-9c32-abb6994bb8a5" providerId="ADAL" clId="{48BCB0E4-2755-44AB-BB2A-4EBD405AC6C1}" dt="2023-03-14T18:07:51.758" v="2491" actId="20577"/>
        <pc:sldMkLst>
          <pc:docMk/>
          <pc:sldMk cId="445316500" sldId="580"/>
        </pc:sldMkLst>
        <pc:spChg chg="mod">
          <ac:chgData name="Johnson, Travis" userId="46e667a3-9198-417f-9c32-abb6994bb8a5" providerId="ADAL" clId="{48BCB0E4-2755-44AB-BB2A-4EBD405AC6C1}" dt="2023-03-14T18:06:10.396" v="2372" actId="20577"/>
          <ac:spMkLst>
            <pc:docMk/>
            <pc:sldMk cId="445316500" sldId="580"/>
            <ac:spMk id="3" creationId="{BFFE631F-CC1B-4666-A99A-C6ECC1990855}"/>
          </ac:spMkLst>
        </pc:spChg>
        <pc:spChg chg="add del mod">
          <ac:chgData name="Johnson, Travis" userId="46e667a3-9198-417f-9c32-abb6994bb8a5" providerId="ADAL" clId="{48BCB0E4-2755-44AB-BB2A-4EBD405AC6C1}" dt="2023-03-14T15:17:24.972" v="1587"/>
          <ac:spMkLst>
            <pc:docMk/>
            <pc:sldMk cId="445316500" sldId="580"/>
            <ac:spMk id="5" creationId="{86DE2696-2E56-B3B4-708E-FC974CB46576}"/>
          </ac:spMkLst>
        </pc:spChg>
        <pc:spChg chg="add del mod">
          <ac:chgData name="Johnson, Travis" userId="46e667a3-9198-417f-9c32-abb6994bb8a5" providerId="ADAL" clId="{48BCB0E4-2755-44AB-BB2A-4EBD405AC6C1}" dt="2023-03-14T15:17:46.110" v="1590"/>
          <ac:spMkLst>
            <pc:docMk/>
            <pc:sldMk cId="445316500" sldId="580"/>
            <ac:spMk id="8" creationId="{3510334D-74A8-2A7F-6887-8F04F72A5B75}"/>
          </ac:spMkLst>
        </pc:spChg>
        <pc:picChg chg="del">
          <ac:chgData name="Johnson, Travis" userId="46e667a3-9198-417f-9c32-abb6994bb8a5" providerId="ADAL" clId="{48BCB0E4-2755-44AB-BB2A-4EBD405AC6C1}" dt="2023-03-14T15:17:20.852" v="1586" actId="21"/>
          <ac:picMkLst>
            <pc:docMk/>
            <pc:sldMk cId="445316500" sldId="580"/>
            <ac:picMk id="6" creationId="{00000000-0000-0000-0000-000000000000}"/>
          </ac:picMkLst>
        </pc:picChg>
        <pc:picChg chg="add del mod">
          <ac:chgData name="Johnson, Travis" userId="46e667a3-9198-417f-9c32-abb6994bb8a5" providerId="ADAL" clId="{48BCB0E4-2755-44AB-BB2A-4EBD405AC6C1}" dt="2023-03-14T15:17:31.176" v="1589" actId="21"/>
          <ac:picMkLst>
            <pc:docMk/>
            <pc:sldMk cId="445316500" sldId="580"/>
            <ac:picMk id="7" creationId="{808DA310-01E9-F6BF-0C9D-08B1B0981B53}"/>
          </ac:picMkLst>
        </pc:picChg>
        <pc:picChg chg="add del">
          <ac:chgData name="Johnson, Travis" userId="46e667a3-9198-417f-9c32-abb6994bb8a5" providerId="ADAL" clId="{48BCB0E4-2755-44AB-BB2A-4EBD405AC6C1}" dt="2023-03-14T15:17:20.852" v="1586" actId="21"/>
          <ac:picMkLst>
            <pc:docMk/>
            <pc:sldMk cId="445316500" sldId="580"/>
            <ac:picMk id="1026" creationId="{EED5283A-637C-0E83-8761-ED6FE24372B8}"/>
          </ac:picMkLst>
        </pc:picChg>
        <pc:picChg chg="add mod">
          <ac:chgData name="Johnson, Travis" userId="46e667a3-9198-417f-9c32-abb6994bb8a5" providerId="ADAL" clId="{48BCB0E4-2755-44AB-BB2A-4EBD405AC6C1}" dt="2023-03-14T15:18:13.551" v="1625" actId="14861"/>
          <ac:picMkLst>
            <pc:docMk/>
            <pc:sldMk cId="445316500" sldId="580"/>
            <ac:picMk id="1028" creationId="{33B0C279-1969-B2F6-AB28-2D0865482E9F}"/>
          </ac:picMkLst>
        </pc:picChg>
      </pc:sldChg>
      <pc:sldChg chg="modNotesTx">
        <pc:chgData name="Johnson, Travis" userId="46e667a3-9198-417f-9c32-abb6994bb8a5" providerId="ADAL" clId="{48BCB0E4-2755-44AB-BB2A-4EBD405AC6C1}" dt="2023-03-14T18:21:20.387" v="2494" actId="20577"/>
        <pc:sldMkLst>
          <pc:docMk/>
          <pc:sldMk cId="724822067" sldId="582"/>
        </pc:sldMkLst>
      </pc:sldChg>
      <pc:sldChg chg="modSp mod modAnim modNotesTx">
        <pc:chgData name="Johnson, Travis" userId="46e667a3-9198-417f-9c32-abb6994bb8a5" providerId="ADAL" clId="{48BCB0E4-2755-44AB-BB2A-4EBD405AC6C1}" dt="2023-03-14T19:06:13.057" v="3266" actId="20577"/>
        <pc:sldMkLst>
          <pc:docMk/>
          <pc:sldMk cId="2767426033" sldId="585"/>
        </pc:sldMkLst>
        <pc:spChg chg="mod">
          <ac:chgData name="Johnson, Travis" userId="46e667a3-9198-417f-9c32-abb6994bb8a5" providerId="ADAL" clId="{48BCB0E4-2755-44AB-BB2A-4EBD405AC6C1}" dt="2023-03-14T19:06:05.307" v="3265" actId="20577"/>
          <ac:spMkLst>
            <pc:docMk/>
            <pc:sldMk cId="2767426033" sldId="585"/>
            <ac:spMk id="2" creationId="{00000000-0000-0000-0000-000000000000}"/>
          </ac:spMkLst>
        </pc:spChg>
        <pc:spChg chg="mod">
          <ac:chgData name="Johnson, Travis" userId="46e667a3-9198-417f-9c32-abb6994bb8a5" providerId="ADAL" clId="{48BCB0E4-2755-44AB-BB2A-4EBD405AC6C1}" dt="2023-03-14T18:59:48.250" v="3257" actId="1076"/>
          <ac:spMkLst>
            <pc:docMk/>
            <pc:sldMk cId="2767426033" sldId="585"/>
            <ac:spMk id="4" creationId="{00000000-0000-0000-0000-000000000000}"/>
          </ac:spMkLst>
        </pc:spChg>
        <pc:spChg chg="mod">
          <ac:chgData name="Johnson, Travis" userId="46e667a3-9198-417f-9c32-abb6994bb8a5" providerId="ADAL" clId="{48BCB0E4-2755-44AB-BB2A-4EBD405AC6C1}" dt="2023-03-14T19:00:03.488" v="3260" actId="1076"/>
          <ac:spMkLst>
            <pc:docMk/>
            <pc:sldMk cId="2767426033" sldId="585"/>
            <ac:spMk id="8" creationId="{00000000-0000-0000-0000-000000000000}"/>
          </ac:spMkLst>
        </pc:spChg>
        <pc:spChg chg="mod">
          <ac:chgData name="Johnson, Travis" userId="46e667a3-9198-417f-9c32-abb6994bb8a5" providerId="ADAL" clId="{48BCB0E4-2755-44AB-BB2A-4EBD405AC6C1}" dt="2023-03-14T19:00:07.345" v="3261" actId="1076"/>
          <ac:spMkLst>
            <pc:docMk/>
            <pc:sldMk cId="2767426033" sldId="585"/>
            <ac:spMk id="9" creationId="{00000000-0000-0000-0000-000000000000}"/>
          </ac:spMkLst>
        </pc:spChg>
        <pc:spChg chg="mod">
          <ac:chgData name="Johnson, Travis" userId="46e667a3-9198-417f-9c32-abb6994bb8a5" providerId="ADAL" clId="{48BCB0E4-2755-44AB-BB2A-4EBD405AC6C1}" dt="2023-03-14T19:00:10.214" v="3262" actId="1076"/>
          <ac:spMkLst>
            <pc:docMk/>
            <pc:sldMk cId="2767426033" sldId="585"/>
            <ac:spMk id="10" creationId="{00000000-0000-0000-0000-000000000000}"/>
          </ac:spMkLst>
        </pc:spChg>
      </pc:sldChg>
      <pc:sldChg chg="modSp modNotesTx">
        <pc:chgData name="Johnson, Travis" userId="46e667a3-9198-417f-9c32-abb6994bb8a5" providerId="ADAL" clId="{48BCB0E4-2755-44AB-BB2A-4EBD405AC6C1}" dt="2023-03-14T18:49:12.259" v="2972" actId="20577"/>
        <pc:sldMkLst>
          <pc:docMk/>
          <pc:sldMk cId="1989180387" sldId="590"/>
        </pc:sldMkLst>
        <pc:spChg chg="mod">
          <ac:chgData name="Johnson, Travis" userId="46e667a3-9198-417f-9c32-abb6994bb8a5" providerId="ADAL" clId="{48BCB0E4-2755-44AB-BB2A-4EBD405AC6C1}" dt="2023-03-14T18:48:28.415" v="2968" actId="20577"/>
          <ac:spMkLst>
            <pc:docMk/>
            <pc:sldMk cId="1989180387" sldId="590"/>
            <ac:spMk id="6" creationId="{00000000-0000-0000-0000-000000000000}"/>
          </ac:spMkLst>
        </pc:spChg>
      </pc:sldChg>
      <pc:sldChg chg="modNotesTx">
        <pc:chgData name="Johnson, Travis" userId="46e667a3-9198-417f-9c32-abb6994bb8a5" providerId="ADAL" clId="{48BCB0E4-2755-44AB-BB2A-4EBD405AC6C1}" dt="2023-03-14T18:26:18.006" v="2531" actId="20577"/>
        <pc:sldMkLst>
          <pc:docMk/>
          <pc:sldMk cId="99154057" sldId="591"/>
        </pc:sldMkLst>
      </pc:sldChg>
      <pc:sldChg chg="addSp delSp modSp del mod modClrScheme delAnim modAnim chgLayout">
        <pc:chgData name="Johnson, Travis" userId="46e667a3-9198-417f-9c32-abb6994bb8a5" providerId="ADAL" clId="{48BCB0E4-2755-44AB-BB2A-4EBD405AC6C1}" dt="2023-03-15T16:40:41.448" v="3272" actId="2696"/>
        <pc:sldMkLst>
          <pc:docMk/>
          <pc:sldMk cId="1619465143" sldId="600"/>
        </pc:sldMkLst>
        <pc:spChg chg="add del mod">
          <ac:chgData name="Johnson, Travis" userId="46e667a3-9198-417f-9c32-abb6994bb8a5" providerId="ADAL" clId="{48BCB0E4-2755-44AB-BB2A-4EBD405AC6C1}" dt="2023-03-14T14:29:07.826" v="30" actId="700"/>
          <ac:spMkLst>
            <pc:docMk/>
            <pc:sldMk cId="1619465143" sldId="600"/>
            <ac:spMk id="2" creationId="{B68C946A-3256-2269-1BD8-7772193ABC1E}"/>
          </ac:spMkLst>
        </pc:spChg>
        <pc:spChg chg="del mod ord">
          <ac:chgData name="Johnson, Travis" userId="46e667a3-9198-417f-9c32-abb6994bb8a5" providerId="ADAL" clId="{48BCB0E4-2755-44AB-BB2A-4EBD405AC6C1}" dt="2023-03-14T14:32:02.137" v="99" actId="21"/>
          <ac:spMkLst>
            <pc:docMk/>
            <pc:sldMk cId="1619465143" sldId="600"/>
            <ac:spMk id="7" creationId="{00000000-0000-0000-0000-000000000000}"/>
          </ac:spMkLst>
        </pc:spChg>
        <pc:spChg chg="del">
          <ac:chgData name="Johnson, Travis" userId="46e667a3-9198-417f-9c32-abb6994bb8a5" providerId="ADAL" clId="{48BCB0E4-2755-44AB-BB2A-4EBD405AC6C1}" dt="2023-03-14T14:29:03.005" v="28" actId="21"/>
          <ac:spMkLst>
            <pc:docMk/>
            <pc:sldMk cId="1619465143" sldId="600"/>
            <ac:spMk id="8" creationId="{00000000-0000-0000-0000-000000000000}"/>
          </ac:spMkLst>
        </pc:spChg>
        <pc:spChg chg="mod">
          <ac:chgData name="Johnson, Travis" userId="46e667a3-9198-417f-9c32-abb6994bb8a5" providerId="ADAL" clId="{48BCB0E4-2755-44AB-BB2A-4EBD405AC6C1}" dt="2023-03-14T14:31:46.384" v="98" actId="404"/>
          <ac:spMkLst>
            <pc:docMk/>
            <pc:sldMk cId="1619465143" sldId="600"/>
            <ac:spMk id="14" creationId="{00000000-0000-0000-0000-000000000000}"/>
          </ac:spMkLst>
        </pc:spChg>
        <pc:spChg chg="del">
          <ac:chgData name="Johnson, Travis" userId="46e667a3-9198-417f-9c32-abb6994bb8a5" providerId="ADAL" clId="{48BCB0E4-2755-44AB-BB2A-4EBD405AC6C1}" dt="2023-03-14T14:28:51.539" v="25" actId="21"/>
          <ac:spMkLst>
            <pc:docMk/>
            <pc:sldMk cId="1619465143" sldId="600"/>
            <ac:spMk id="7170" creationId="{00000000-0000-0000-0000-000000000000}"/>
          </ac:spMkLst>
        </pc:spChg>
        <pc:grpChg chg="del">
          <ac:chgData name="Johnson, Travis" userId="46e667a3-9198-417f-9c32-abb6994bb8a5" providerId="ADAL" clId="{48BCB0E4-2755-44AB-BB2A-4EBD405AC6C1}" dt="2023-03-14T14:28:58.753" v="27" actId="21"/>
          <ac:grpSpMkLst>
            <pc:docMk/>
            <pc:sldMk cId="1619465143" sldId="600"/>
            <ac:grpSpMk id="9" creationId="{00000000-0000-0000-0000-000000000000}"/>
          </ac:grpSpMkLst>
        </pc:grpChg>
        <pc:grpChg chg="del">
          <ac:chgData name="Johnson, Travis" userId="46e667a3-9198-417f-9c32-abb6994bb8a5" providerId="ADAL" clId="{48BCB0E4-2755-44AB-BB2A-4EBD405AC6C1}" dt="2023-03-14T14:29:04.727" v="29" actId="21"/>
          <ac:grpSpMkLst>
            <pc:docMk/>
            <pc:sldMk cId="1619465143" sldId="600"/>
            <ac:grpSpMk id="10" creationId="{00000000-0000-0000-0000-000000000000}"/>
          </ac:grpSpMkLst>
        </pc:grpChg>
        <pc:graphicFrameChg chg="del">
          <ac:chgData name="Johnson, Travis" userId="46e667a3-9198-417f-9c32-abb6994bb8a5" providerId="ADAL" clId="{48BCB0E4-2755-44AB-BB2A-4EBD405AC6C1}" dt="2023-03-14T14:28:56.115" v="26" actId="21"/>
          <ac:graphicFrameMkLst>
            <pc:docMk/>
            <pc:sldMk cId="1619465143" sldId="600"/>
            <ac:graphicFrameMk id="4" creationId="{00000000-0000-0000-0000-000000000000}"/>
          </ac:graphicFrameMkLst>
        </pc:graphicFrameChg>
      </pc:sldChg>
      <pc:sldChg chg="modNotesTx">
        <pc:chgData name="Johnson, Travis" userId="46e667a3-9198-417f-9c32-abb6994bb8a5" providerId="ADAL" clId="{48BCB0E4-2755-44AB-BB2A-4EBD405AC6C1}" dt="2023-03-14T16:04:51.283" v="1955" actId="20577"/>
        <pc:sldMkLst>
          <pc:docMk/>
          <pc:sldMk cId="3204036824" sldId="604"/>
        </pc:sldMkLst>
      </pc:sldChg>
      <pc:sldChg chg="modSp mod">
        <pc:chgData name="Johnson, Travis" userId="46e667a3-9198-417f-9c32-abb6994bb8a5" providerId="ADAL" clId="{48BCB0E4-2755-44AB-BB2A-4EBD405AC6C1}" dt="2023-03-14T16:15:03.132" v="2068" actId="20577"/>
        <pc:sldMkLst>
          <pc:docMk/>
          <pc:sldMk cId="1712940521" sldId="605"/>
        </pc:sldMkLst>
        <pc:spChg chg="mod">
          <ac:chgData name="Johnson, Travis" userId="46e667a3-9198-417f-9c32-abb6994bb8a5" providerId="ADAL" clId="{48BCB0E4-2755-44AB-BB2A-4EBD405AC6C1}" dt="2023-03-14T16:15:03.132" v="2068" actId="20577"/>
          <ac:spMkLst>
            <pc:docMk/>
            <pc:sldMk cId="1712940521" sldId="605"/>
            <ac:spMk id="3074" creationId="{00000000-0000-0000-0000-000000000000}"/>
          </ac:spMkLst>
        </pc:spChg>
      </pc:sldChg>
      <pc:sldChg chg="modNotesTx">
        <pc:chgData name="Johnson, Travis" userId="46e667a3-9198-417f-9c32-abb6994bb8a5" providerId="ADAL" clId="{48BCB0E4-2755-44AB-BB2A-4EBD405AC6C1}" dt="2023-03-14T16:15:51.686" v="2087" actId="20577"/>
        <pc:sldMkLst>
          <pc:docMk/>
          <pc:sldMk cId="3808749590" sldId="606"/>
        </pc:sldMkLst>
      </pc:sldChg>
      <pc:sldChg chg="modNotesTx">
        <pc:chgData name="Johnson, Travis" userId="46e667a3-9198-417f-9c32-abb6994bb8a5" providerId="ADAL" clId="{48BCB0E4-2755-44AB-BB2A-4EBD405AC6C1}" dt="2023-03-14T16:11:38.801" v="2048" actId="20577"/>
        <pc:sldMkLst>
          <pc:docMk/>
          <pc:sldMk cId="2924779924" sldId="608"/>
        </pc:sldMkLst>
      </pc:sldChg>
      <pc:sldChg chg="modNotesTx">
        <pc:chgData name="Johnson, Travis" userId="46e667a3-9198-417f-9c32-abb6994bb8a5" providerId="ADAL" clId="{48BCB0E4-2755-44AB-BB2A-4EBD405AC6C1}" dt="2023-03-14T16:12:37.934" v="2049" actId="27107"/>
        <pc:sldMkLst>
          <pc:docMk/>
          <pc:sldMk cId="1659446636" sldId="609"/>
        </pc:sldMkLst>
      </pc:sldChg>
      <pc:sldChg chg="ord">
        <pc:chgData name="Johnson, Travis" userId="46e667a3-9198-417f-9c32-abb6994bb8a5" providerId="ADAL" clId="{48BCB0E4-2755-44AB-BB2A-4EBD405AC6C1}" dt="2023-03-14T17:50:01.261" v="2089"/>
        <pc:sldMkLst>
          <pc:docMk/>
          <pc:sldMk cId="222184039" sldId="610"/>
        </pc:sldMkLst>
      </pc:sldChg>
      <pc:sldChg chg="modNotesTx">
        <pc:chgData name="Johnson, Travis" userId="46e667a3-9198-417f-9c32-abb6994bb8a5" providerId="ADAL" clId="{48BCB0E4-2755-44AB-BB2A-4EBD405AC6C1}" dt="2023-03-14T18:08:49.255" v="2492" actId="313"/>
        <pc:sldMkLst>
          <pc:docMk/>
          <pc:sldMk cId="3716196341" sldId="613"/>
        </pc:sldMkLst>
      </pc:sldChg>
      <pc:sldChg chg="modNotesTx">
        <pc:chgData name="Johnson, Travis" userId="46e667a3-9198-417f-9c32-abb6994bb8a5" providerId="ADAL" clId="{48BCB0E4-2755-44AB-BB2A-4EBD405AC6C1}" dt="2023-03-14T18:30:40.307" v="2533" actId="20577"/>
        <pc:sldMkLst>
          <pc:docMk/>
          <pc:sldMk cId="3273592950" sldId="617"/>
        </pc:sldMkLst>
      </pc:sldChg>
      <pc:sldChg chg="modNotesTx">
        <pc:chgData name="Johnson, Travis" userId="46e667a3-9198-417f-9c32-abb6994bb8a5" providerId="ADAL" clId="{48BCB0E4-2755-44AB-BB2A-4EBD405AC6C1}" dt="2023-03-15T19:25:51.113" v="3276" actId="20577"/>
        <pc:sldMkLst>
          <pc:docMk/>
          <pc:sldMk cId="1169084377" sldId="619"/>
        </pc:sldMkLst>
      </pc:sldChg>
      <pc:sldChg chg="modSp modNotesTx">
        <pc:chgData name="Johnson, Travis" userId="46e667a3-9198-417f-9c32-abb6994bb8a5" providerId="ADAL" clId="{48BCB0E4-2755-44AB-BB2A-4EBD405AC6C1}" dt="2023-03-14T17:55:14.359" v="2269" actId="20577"/>
        <pc:sldMkLst>
          <pc:docMk/>
          <pc:sldMk cId="35797286" sldId="625"/>
        </pc:sldMkLst>
        <pc:spChg chg="mod">
          <ac:chgData name="Johnson, Travis" userId="46e667a3-9198-417f-9c32-abb6994bb8a5" providerId="ADAL" clId="{48BCB0E4-2755-44AB-BB2A-4EBD405AC6C1}" dt="2023-03-14T15:27:33.514" v="1754" actId="20577"/>
          <ac:spMkLst>
            <pc:docMk/>
            <pc:sldMk cId="35797286" sldId="625"/>
            <ac:spMk id="3" creationId="{BFFE631F-CC1B-4666-A99A-C6ECC199085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B7A93A-861A-47F8-A5D8-0CB11821E74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8941DD6-8959-43D2-9CD1-A96ACD231728}">
      <dgm:prSet phldrT="[Text]"/>
      <dgm:spPr>
        <a:solidFill>
          <a:srgbClr val="002060"/>
        </a:solidFill>
        <a:ln>
          <a:noFill/>
        </a:ln>
      </dgm:spPr>
      <dgm:t>
        <a:bodyPr/>
        <a:lstStyle/>
        <a:p>
          <a:pPr algn="ctr"/>
          <a:r>
            <a:rPr lang="en-US" b="1" dirty="0"/>
            <a:t>Steps</a:t>
          </a:r>
        </a:p>
      </dgm:t>
    </dgm:pt>
    <dgm:pt modelId="{4DC7ACD2-0B34-4EFF-BE87-F39C662DF7E6}" type="parTrans" cxnId="{E8C6B359-D110-4A6F-BD0A-7C29AA7A5DB3}">
      <dgm:prSet/>
      <dgm:spPr/>
      <dgm:t>
        <a:bodyPr/>
        <a:lstStyle/>
        <a:p>
          <a:endParaRPr lang="en-US"/>
        </a:p>
      </dgm:t>
    </dgm:pt>
    <dgm:pt modelId="{D4CD7E72-F0C7-423F-B9DE-3C800BDC8D94}" type="sibTrans" cxnId="{E8C6B359-D110-4A6F-BD0A-7C29AA7A5DB3}">
      <dgm:prSet/>
      <dgm:spPr/>
      <dgm:t>
        <a:bodyPr/>
        <a:lstStyle/>
        <a:p>
          <a:endParaRPr lang="en-US"/>
        </a:p>
      </dgm:t>
    </dgm:pt>
    <dgm:pt modelId="{7C76D752-18CF-45B7-8561-10CC28D5C75C}">
      <dgm:prSet phldrT="[Text]" custT="1"/>
      <dgm:spPr>
        <a:ln>
          <a:noFill/>
        </a:ln>
      </dgm:spPr>
      <dgm:t>
        <a:bodyPr/>
        <a:lstStyle/>
        <a:p>
          <a:r>
            <a:rPr lang="en-US" sz="2400" dirty="0"/>
            <a:t>What are we going to do?</a:t>
          </a:r>
        </a:p>
      </dgm:t>
    </dgm:pt>
    <dgm:pt modelId="{1E5537B7-91AD-40CD-9F21-9A44971942FD}" type="parTrans" cxnId="{E0E04B19-A6D0-4FBD-892D-7039B000CC48}">
      <dgm:prSet/>
      <dgm:spPr/>
      <dgm:t>
        <a:bodyPr/>
        <a:lstStyle/>
        <a:p>
          <a:endParaRPr lang="en-US"/>
        </a:p>
      </dgm:t>
    </dgm:pt>
    <dgm:pt modelId="{6D2263C2-B587-4EC8-85AB-73B2626AA965}" type="sibTrans" cxnId="{E0E04B19-A6D0-4FBD-892D-7039B000CC48}">
      <dgm:prSet/>
      <dgm:spPr/>
      <dgm:t>
        <a:bodyPr/>
        <a:lstStyle/>
        <a:p>
          <a:endParaRPr lang="en-US"/>
        </a:p>
      </dgm:t>
    </dgm:pt>
    <dgm:pt modelId="{C11D4E96-5071-4119-8465-1DF13C4A573F}">
      <dgm:prSet phldrT="[Text]"/>
      <dgm:spPr>
        <a:solidFill>
          <a:srgbClr val="992201"/>
        </a:solidFill>
        <a:ln>
          <a:noFill/>
        </a:ln>
      </dgm:spPr>
      <dgm:t>
        <a:bodyPr/>
        <a:lstStyle/>
        <a:p>
          <a:pPr algn="ctr"/>
          <a:r>
            <a:rPr lang="en-US" b="1" dirty="0"/>
            <a:t>Hazards</a:t>
          </a:r>
        </a:p>
      </dgm:t>
    </dgm:pt>
    <dgm:pt modelId="{A5F00B52-768E-42D6-B060-6313D518F8BD}" type="parTrans" cxnId="{D95A2D57-0530-4048-AA2B-489100418FB2}">
      <dgm:prSet/>
      <dgm:spPr/>
      <dgm:t>
        <a:bodyPr/>
        <a:lstStyle/>
        <a:p>
          <a:endParaRPr lang="en-US"/>
        </a:p>
      </dgm:t>
    </dgm:pt>
    <dgm:pt modelId="{440E5D0A-6F1F-45BD-9D54-63DA0598A80D}" type="sibTrans" cxnId="{D95A2D57-0530-4048-AA2B-489100418FB2}">
      <dgm:prSet/>
      <dgm:spPr/>
      <dgm:t>
        <a:bodyPr/>
        <a:lstStyle/>
        <a:p>
          <a:endParaRPr lang="en-US"/>
        </a:p>
      </dgm:t>
    </dgm:pt>
    <dgm:pt modelId="{C5B1CC9F-8D09-4E9D-80B5-78124F9A99B3}">
      <dgm:prSet phldrT="[Text]" custT="1"/>
      <dgm:spPr>
        <a:ln>
          <a:noFill/>
        </a:ln>
      </dgm:spPr>
      <dgm:t>
        <a:bodyPr/>
        <a:lstStyle/>
        <a:p>
          <a:r>
            <a:rPr lang="en-US" sz="2400" dirty="0"/>
            <a:t>What is the worst thing that can happen?</a:t>
          </a:r>
        </a:p>
      </dgm:t>
    </dgm:pt>
    <dgm:pt modelId="{B4BA450A-BADC-4857-8B9F-2F0DB9426518}" type="parTrans" cxnId="{4DD0688F-63EB-47A8-9FE2-6E83FEB7701F}">
      <dgm:prSet/>
      <dgm:spPr/>
      <dgm:t>
        <a:bodyPr/>
        <a:lstStyle/>
        <a:p>
          <a:endParaRPr lang="en-US"/>
        </a:p>
      </dgm:t>
    </dgm:pt>
    <dgm:pt modelId="{F6CAB441-6B1E-47C8-B322-BDED21592529}" type="sibTrans" cxnId="{4DD0688F-63EB-47A8-9FE2-6E83FEB7701F}">
      <dgm:prSet/>
      <dgm:spPr/>
      <dgm:t>
        <a:bodyPr/>
        <a:lstStyle/>
        <a:p>
          <a:endParaRPr lang="en-US"/>
        </a:p>
      </dgm:t>
    </dgm:pt>
    <dgm:pt modelId="{F927310A-6DF7-4A20-8AD2-656AB1B881F3}">
      <dgm:prSet phldrT="[Text]"/>
      <dgm:spPr>
        <a:solidFill>
          <a:srgbClr val="00B050"/>
        </a:solidFill>
        <a:ln>
          <a:noFill/>
        </a:ln>
      </dgm:spPr>
      <dgm:t>
        <a:bodyPr/>
        <a:lstStyle/>
        <a:p>
          <a:pPr algn="ctr"/>
          <a:r>
            <a:rPr lang="en-US" b="1" dirty="0"/>
            <a:t>Safe Guards</a:t>
          </a:r>
        </a:p>
      </dgm:t>
    </dgm:pt>
    <dgm:pt modelId="{E00F488B-3456-47E1-91B9-97363E0E7E57}" type="parTrans" cxnId="{FDA69646-0411-436E-AAE4-90E064F72C57}">
      <dgm:prSet/>
      <dgm:spPr/>
      <dgm:t>
        <a:bodyPr/>
        <a:lstStyle/>
        <a:p>
          <a:endParaRPr lang="en-US"/>
        </a:p>
      </dgm:t>
    </dgm:pt>
    <dgm:pt modelId="{DF61648D-A251-414F-809B-08F5745B467E}" type="sibTrans" cxnId="{FDA69646-0411-436E-AAE4-90E064F72C57}">
      <dgm:prSet/>
      <dgm:spPr/>
      <dgm:t>
        <a:bodyPr/>
        <a:lstStyle/>
        <a:p>
          <a:endParaRPr lang="en-US"/>
        </a:p>
      </dgm:t>
    </dgm:pt>
    <dgm:pt modelId="{DE3F3CE4-EAFF-4BFD-88C8-9093342D97E7}">
      <dgm:prSet phldrT="[Text]" custT="1"/>
      <dgm:spPr>
        <a:ln>
          <a:noFill/>
        </a:ln>
      </dgm:spPr>
      <dgm:t>
        <a:bodyPr/>
        <a:lstStyle/>
        <a:p>
          <a:r>
            <a:rPr lang="en-US" sz="2400" dirty="0"/>
            <a:t>If it all goes South, are we protected?</a:t>
          </a:r>
        </a:p>
      </dgm:t>
    </dgm:pt>
    <dgm:pt modelId="{A3860F4A-B7AF-4DC2-8958-4DC0E8106D4F}" type="parTrans" cxnId="{437326D0-BA96-4446-8CA4-0B0CD5E214DF}">
      <dgm:prSet/>
      <dgm:spPr/>
      <dgm:t>
        <a:bodyPr/>
        <a:lstStyle/>
        <a:p>
          <a:endParaRPr lang="en-US"/>
        </a:p>
      </dgm:t>
    </dgm:pt>
    <dgm:pt modelId="{6BDB52F2-EE96-4859-B7EC-582DF1B0A3AF}" type="sibTrans" cxnId="{437326D0-BA96-4446-8CA4-0B0CD5E214DF}">
      <dgm:prSet/>
      <dgm:spPr/>
      <dgm:t>
        <a:bodyPr/>
        <a:lstStyle/>
        <a:p>
          <a:endParaRPr lang="en-US"/>
        </a:p>
      </dgm:t>
    </dgm:pt>
    <dgm:pt modelId="{FA83119F-611F-4C3F-8629-4FF31ADA0CF6}" type="pres">
      <dgm:prSet presAssocID="{96B7A93A-861A-47F8-A5D8-0CB11821E74A}" presName="Name0" presStyleCnt="0">
        <dgm:presLayoutVars>
          <dgm:dir/>
          <dgm:animLvl val="lvl"/>
          <dgm:resizeHandles val="exact"/>
        </dgm:presLayoutVars>
      </dgm:prSet>
      <dgm:spPr/>
    </dgm:pt>
    <dgm:pt modelId="{7683F7BB-DA18-4A10-9BEC-D34B2977C231}" type="pres">
      <dgm:prSet presAssocID="{88941DD6-8959-43D2-9CD1-A96ACD231728}" presName="composite" presStyleCnt="0"/>
      <dgm:spPr/>
    </dgm:pt>
    <dgm:pt modelId="{9089B165-FB92-4F94-9AC3-3C9FE7C2EC84}" type="pres">
      <dgm:prSet presAssocID="{88941DD6-8959-43D2-9CD1-A96ACD231728}" presName="parTx" presStyleLbl="alignNode1" presStyleIdx="0" presStyleCnt="3">
        <dgm:presLayoutVars>
          <dgm:chMax val="0"/>
          <dgm:chPref val="0"/>
          <dgm:bulletEnabled val="1"/>
        </dgm:presLayoutVars>
      </dgm:prSet>
      <dgm:spPr/>
    </dgm:pt>
    <dgm:pt modelId="{C697D6FE-5730-4525-8E2D-F156F140419D}" type="pres">
      <dgm:prSet presAssocID="{88941DD6-8959-43D2-9CD1-A96ACD231728}" presName="desTx" presStyleLbl="alignAccFollowNode1" presStyleIdx="0" presStyleCnt="3">
        <dgm:presLayoutVars>
          <dgm:bulletEnabled val="1"/>
        </dgm:presLayoutVars>
      </dgm:prSet>
      <dgm:spPr/>
    </dgm:pt>
    <dgm:pt modelId="{93358EEA-A8FD-4F22-BF7A-B01C9A84D537}" type="pres">
      <dgm:prSet presAssocID="{D4CD7E72-F0C7-423F-B9DE-3C800BDC8D94}" presName="space" presStyleCnt="0"/>
      <dgm:spPr/>
    </dgm:pt>
    <dgm:pt modelId="{A2BA5498-19CA-4972-9105-41258D9E12A3}" type="pres">
      <dgm:prSet presAssocID="{C11D4E96-5071-4119-8465-1DF13C4A573F}" presName="composite" presStyleCnt="0"/>
      <dgm:spPr/>
    </dgm:pt>
    <dgm:pt modelId="{854DD6D9-8403-4B31-AE19-73EB3467A3AB}" type="pres">
      <dgm:prSet presAssocID="{C11D4E96-5071-4119-8465-1DF13C4A573F}" presName="parTx" presStyleLbl="alignNode1" presStyleIdx="1" presStyleCnt="3">
        <dgm:presLayoutVars>
          <dgm:chMax val="0"/>
          <dgm:chPref val="0"/>
          <dgm:bulletEnabled val="1"/>
        </dgm:presLayoutVars>
      </dgm:prSet>
      <dgm:spPr/>
    </dgm:pt>
    <dgm:pt modelId="{B56D49BA-B1BD-4636-B2AA-14FE46F9A69B}" type="pres">
      <dgm:prSet presAssocID="{C11D4E96-5071-4119-8465-1DF13C4A573F}" presName="desTx" presStyleLbl="alignAccFollowNode1" presStyleIdx="1" presStyleCnt="3">
        <dgm:presLayoutVars>
          <dgm:bulletEnabled val="1"/>
        </dgm:presLayoutVars>
      </dgm:prSet>
      <dgm:spPr/>
    </dgm:pt>
    <dgm:pt modelId="{6DA9E977-E58C-4616-A414-EE5CE6FBDAFF}" type="pres">
      <dgm:prSet presAssocID="{440E5D0A-6F1F-45BD-9D54-63DA0598A80D}" presName="space" presStyleCnt="0"/>
      <dgm:spPr/>
    </dgm:pt>
    <dgm:pt modelId="{AF0A488A-A3D8-488C-87F5-E5B7A4F0F525}" type="pres">
      <dgm:prSet presAssocID="{F927310A-6DF7-4A20-8AD2-656AB1B881F3}" presName="composite" presStyleCnt="0"/>
      <dgm:spPr/>
    </dgm:pt>
    <dgm:pt modelId="{9B21A41E-E0D8-4DAB-89EA-1F3A3777C345}" type="pres">
      <dgm:prSet presAssocID="{F927310A-6DF7-4A20-8AD2-656AB1B881F3}" presName="parTx" presStyleLbl="alignNode1" presStyleIdx="2" presStyleCnt="3">
        <dgm:presLayoutVars>
          <dgm:chMax val="0"/>
          <dgm:chPref val="0"/>
          <dgm:bulletEnabled val="1"/>
        </dgm:presLayoutVars>
      </dgm:prSet>
      <dgm:spPr/>
    </dgm:pt>
    <dgm:pt modelId="{53706FD4-329B-4DD5-B6B8-D6C93E13F072}" type="pres">
      <dgm:prSet presAssocID="{F927310A-6DF7-4A20-8AD2-656AB1B881F3}" presName="desTx" presStyleLbl="alignAccFollowNode1" presStyleIdx="2" presStyleCnt="3">
        <dgm:presLayoutVars>
          <dgm:bulletEnabled val="1"/>
        </dgm:presLayoutVars>
      </dgm:prSet>
      <dgm:spPr/>
    </dgm:pt>
  </dgm:ptLst>
  <dgm:cxnLst>
    <dgm:cxn modelId="{4962C90A-71EF-410D-AD09-9D19E3707F62}" type="presOf" srcId="{C5B1CC9F-8D09-4E9D-80B5-78124F9A99B3}" destId="{B56D49BA-B1BD-4636-B2AA-14FE46F9A69B}" srcOrd="0" destOrd="0" presId="urn:microsoft.com/office/officeart/2005/8/layout/hList1"/>
    <dgm:cxn modelId="{E0E04B19-A6D0-4FBD-892D-7039B000CC48}" srcId="{88941DD6-8959-43D2-9CD1-A96ACD231728}" destId="{7C76D752-18CF-45B7-8561-10CC28D5C75C}" srcOrd="0" destOrd="0" parTransId="{1E5537B7-91AD-40CD-9F21-9A44971942FD}" sibTransId="{6D2263C2-B587-4EC8-85AB-73B2626AA965}"/>
    <dgm:cxn modelId="{DE420D43-4992-47C1-B916-D7AF48EE65E9}" type="presOf" srcId="{88941DD6-8959-43D2-9CD1-A96ACD231728}" destId="{9089B165-FB92-4F94-9AC3-3C9FE7C2EC84}" srcOrd="0" destOrd="0" presId="urn:microsoft.com/office/officeart/2005/8/layout/hList1"/>
    <dgm:cxn modelId="{FDA69646-0411-436E-AAE4-90E064F72C57}" srcId="{96B7A93A-861A-47F8-A5D8-0CB11821E74A}" destId="{F927310A-6DF7-4A20-8AD2-656AB1B881F3}" srcOrd="2" destOrd="0" parTransId="{E00F488B-3456-47E1-91B9-97363E0E7E57}" sibTransId="{DF61648D-A251-414F-809B-08F5745B467E}"/>
    <dgm:cxn modelId="{D95A2D57-0530-4048-AA2B-489100418FB2}" srcId="{96B7A93A-861A-47F8-A5D8-0CB11821E74A}" destId="{C11D4E96-5071-4119-8465-1DF13C4A573F}" srcOrd="1" destOrd="0" parTransId="{A5F00B52-768E-42D6-B060-6313D518F8BD}" sibTransId="{440E5D0A-6F1F-45BD-9D54-63DA0598A80D}"/>
    <dgm:cxn modelId="{E8C6B359-D110-4A6F-BD0A-7C29AA7A5DB3}" srcId="{96B7A93A-861A-47F8-A5D8-0CB11821E74A}" destId="{88941DD6-8959-43D2-9CD1-A96ACD231728}" srcOrd="0" destOrd="0" parTransId="{4DC7ACD2-0B34-4EFF-BE87-F39C662DF7E6}" sibTransId="{D4CD7E72-F0C7-423F-B9DE-3C800BDC8D94}"/>
    <dgm:cxn modelId="{D35D3271-B932-420D-8205-6BED06E7832E}" type="presOf" srcId="{C11D4E96-5071-4119-8465-1DF13C4A573F}" destId="{854DD6D9-8403-4B31-AE19-73EB3467A3AB}" srcOrd="0" destOrd="0" presId="urn:microsoft.com/office/officeart/2005/8/layout/hList1"/>
    <dgm:cxn modelId="{4DD0688F-63EB-47A8-9FE2-6E83FEB7701F}" srcId="{C11D4E96-5071-4119-8465-1DF13C4A573F}" destId="{C5B1CC9F-8D09-4E9D-80B5-78124F9A99B3}" srcOrd="0" destOrd="0" parTransId="{B4BA450A-BADC-4857-8B9F-2F0DB9426518}" sibTransId="{F6CAB441-6B1E-47C8-B322-BDED21592529}"/>
    <dgm:cxn modelId="{DAAB5D9B-4A4D-45E2-B589-079AFCF449E6}" type="presOf" srcId="{DE3F3CE4-EAFF-4BFD-88C8-9093342D97E7}" destId="{53706FD4-329B-4DD5-B6B8-D6C93E13F072}" srcOrd="0" destOrd="0" presId="urn:microsoft.com/office/officeart/2005/8/layout/hList1"/>
    <dgm:cxn modelId="{4AEAB69D-A194-4C79-8FE0-BF4C03DC1B68}" type="presOf" srcId="{7C76D752-18CF-45B7-8561-10CC28D5C75C}" destId="{C697D6FE-5730-4525-8E2D-F156F140419D}" srcOrd="0" destOrd="0" presId="urn:microsoft.com/office/officeart/2005/8/layout/hList1"/>
    <dgm:cxn modelId="{8DE87AB5-7F48-4941-91FC-E632D5597E00}" type="presOf" srcId="{96B7A93A-861A-47F8-A5D8-0CB11821E74A}" destId="{FA83119F-611F-4C3F-8629-4FF31ADA0CF6}" srcOrd="0" destOrd="0" presId="urn:microsoft.com/office/officeart/2005/8/layout/hList1"/>
    <dgm:cxn modelId="{437326D0-BA96-4446-8CA4-0B0CD5E214DF}" srcId="{F927310A-6DF7-4A20-8AD2-656AB1B881F3}" destId="{DE3F3CE4-EAFF-4BFD-88C8-9093342D97E7}" srcOrd="0" destOrd="0" parTransId="{A3860F4A-B7AF-4DC2-8958-4DC0E8106D4F}" sibTransId="{6BDB52F2-EE96-4859-B7EC-582DF1B0A3AF}"/>
    <dgm:cxn modelId="{BD0327D2-2ACB-45D9-BEC9-B12DD04DD292}" type="presOf" srcId="{F927310A-6DF7-4A20-8AD2-656AB1B881F3}" destId="{9B21A41E-E0D8-4DAB-89EA-1F3A3777C345}" srcOrd="0" destOrd="0" presId="urn:microsoft.com/office/officeart/2005/8/layout/hList1"/>
    <dgm:cxn modelId="{1239DF6F-6C2C-44AB-8BBC-D714A419F81E}" type="presParOf" srcId="{FA83119F-611F-4C3F-8629-4FF31ADA0CF6}" destId="{7683F7BB-DA18-4A10-9BEC-D34B2977C231}" srcOrd="0" destOrd="0" presId="urn:microsoft.com/office/officeart/2005/8/layout/hList1"/>
    <dgm:cxn modelId="{D2DE1CB8-F9DE-4F0B-91BC-3DA9E507E257}" type="presParOf" srcId="{7683F7BB-DA18-4A10-9BEC-D34B2977C231}" destId="{9089B165-FB92-4F94-9AC3-3C9FE7C2EC84}" srcOrd="0" destOrd="0" presId="urn:microsoft.com/office/officeart/2005/8/layout/hList1"/>
    <dgm:cxn modelId="{4F9B85EF-DC1C-44C0-880C-465572A5C6F7}" type="presParOf" srcId="{7683F7BB-DA18-4A10-9BEC-D34B2977C231}" destId="{C697D6FE-5730-4525-8E2D-F156F140419D}" srcOrd="1" destOrd="0" presId="urn:microsoft.com/office/officeart/2005/8/layout/hList1"/>
    <dgm:cxn modelId="{CE5431E4-C49E-49A1-9D33-2286FFC7801D}" type="presParOf" srcId="{FA83119F-611F-4C3F-8629-4FF31ADA0CF6}" destId="{93358EEA-A8FD-4F22-BF7A-B01C9A84D537}" srcOrd="1" destOrd="0" presId="urn:microsoft.com/office/officeart/2005/8/layout/hList1"/>
    <dgm:cxn modelId="{1E4FDD2D-0E5E-481B-AB77-D724754F6091}" type="presParOf" srcId="{FA83119F-611F-4C3F-8629-4FF31ADA0CF6}" destId="{A2BA5498-19CA-4972-9105-41258D9E12A3}" srcOrd="2" destOrd="0" presId="urn:microsoft.com/office/officeart/2005/8/layout/hList1"/>
    <dgm:cxn modelId="{7A95F5F9-8746-4574-BE06-647E91C77324}" type="presParOf" srcId="{A2BA5498-19CA-4972-9105-41258D9E12A3}" destId="{854DD6D9-8403-4B31-AE19-73EB3467A3AB}" srcOrd="0" destOrd="0" presId="urn:microsoft.com/office/officeart/2005/8/layout/hList1"/>
    <dgm:cxn modelId="{A7E95723-4511-46DB-B4AD-13FBC2832AB7}" type="presParOf" srcId="{A2BA5498-19CA-4972-9105-41258D9E12A3}" destId="{B56D49BA-B1BD-4636-B2AA-14FE46F9A69B}" srcOrd="1" destOrd="0" presId="urn:microsoft.com/office/officeart/2005/8/layout/hList1"/>
    <dgm:cxn modelId="{5379CEFE-A54D-4379-B49E-C8F72B17DC25}" type="presParOf" srcId="{FA83119F-611F-4C3F-8629-4FF31ADA0CF6}" destId="{6DA9E977-E58C-4616-A414-EE5CE6FBDAFF}" srcOrd="3" destOrd="0" presId="urn:microsoft.com/office/officeart/2005/8/layout/hList1"/>
    <dgm:cxn modelId="{81F32B35-6FCA-4D7B-8E36-839987FF4D0E}" type="presParOf" srcId="{FA83119F-611F-4C3F-8629-4FF31ADA0CF6}" destId="{AF0A488A-A3D8-488C-87F5-E5B7A4F0F525}" srcOrd="4" destOrd="0" presId="urn:microsoft.com/office/officeart/2005/8/layout/hList1"/>
    <dgm:cxn modelId="{684466F5-0E11-4FD3-BCEC-53CF77A4298E}" type="presParOf" srcId="{AF0A488A-A3D8-488C-87F5-E5B7A4F0F525}" destId="{9B21A41E-E0D8-4DAB-89EA-1F3A3777C345}" srcOrd="0" destOrd="0" presId="urn:microsoft.com/office/officeart/2005/8/layout/hList1"/>
    <dgm:cxn modelId="{71DFAC1A-D378-4AE9-A92E-DA23C26432FA}" type="presParOf" srcId="{AF0A488A-A3D8-488C-87F5-E5B7A4F0F525}" destId="{53706FD4-329B-4DD5-B6B8-D6C93E13F0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9B165-FB92-4F94-9AC3-3C9FE7C2EC84}">
      <dsp:nvSpPr>
        <dsp:cNvPr id="0" name=""/>
        <dsp:cNvSpPr/>
      </dsp:nvSpPr>
      <dsp:spPr>
        <a:xfrm>
          <a:off x="2690" y="231985"/>
          <a:ext cx="2623542" cy="1037828"/>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Steps</a:t>
          </a:r>
        </a:p>
      </dsp:txBody>
      <dsp:txXfrm>
        <a:off x="2690" y="231985"/>
        <a:ext cx="2623542" cy="1037828"/>
      </dsp:txXfrm>
    </dsp:sp>
    <dsp:sp modelId="{C697D6FE-5730-4525-8E2D-F156F140419D}">
      <dsp:nvSpPr>
        <dsp:cNvPr id="0" name=""/>
        <dsp:cNvSpPr/>
      </dsp:nvSpPr>
      <dsp:spPr>
        <a:xfrm>
          <a:off x="2690" y="1269814"/>
          <a:ext cx="2623542" cy="1317600"/>
        </a:xfrm>
        <a:prstGeom prst="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What are we going to do?</a:t>
          </a:r>
        </a:p>
      </dsp:txBody>
      <dsp:txXfrm>
        <a:off x="2690" y="1269814"/>
        <a:ext cx="2623542" cy="1317600"/>
      </dsp:txXfrm>
    </dsp:sp>
    <dsp:sp modelId="{854DD6D9-8403-4B31-AE19-73EB3467A3AB}">
      <dsp:nvSpPr>
        <dsp:cNvPr id="0" name=""/>
        <dsp:cNvSpPr/>
      </dsp:nvSpPr>
      <dsp:spPr>
        <a:xfrm>
          <a:off x="2993528" y="231985"/>
          <a:ext cx="2623542" cy="1037828"/>
        </a:xfrm>
        <a:prstGeom prst="rect">
          <a:avLst/>
        </a:prstGeom>
        <a:solidFill>
          <a:srgbClr val="99220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Hazards</a:t>
          </a:r>
        </a:p>
      </dsp:txBody>
      <dsp:txXfrm>
        <a:off x="2993528" y="231985"/>
        <a:ext cx="2623542" cy="1037828"/>
      </dsp:txXfrm>
    </dsp:sp>
    <dsp:sp modelId="{B56D49BA-B1BD-4636-B2AA-14FE46F9A69B}">
      <dsp:nvSpPr>
        <dsp:cNvPr id="0" name=""/>
        <dsp:cNvSpPr/>
      </dsp:nvSpPr>
      <dsp:spPr>
        <a:xfrm>
          <a:off x="2993528" y="1269814"/>
          <a:ext cx="2623542" cy="1317600"/>
        </a:xfrm>
        <a:prstGeom prst="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What is the worst thing that can happen?</a:t>
          </a:r>
        </a:p>
      </dsp:txBody>
      <dsp:txXfrm>
        <a:off x="2993528" y="1269814"/>
        <a:ext cx="2623542" cy="1317600"/>
      </dsp:txXfrm>
    </dsp:sp>
    <dsp:sp modelId="{9B21A41E-E0D8-4DAB-89EA-1F3A3777C345}">
      <dsp:nvSpPr>
        <dsp:cNvPr id="0" name=""/>
        <dsp:cNvSpPr/>
      </dsp:nvSpPr>
      <dsp:spPr>
        <a:xfrm>
          <a:off x="5984367" y="231985"/>
          <a:ext cx="2623542" cy="1037828"/>
        </a:xfrm>
        <a:prstGeom prst="rect">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Safe Guards</a:t>
          </a:r>
        </a:p>
      </dsp:txBody>
      <dsp:txXfrm>
        <a:off x="5984367" y="231985"/>
        <a:ext cx="2623542" cy="1037828"/>
      </dsp:txXfrm>
    </dsp:sp>
    <dsp:sp modelId="{53706FD4-329B-4DD5-B6B8-D6C93E13F072}">
      <dsp:nvSpPr>
        <dsp:cNvPr id="0" name=""/>
        <dsp:cNvSpPr/>
      </dsp:nvSpPr>
      <dsp:spPr>
        <a:xfrm>
          <a:off x="5984367" y="1269814"/>
          <a:ext cx="2623542" cy="1317600"/>
        </a:xfrm>
        <a:prstGeom prst="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If it all goes South, are we protected?</a:t>
          </a:r>
        </a:p>
      </dsp:txBody>
      <dsp:txXfrm>
        <a:off x="5984367" y="1269814"/>
        <a:ext cx="2623542" cy="13176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hdr" sz="quarter"/>
          </p:nvPr>
        </p:nvSpPr>
        <p:spPr bwMode="auto">
          <a:xfrm>
            <a:off x="0"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defTabSz="927091">
              <a:defRPr sz="1200">
                <a:cs typeface="+mn-cs"/>
              </a:defRPr>
            </a:lvl1pPr>
          </a:lstStyle>
          <a:p>
            <a:pPr>
              <a:defRPr/>
            </a:pPr>
            <a:endParaRPr lang="en-US" dirty="0"/>
          </a:p>
        </p:txBody>
      </p:sp>
      <p:sp>
        <p:nvSpPr>
          <p:cNvPr id="698371" name="Rectangle 3"/>
          <p:cNvSpPr>
            <a:spLocks noGrp="1" noChangeArrowheads="1"/>
          </p:cNvSpPr>
          <p:nvPr>
            <p:ph type="dt" sz="quarter" idx="1"/>
          </p:nvPr>
        </p:nvSpPr>
        <p:spPr bwMode="auto">
          <a:xfrm>
            <a:off x="3970938"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algn="r" defTabSz="927091">
              <a:defRPr sz="1200">
                <a:cs typeface="+mn-cs"/>
              </a:defRPr>
            </a:lvl1pPr>
          </a:lstStyle>
          <a:p>
            <a:pPr>
              <a:defRPr/>
            </a:pPr>
            <a:endParaRPr lang="en-US" dirty="0"/>
          </a:p>
        </p:txBody>
      </p:sp>
      <p:sp>
        <p:nvSpPr>
          <p:cNvPr id="698372" name="Rectangle 4"/>
          <p:cNvSpPr>
            <a:spLocks noGrp="1" noChangeArrowheads="1"/>
          </p:cNvSpPr>
          <p:nvPr>
            <p:ph type="ftr" sz="quarter" idx="2"/>
          </p:nvPr>
        </p:nvSpPr>
        <p:spPr bwMode="auto">
          <a:xfrm>
            <a:off x="0"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defTabSz="927091">
              <a:defRPr sz="1200">
                <a:cs typeface="+mn-cs"/>
              </a:defRPr>
            </a:lvl1pPr>
          </a:lstStyle>
          <a:p>
            <a:pPr>
              <a:defRPr/>
            </a:pPr>
            <a:endParaRPr lang="en-US" dirty="0"/>
          </a:p>
        </p:txBody>
      </p:sp>
      <p:sp>
        <p:nvSpPr>
          <p:cNvPr id="698373" name="Rectangle 5"/>
          <p:cNvSpPr>
            <a:spLocks noGrp="1" noChangeArrowheads="1"/>
          </p:cNvSpPr>
          <p:nvPr>
            <p:ph type="sldNum" sz="quarter" idx="3"/>
          </p:nvPr>
        </p:nvSpPr>
        <p:spPr bwMode="auto">
          <a:xfrm>
            <a:off x="3970938"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algn="r" defTabSz="927091">
              <a:defRPr sz="1200">
                <a:cs typeface="+mn-cs"/>
              </a:defRPr>
            </a:lvl1pPr>
          </a:lstStyle>
          <a:p>
            <a:pPr>
              <a:defRPr/>
            </a:pPr>
            <a:fld id="{24E52DE0-5100-48D2-8C26-CD981A69F010}" type="slidenum">
              <a:rPr lang="en-US"/>
              <a:pPr>
                <a:defRPr/>
              </a:pPr>
              <a:t>‹#›</a:t>
            </a:fld>
            <a:endParaRPr lang="en-US" dirty="0"/>
          </a:p>
        </p:txBody>
      </p:sp>
    </p:spTree>
    <p:extLst>
      <p:ext uri="{BB962C8B-B14F-4D97-AF65-F5344CB8AC3E}">
        <p14:creationId xmlns:p14="http://schemas.microsoft.com/office/powerpoint/2010/main" val="1049871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defTabSz="927091">
              <a:defRPr sz="1200">
                <a:cs typeface="+mn-cs"/>
              </a:defRPr>
            </a:lvl1pPr>
          </a:lstStyle>
          <a:p>
            <a:pPr>
              <a:defRPr/>
            </a:pPr>
            <a:endParaRPr lang="en-US" dirty="0"/>
          </a:p>
        </p:txBody>
      </p:sp>
      <p:sp>
        <p:nvSpPr>
          <p:cNvPr id="4099" name="Rectangle 3"/>
          <p:cNvSpPr>
            <a:spLocks noGrp="1" noChangeArrowheads="1"/>
          </p:cNvSpPr>
          <p:nvPr>
            <p:ph type="dt" idx="1"/>
          </p:nvPr>
        </p:nvSpPr>
        <p:spPr bwMode="auto">
          <a:xfrm>
            <a:off x="3970938"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algn="r" defTabSz="927091">
              <a:defRPr sz="120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040" y="4416821"/>
            <a:ext cx="5608320" cy="4182270"/>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defTabSz="927091">
              <a:defRPr sz="1200">
                <a:cs typeface="+mn-cs"/>
              </a:defRPr>
            </a:lvl1pPr>
          </a:lstStyle>
          <a:p>
            <a:pPr>
              <a:defRPr/>
            </a:pPr>
            <a:endParaRPr lang="en-US" dirty="0"/>
          </a:p>
        </p:txBody>
      </p:sp>
      <p:sp>
        <p:nvSpPr>
          <p:cNvPr id="4103" name="Rectangle 7"/>
          <p:cNvSpPr>
            <a:spLocks noGrp="1" noChangeArrowheads="1"/>
          </p:cNvSpPr>
          <p:nvPr>
            <p:ph type="sldNum" sz="quarter" idx="5"/>
          </p:nvPr>
        </p:nvSpPr>
        <p:spPr bwMode="auto">
          <a:xfrm>
            <a:off x="3970938"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algn="r" defTabSz="927091">
              <a:defRPr sz="1200">
                <a:cs typeface="+mn-cs"/>
              </a:defRPr>
            </a:lvl1pPr>
          </a:lstStyle>
          <a:p>
            <a:pPr>
              <a:defRPr/>
            </a:pPr>
            <a:fld id="{FF0B8719-2130-4E92-A665-4AD06418780A}" type="slidenum">
              <a:rPr lang="en-US"/>
              <a:pPr>
                <a:defRPr/>
              </a:pPr>
              <a:t>‹#›</a:t>
            </a:fld>
            <a:endParaRPr lang="en-US" dirty="0"/>
          </a:p>
        </p:txBody>
      </p:sp>
    </p:spTree>
    <p:extLst>
      <p:ext uri="{BB962C8B-B14F-4D97-AF65-F5344CB8AC3E}">
        <p14:creationId xmlns:p14="http://schemas.microsoft.com/office/powerpoint/2010/main" val="15402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solidFill>
                  <a:srgbClr val="000000"/>
                </a:solidFill>
              </a:rPr>
              <a:pPr eaLnBrk="1" hangingPunct="1">
                <a:spcBef>
                  <a:spcPct val="0"/>
                </a:spcBef>
                <a:defRPr/>
              </a:pPr>
              <a:t>1</a:t>
            </a:fld>
            <a:endParaRPr lang="en-US" altLang="en-US" sz="1100"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Introduce the module. Explain that the intent of this presentation is a continuing education training topic related to certain aspects from the ET&amp;D 10-Hour OSHA training class, the OSHA Partnership Best Practices, and/or incident trending analysis. </a:t>
            </a:r>
            <a:r>
              <a:rPr lang="en-US" sz="1200" b="0" i="0" kern="1200" dirty="0">
                <a:solidFill>
                  <a:schemeClr val="tx1"/>
                </a:solidFill>
                <a:effectLst/>
                <a:latin typeface="Arial" charset="0"/>
                <a:ea typeface="+mn-ea"/>
                <a:cs typeface="+mn-cs"/>
              </a:rPr>
              <a:t>OSHA has determined that there are four main safety hazards, excluding transportation incidents, that account for a majority of all construction worker deaths each year on the jobsite. Dubbed the “Fatal Four” by OSHA, they include falls, electrocutions, struck-by, and caught-in or between</a:t>
            </a:r>
            <a:r>
              <a:rPr lang="en-US" sz="1200" b="0" i="0" kern="1200" baseline="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rPr>
              <a:t>hazards. In 2021, ET&amp;D Partnership Companies experienced a 62% increase in Significant Injury and Fatality (SIF Events) related to Struck By Events and a 31% increase in Caught Between related SIF Events. Furthermore, Caught Between events attributed to 24% of all the reported SIF Events while Struck By’s attributed to 18% of the reported SIF Events. Caught Between and Struck By or “Line of Fire” hazards are prevalent in our industry. The goal of this module is to better prepare our workforce to identify, mitigate or better eliminate these types of hazards within our work areas. </a:t>
            </a:r>
          </a:p>
        </p:txBody>
      </p:sp>
    </p:spTree>
    <p:extLst>
      <p:ext uri="{BB962C8B-B14F-4D97-AF65-F5344CB8AC3E}">
        <p14:creationId xmlns:p14="http://schemas.microsoft.com/office/powerpoint/2010/main" val="1034519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45C2F37-A20A-4FD1-AD81-1A2A8FD788DD}" type="slidenum">
              <a:rPr lang="en-US" altLang="en-US" smtClean="0"/>
              <a:pPr eaLnBrk="1" hangingPunct="1">
                <a:spcBef>
                  <a:spcPct val="0"/>
                </a:spcBef>
                <a:defRPr/>
              </a:pPr>
              <a:t>10</a:t>
            </a:fld>
            <a:endParaRPr lang="en-US" altLang="en-US" dirty="0"/>
          </a:p>
        </p:txBody>
      </p:sp>
      <p:sp>
        <p:nvSpPr>
          <p:cNvPr id="21507"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08"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09"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0"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1"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2"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13"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4"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5"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6"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17"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8"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9"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0"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21"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2"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3"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4"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25"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6"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7"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21528"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aseline="0" dirty="0"/>
              <a:t>Ask the question:  “Can all hazards be eliminated?”  Most of the group will answer “No”.  Explain that almost all hazards can be eliminated if we choose to do absolutely nothing.  Then state that if we choose to live and function in this world, we must accept the fact that hazards exists.  </a:t>
            </a:r>
            <a:r>
              <a:rPr lang="en-US" sz="1100" b="0" i="0" kern="1200" dirty="0">
                <a:solidFill>
                  <a:schemeClr val="tx1"/>
                </a:solidFill>
                <a:effectLst/>
                <a:latin typeface="Arial" charset="0"/>
                <a:ea typeface="+mn-ea"/>
                <a:cs typeface="+mn-cs"/>
              </a:rPr>
              <a:t>Because of this reality, it is important to decrease your chance of being a victim of line of fire injuries by not putting yourself in harm’s way in the first place. Understand the work tasks that are going on around you and the associated hazards. Ask yourself what is the worst that can happen or what will happen if a certain safeguard fails. Recognize line of fire hazards and act accordingly.  </a:t>
            </a:r>
            <a:r>
              <a:rPr lang="en-US" sz="1100" baseline="0" dirty="0"/>
              <a:t>Explain the importance of body position when line of fire hazards exist. </a:t>
            </a:r>
            <a:r>
              <a:rPr lang="en-US" altLang="en-US" sz="1100" dirty="0"/>
              <a:t>Explain that o</a:t>
            </a:r>
            <a:r>
              <a:rPr lang="en-US" sz="1100" dirty="0"/>
              <a:t>rganizing the jobsite and</a:t>
            </a:r>
            <a:r>
              <a:rPr lang="en-US" sz="1100" baseline="0" dirty="0"/>
              <a:t> </a:t>
            </a:r>
            <a:r>
              <a:rPr lang="en-US" sz="1100" dirty="0"/>
              <a:t>providing unobstructed and easy access to equipment</a:t>
            </a:r>
            <a:r>
              <a:rPr lang="en-US" sz="1100" baseline="0" dirty="0"/>
              <a:t> can prevent Line of Fire accidents. </a:t>
            </a:r>
            <a:endParaRPr lang="en-US" sz="1100" dirty="0"/>
          </a:p>
          <a:p>
            <a:pPr marL="342900" indent="-342900">
              <a:buFont typeface="Arial" panose="020B0604020202020204" pitchFamily="34" charset="0"/>
              <a:buChar char="•"/>
            </a:pPr>
            <a:endParaRPr lang="en-US" sz="1100" dirty="0"/>
          </a:p>
          <a:p>
            <a:pPr eaLnBrk="1" hangingPunct="1"/>
            <a:endParaRPr lang="en-US" altLang="en-US" sz="1100" dirty="0"/>
          </a:p>
        </p:txBody>
      </p:sp>
    </p:spTree>
    <p:extLst>
      <p:ext uri="{BB962C8B-B14F-4D97-AF65-F5344CB8AC3E}">
        <p14:creationId xmlns:p14="http://schemas.microsoft.com/office/powerpoint/2010/main" val="405331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1DA6F4E-2532-4AD6-9124-BB1DB62D8CEE}" type="slidenum">
              <a:rPr lang="en-US" altLang="en-US" smtClean="0">
                <a:solidFill>
                  <a:prstClr val="black"/>
                </a:solidFill>
              </a:rPr>
              <a:pPr eaLnBrk="1" hangingPunct="1">
                <a:spcBef>
                  <a:spcPct val="0"/>
                </a:spcBef>
                <a:defRPr/>
              </a:pPr>
              <a:t>11</a:t>
            </a:fld>
            <a:endParaRPr lang="en-US" altLang="en-US" dirty="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dirty="0"/>
              <a:t>Explain that the following section will review “Struck-by Hazards”</a:t>
            </a:r>
            <a:endParaRPr lang="en-US" altLang="en-US" dirty="0"/>
          </a:p>
          <a:p>
            <a:pPr eaLnBrk="1" hangingPunct="1"/>
            <a:endParaRPr lang="en-US" altLang="en-US" dirty="0"/>
          </a:p>
        </p:txBody>
      </p:sp>
    </p:spTree>
    <p:extLst>
      <p:ext uri="{BB962C8B-B14F-4D97-AF65-F5344CB8AC3E}">
        <p14:creationId xmlns:p14="http://schemas.microsoft.com/office/powerpoint/2010/main" val="286157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19 of the 106 Significant Injury &amp; Fatalities (SIF’s) reported in 2021 were a direct result of Struck By injuries. </a:t>
            </a:r>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169292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13</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1100" dirty="0"/>
              <a:t>Explain</a:t>
            </a:r>
            <a:r>
              <a:rPr lang="en-US" altLang="en-US" sz="1100" baseline="0" dirty="0"/>
              <a:t> </a:t>
            </a:r>
            <a:r>
              <a:rPr lang="en-US" altLang="en-US" sz="1100" dirty="0"/>
              <a:t>that anyone around moving vehicles has the potential of becoming struck-by. Be sure spotters stay off to the side of trucks and never put themselves directly behind a reversing vehicle.  If</a:t>
            </a:r>
            <a:r>
              <a:rPr lang="en-US" altLang="en-US" sz="1100" baseline="0" dirty="0"/>
              <a:t> you do not have a spotter, the driver must perform a 360 walk-around prior to first move from park.  Anytime a blind spot appears during moving a vehicle, the driver must stop and walk around or ask for assistance.</a:t>
            </a:r>
          </a:p>
          <a:p>
            <a:pPr algn="just" eaLnBrk="1" hangingPunct="1"/>
            <a:endParaRPr lang="en-US" altLang="en-US" sz="1100" baseline="0" dirty="0"/>
          </a:p>
          <a:p>
            <a:pPr algn="just" eaLnBrk="1" hangingPunct="1"/>
            <a:endParaRPr lang="en-US" altLang="en-US" sz="1100" dirty="0"/>
          </a:p>
        </p:txBody>
      </p:sp>
    </p:spTree>
    <p:extLst>
      <p:ext uri="{BB962C8B-B14F-4D97-AF65-F5344CB8AC3E}">
        <p14:creationId xmlns:p14="http://schemas.microsoft.com/office/powerpoint/2010/main" val="181991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14</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r>
              <a:rPr lang="en-US" sz="1100" dirty="0"/>
              <a:t>STOP, THINK, ACT, REVIEW  (STAR Principle):  Ensure that you and others do the right thing BEFORE taking action. Consider “what can happen”.  Place yourself in a safe working position when conducting your task.  Always ask yourself, "Am I or is someone else in harms way"? Have a questioning attitude: consider the “what if’s” prior to taking any action or making any decision.  </a:t>
            </a:r>
            <a:r>
              <a:rPr lang="en-US" altLang="en-US" sz="1100" dirty="0"/>
              <a:t>During job briefing, discuss proper distances and</a:t>
            </a:r>
            <a:r>
              <a:rPr lang="en-US" altLang="en-US" sz="1100" baseline="0" dirty="0"/>
              <a:t> identify all potential struck by and line of fire hazards.  Understand and know when to use Stop Work Authority.</a:t>
            </a:r>
            <a:endParaRPr lang="en-US" altLang="en-US" sz="1100" dirty="0"/>
          </a:p>
        </p:txBody>
      </p:sp>
    </p:spTree>
    <p:extLst>
      <p:ext uri="{BB962C8B-B14F-4D97-AF65-F5344CB8AC3E}">
        <p14:creationId xmlns:p14="http://schemas.microsoft.com/office/powerpoint/2010/main" val="3803883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15</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a:solidFill>
                  <a:schemeClr val="tx1"/>
                </a:solidFill>
                <a:effectLst/>
                <a:latin typeface="Arial" charset="0"/>
                <a:ea typeface="+mn-ea"/>
                <a:cs typeface="+mn-cs"/>
              </a:rPr>
              <a:t>State the necessity of being aware of hand placement, especially the non-dominant hand.  Identify possible pinch points and other “Line of Fire” hazards. Ask yourself, what will happen when or if this moves? Will I be in the path of movement.</a:t>
            </a:r>
          </a:p>
          <a:p>
            <a:endParaRPr lang="en-US" sz="1100" kern="1200" dirty="0">
              <a:solidFill>
                <a:schemeClr val="tx1"/>
              </a:solidFill>
              <a:effectLst/>
              <a:latin typeface="Arial" charset="0"/>
              <a:ea typeface="+mn-ea"/>
              <a:cs typeface="+mn-cs"/>
            </a:endParaRPr>
          </a:p>
          <a:p>
            <a:r>
              <a:rPr lang="en-US" sz="1100" kern="1200" dirty="0">
                <a:solidFill>
                  <a:schemeClr val="tx1"/>
                </a:solidFill>
                <a:effectLst/>
                <a:latin typeface="Arial" charset="0"/>
                <a:ea typeface="+mn-ea"/>
                <a:cs typeface="+mn-cs"/>
              </a:rPr>
              <a:t>Think about the consequences of where you place all or part of your body at all times. </a:t>
            </a:r>
          </a:p>
          <a:p>
            <a:r>
              <a:rPr lang="en-US" sz="1100" kern="1200" dirty="0">
                <a:solidFill>
                  <a:schemeClr val="tx1"/>
                </a:solidFill>
                <a:effectLst/>
                <a:latin typeface="Arial" charset="0"/>
                <a:ea typeface="+mn-ea"/>
                <a:cs typeface="+mn-cs"/>
              </a:rPr>
              <a:t>• Fingers/Hands in Pinch Points</a:t>
            </a:r>
          </a:p>
          <a:p>
            <a:r>
              <a:rPr lang="en-US" sz="1100" kern="1200" dirty="0">
                <a:solidFill>
                  <a:schemeClr val="tx1"/>
                </a:solidFill>
                <a:effectLst/>
                <a:latin typeface="Arial" charset="0"/>
                <a:ea typeface="+mn-ea"/>
                <a:cs typeface="+mn-cs"/>
              </a:rPr>
              <a:t>• Under suspended loads</a:t>
            </a:r>
          </a:p>
          <a:p>
            <a:r>
              <a:rPr lang="en-US" sz="1100" kern="1200" dirty="0">
                <a:solidFill>
                  <a:schemeClr val="tx1"/>
                </a:solidFill>
                <a:effectLst/>
                <a:latin typeface="Arial" charset="0"/>
                <a:ea typeface="+mn-ea"/>
                <a:cs typeface="+mn-cs"/>
              </a:rPr>
              <a:t>• Struck by hand tools</a:t>
            </a:r>
          </a:p>
          <a:p>
            <a:r>
              <a:rPr lang="en-US" sz="1100" kern="1200" dirty="0">
                <a:solidFill>
                  <a:schemeClr val="tx1"/>
                </a:solidFill>
                <a:effectLst/>
                <a:latin typeface="Arial" charset="0"/>
                <a:ea typeface="+mn-ea"/>
                <a:cs typeface="+mn-cs"/>
              </a:rPr>
              <a:t>• Electrical contact</a:t>
            </a:r>
          </a:p>
          <a:p>
            <a:r>
              <a:rPr lang="en-US" sz="1100" kern="1200" dirty="0">
                <a:solidFill>
                  <a:schemeClr val="tx1"/>
                </a:solidFill>
                <a:effectLst/>
                <a:latin typeface="Arial" charset="0"/>
                <a:ea typeface="+mn-ea"/>
                <a:cs typeface="+mn-cs"/>
              </a:rPr>
              <a:t> </a:t>
            </a:r>
          </a:p>
          <a:p>
            <a:pPr algn="just" eaLnBrk="1" hangingPunct="1"/>
            <a:endParaRPr lang="en-US" altLang="en-US" sz="1100" dirty="0"/>
          </a:p>
        </p:txBody>
      </p:sp>
    </p:spTree>
    <p:extLst>
      <p:ext uri="{BB962C8B-B14F-4D97-AF65-F5344CB8AC3E}">
        <p14:creationId xmlns:p14="http://schemas.microsoft.com/office/powerpoint/2010/main" val="4142146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16</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Seatbelts must be worn by operators using equipment that has</a:t>
            </a:r>
            <a:r>
              <a:rPr lang="en-US" altLang="en-US" sz="1100" baseline="0" dirty="0"/>
              <a:t> rollover protection.  </a:t>
            </a:r>
            <a:r>
              <a:rPr lang="en-US" altLang="en-US" sz="1100" dirty="0"/>
              <a:t>A National Institute for Occupational Safety and Health (NIOSH) review of the Bureau of Labor Statistics (BLS) Census of Fatal Occupational Injuries (CFOI) data identified 346 deaths associated with excavators or backhoe loaders during 1992-2000 [NIOSH 2002]. Review of these data and of NIOSH Fatality Assessment and Control Evaluation (FACE) cases [NIOSH 2000, 2001] suggests two common causes of injury: (1) being struck by the moving machine, swinging booms, or other machine components; or (2) being struck by quick-disconnect excavator buckets that unexpectedly detach from the excavator stick. Other leading causes of fatalities are rollovers, electrocutions, and slides into trenches after cave-ins.</a:t>
            </a:r>
          </a:p>
          <a:p>
            <a:pPr algn="just" eaLnBrk="1" hangingPunct="1"/>
            <a:endParaRPr lang="en-US" altLang="en-US" sz="1100" dirty="0"/>
          </a:p>
          <a:p>
            <a:pPr algn="just" eaLnBrk="1" hangingPunct="1"/>
            <a:endParaRPr lang="en-US" altLang="en-US" sz="1100" dirty="0"/>
          </a:p>
        </p:txBody>
      </p:sp>
    </p:spTree>
    <p:extLst>
      <p:ext uri="{BB962C8B-B14F-4D97-AF65-F5344CB8AC3E}">
        <p14:creationId xmlns:p14="http://schemas.microsoft.com/office/powerpoint/2010/main" val="8636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17</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a:t>Body position is a key component when identifying struck–by type line of fire hazards.</a:t>
            </a:r>
          </a:p>
          <a:p>
            <a:pPr lvl="1" eaLnBrk="1" hangingPunct="1">
              <a:spcBef>
                <a:spcPts val="600"/>
              </a:spcBef>
              <a:spcAft>
                <a:spcPts val="0"/>
              </a:spcAft>
              <a:buClrTx/>
              <a:buSzPct val="70000"/>
              <a:buFont typeface="+mj-lt"/>
              <a:buAutoNum type="alphaLcPeriod"/>
            </a:pPr>
            <a:r>
              <a:rPr lang="en-US" altLang="en-US" sz="1400" b="1" dirty="0"/>
              <a:t>   True</a:t>
            </a:r>
          </a:p>
          <a:p>
            <a:pPr lvl="1" eaLnBrk="1" hangingPunct="1">
              <a:spcBef>
                <a:spcPts val="600"/>
              </a:spcBef>
              <a:spcAft>
                <a:spcPts val="0"/>
              </a:spcAft>
              <a:buClrTx/>
              <a:buSzPct val="70000"/>
              <a:buFont typeface="+mj-lt"/>
              <a:buAutoNum type="alphaLcPeriod"/>
            </a:pPr>
            <a:r>
              <a:rPr lang="en-US" altLang="en-US" sz="1400" dirty="0"/>
              <a:t>   False</a:t>
            </a:r>
          </a:p>
          <a:p>
            <a:pPr lvl="1" eaLnBrk="1" hangingPunct="1">
              <a:spcBef>
                <a:spcPts val="600"/>
              </a:spcBef>
              <a:spcAft>
                <a:spcPts val="0"/>
              </a:spcAft>
              <a:buClrTx/>
              <a:buSzPct val="70000"/>
              <a:buFont typeface="+mj-lt"/>
              <a:buAutoNum type="alphaLcPeriod"/>
            </a:pPr>
            <a:endParaRPr lang="en-US" altLang="en-US" sz="1400" dirty="0"/>
          </a:p>
          <a:p>
            <a:pPr marL="342900" indent="-342900" eaLnBrk="1" hangingPunct="1">
              <a:spcBef>
                <a:spcPts val="600"/>
              </a:spcBef>
              <a:spcAft>
                <a:spcPts val="0"/>
              </a:spcAft>
              <a:buClrTx/>
              <a:buFont typeface="+mj-lt"/>
              <a:buAutoNum type="arabicPeriod"/>
            </a:pPr>
            <a:r>
              <a:rPr lang="en-US" altLang="en-US" sz="1600" dirty="0"/>
              <a:t>A good example of when to use Stop Work Authority (SWA) is if you lose sight of your spotter when backing a vehicle or piece of equipment.</a:t>
            </a:r>
          </a:p>
          <a:p>
            <a:pPr marL="685800" lvl="1" indent="-228600" eaLnBrk="1" hangingPunct="1">
              <a:spcBef>
                <a:spcPts val="600"/>
              </a:spcBef>
              <a:spcAft>
                <a:spcPts val="0"/>
              </a:spcAft>
              <a:buClrTx/>
              <a:buSzPct val="70000"/>
              <a:buFont typeface="+mj-lt"/>
              <a:buAutoNum type="alphaLcPeriod"/>
            </a:pPr>
            <a:r>
              <a:rPr lang="en-US" altLang="en-US" sz="1400" b="1" dirty="0"/>
              <a:t>True</a:t>
            </a:r>
          </a:p>
          <a:p>
            <a:pPr marL="685800" lvl="1" indent="-228600" eaLnBrk="1" hangingPunct="1">
              <a:spcBef>
                <a:spcPts val="600"/>
              </a:spcBef>
              <a:spcAft>
                <a:spcPts val="0"/>
              </a:spcAft>
              <a:buClrTx/>
              <a:buSzPct val="70000"/>
              <a:buFont typeface="+mj-lt"/>
              <a:buAutoNum type="alphaLcPeriod"/>
            </a:pPr>
            <a:r>
              <a:rPr lang="en-US" altLang="en-US" sz="1400" dirty="0"/>
              <a:t>False</a:t>
            </a:r>
          </a:p>
          <a:p>
            <a:pPr marL="685800" lvl="1" indent="-228600" eaLnBrk="1" hangingPunct="1">
              <a:spcBef>
                <a:spcPts val="600"/>
              </a:spcBef>
              <a:spcAft>
                <a:spcPts val="0"/>
              </a:spcAft>
              <a:buClrTx/>
              <a:buSzPct val="70000"/>
              <a:buFont typeface="+mj-lt"/>
              <a:buAutoNum type="alphaLcPeriod"/>
            </a:pPr>
            <a:endParaRPr lang="en-US" altLang="en-US" sz="1400" dirty="0"/>
          </a:p>
          <a:p>
            <a:pPr marL="342900" indent="-342900" eaLnBrk="1" hangingPunct="1">
              <a:spcBef>
                <a:spcPts val="600"/>
              </a:spcBef>
              <a:spcAft>
                <a:spcPts val="0"/>
              </a:spcAft>
              <a:buClrTx/>
              <a:buFont typeface="+mj-lt"/>
              <a:buAutoNum type="arabicPeriod"/>
            </a:pPr>
            <a:r>
              <a:rPr lang="en-US" sz="1600" dirty="0"/>
              <a:t>If a spotter is not available, it is OK to back up as long as you sound the horn first. </a:t>
            </a:r>
            <a:endParaRPr lang="en-US" altLang="en-US" sz="1400" dirty="0"/>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b="1" dirty="0"/>
              <a:t>   False</a:t>
            </a:r>
          </a:p>
          <a:p>
            <a:pPr lvl="1" eaLnBrk="1" hangingPunct="1">
              <a:spcBef>
                <a:spcPts val="600"/>
              </a:spcBef>
              <a:spcAft>
                <a:spcPts val="0"/>
              </a:spcAft>
              <a:buClrTx/>
              <a:buSzPct val="70000"/>
              <a:buFont typeface="+mj-lt"/>
              <a:buAutoNum type="alphaLcPeriod"/>
            </a:pPr>
            <a:endParaRPr lang="en-US" altLang="en-US" sz="1400" b="1" dirty="0"/>
          </a:p>
          <a:p>
            <a:pPr marL="342900" indent="-342900">
              <a:spcBef>
                <a:spcPts val="600"/>
              </a:spcBef>
              <a:spcAft>
                <a:spcPts val="0"/>
              </a:spcAft>
              <a:buFont typeface="+mj-lt"/>
              <a:buAutoNum type="arabicPeriod"/>
            </a:pPr>
            <a:r>
              <a:rPr lang="en-US" sz="1600" dirty="0"/>
              <a:t>A person that is in a position that allows them to be struck and injured if there is a movement of an object is exposed to a ___________ injury.</a:t>
            </a:r>
          </a:p>
          <a:p>
            <a:pPr lvl="1" eaLnBrk="1" hangingPunct="1">
              <a:spcBef>
                <a:spcPts val="600"/>
              </a:spcBef>
              <a:spcAft>
                <a:spcPts val="0"/>
              </a:spcAft>
              <a:buClrTx/>
              <a:buSzPct val="70000"/>
              <a:buFont typeface="+mj-lt"/>
              <a:buAutoNum type="alphaLcPeriod"/>
            </a:pPr>
            <a:r>
              <a:rPr lang="en-US" altLang="en-US" sz="1400" dirty="0"/>
              <a:t>   </a:t>
            </a:r>
            <a:r>
              <a:rPr lang="en-US" altLang="en-US" sz="1400" b="1" dirty="0"/>
              <a:t>Struck-By</a:t>
            </a:r>
          </a:p>
          <a:p>
            <a:pPr lvl="1" eaLnBrk="1" hangingPunct="1">
              <a:spcBef>
                <a:spcPts val="600"/>
              </a:spcBef>
              <a:spcAft>
                <a:spcPts val="0"/>
              </a:spcAft>
              <a:buClrTx/>
              <a:buSzPct val="70000"/>
              <a:buFont typeface="+mj-lt"/>
              <a:buAutoNum type="alphaLcPeriod"/>
            </a:pPr>
            <a:r>
              <a:rPr lang="en-US" altLang="en-US" sz="1400" dirty="0"/>
              <a:t>   Caught Between</a:t>
            </a:r>
          </a:p>
        </p:txBody>
      </p:sp>
    </p:spTree>
    <p:extLst>
      <p:ext uri="{BB962C8B-B14F-4D97-AF65-F5344CB8AC3E}">
        <p14:creationId xmlns:p14="http://schemas.microsoft.com/office/powerpoint/2010/main" val="2459128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1DA6F4E-2532-4AD6-9124-BB1DB62D8CEE}" type="slidenum">
              <a:rPr lang="en-US" altLang="en-US" smtClean="0">
                <a:solidFill>
                  <a:prstClr val="black"/>
                </a:solidFill>
              </a:rPr>
              <a:pPr eaLnBrk="1" hangingPunct="1">
                <a:spcBef>
                  <a:spcPct val="0"/>
                </a:spcBef>
                <a:defRPr/>
              </a:pPr>
              <a:t>18</a:t>
            </a:fld>
            <a:endParaRPr lang="en-US" altLang="en-US" dirty="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dirty="0"/>
              <a:t>Explain that the following section will Explain “Caught Between Injuries”</a:t>
            </a:r>
            <a:endParaRPr lang="en-US" altLang="en-US" dirty="0"/>
          </a:p>
          <a:p>
            <a:pPr eaLnBrk="1" hangingPunct="1"/>
            <a:endParaRPr lang="en-US" altLang="en-US" dirty="0"/>
          </a:p>
        </p:txBody>
      </p:sp>
    </p:spTree>
    <p:extLst>
      <p:ext uri="{BB962C8B-B14F-4D97-AF65-F5344CB8AC3E}">
        <p14:creationId xmlns:p14="http://schemas.microsoft.com/office/powerpoint/2010/main" val="1640957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F2BA814-81DE-4A61-8B19-4DDC9264F686}" type="slidenum">
              <a:rPr lang="en-US" altLang="en-US" smtClean="0">
                <a:solidFill>
                  <a:srgbClr val="000000"/>
                </a:solidFill>
              </a:rPr>
              <a:pPr eaLnBrk="1" hangingPunct="1">
                <a:spcBef>
                  <a:spcPct val="0"/>
                </a:spcBef>
                <a:defRPr/>
              </a:pPr>
              <a:t>19</a:t>
            </a:fld>
            <a:endParaRPr lang="en-US" altLang="en-US" dirty="0">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a:t>The key factor in making a determination between a Caught-in or between event and a Struck-by event is whether the impact of the object alone caused the injury. When the impact alone creates the injury, the event should be considered a Struck-by event. When the injury is created more as a result of crushing injuries between objects, the event should be considered as a Caught-in or between event.</a:t>
            </a:r>
          </a:p>
        </p:txBody>
      </p:sp>
    </p:spTree>
    <p:extLst>
      <p:ext uri="{BB962C8B-B14F-4D97-AF65-F5344CB8AC3E}">
        <p14:creationId xmlns:p14="http://schemas.microsoft.com/office/powerpoint/2010/main" val="201409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030AE39-7C1E-4918-B5CD-1E1DD69BD637}" type="slidenum">
              <a:rPr lang="en-US" altLang="en-US" smtClean="0"/>
              <a:pPr eaLnBrk="1" hangingPunct="1">
                <a:spcBef>
                  <a:spcPct val="0"/>
                </a:spcBef>
                <a:defRPr/>
              </a:pPr>
              <a:t>2</a:t>
            </a:fld>
            <a:endParaRPr lang="en-US" altLang="en-US" dirty="0"/>
          </a:p>
        </p:txBody>
      </p:sp>
      <p:sp>
        <p:nvSpPr>
          <p:cNvPr id="16387"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88"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389"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0"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1"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2"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393"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4"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5"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6"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397"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8"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9"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0"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401"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2"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3"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4"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405"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6"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7"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16408"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pPr eaLnBrk="1" hangingPunct="1"/>
            <a:r>
              <a:rPr lang="en-US" altLang="en-US" sz="1100" dirty="0"/>
              <a:t>Explain that this is the Q2 topic.  Explain the objectives of this course and the duration.</a:t>
            </a:r>
          </a:p>
        </p:txBody>
      </p:sp>
    </p:spTree>
    <p:extLst>
      <p:ext uri="{BB962C8B-B14F-4D97-AF65-F5344CB8AC3E}">
        <p14:creationId xmlns:p14="http://schemas.microsoft.com/office/powerpoint/2010/main" val="102885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Explain that 26 of the 106 Significant Injury &amp; Fatalities (SIF’s) reported in 2021 were a direct result of Caught Between Injuries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3169566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21</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communication is key to prevent caught between injuries</a:t>
            </a:r>
            <a:r>
              <a:rPr lang="en-US" altLang="en-US" sz="1100" baseline="0" dirty="0"/>
              <a:t> when deploying outriggers.  Assign spotter to ensure outrigger area is clear.  Use outrigger pads.  That way a person is more aware that they may be placing their foot in the danger zone.  Explain that the second picture illustrates a totally unnecessary risk.</a:t>
            </a:r>
          </a:p>
          <a:p>
            <a:pPr algn="just" eaLnBrk="1" hangingPunct="1"/>
            <a:endParaRPr lang="en-US" altLang="en-US" sz="1100" baseline="0" dirty="0"/>
          </a:p>
          <a:p>
            <a:pPr algn="just" eaLnBrk="1" hangingPunct="1"/>
            <a:endParaRPr lang="en-US" altLang="en-US" sz="1100" baseline="0" dirty="0"/>
          </a:p>
          <a:p>
            <a:pPr algn="just" eaLnBrk="1" hangingPunct="1"/>
            <a:endParaRPr lang="en-US" altLang="en-US" sz="1100" baseline="0" dirty="0"/>
          </a:p>
          <a:p>
            <a:pPr algn="just" eaLnBrk="1" hangingPunct="1"/>
            <a:endParaRPr lang="en-US" altLang="en-US" sz="1100" dirty="0"/>
          </a:p>
          <a:p>
            <a:pPr algn="just" eaLnBrk="1" hangingPunct="1"/>
            <a:endParaRPr lang="en-US" altLang="en-US" sz="1100" dirty="0"/>
          </a:p>
          <a:p>
            <a:pPr algn="just" eaLnBrk="1" hangingPunct="1"/>
            <a:endParaRPr lang="en-US" altLang="en-US" sz="1100" dirty="0"/>
          </a:p>
        </p:txBody>
      </p:sp>
    </p:spTree>
    <p:extLst>
      <p:ext uri="{BB962C8B-B14F-4D97-AF65-F5344CB8AC3E}">
        <p14:creationId xmlns:p14="http://schemas.microsoft.com/office/powerpoint/2010/main" val="863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22</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According to the OSHA crane standard 1926.1424 where there are accessible areas in which the equipment's rotating superstructure (whether permanently or temporarily mounted) poses a reasonably foreseeable risk of striking and injuring an employee or, pinching/crushing an employee against another part of the equipment or another object, to prevent employees from entering these hazard areas, the employer must train each employee assigned to work on or near the equipment ("authorized personnel") in how to recognize struck-by and pinch/crush hazard areas posed by the rotating superstructure.  The employer must also erect and maintain control lines, warning lines, railings or similar barriers to mark the boundaries of the hazard areas. Exception: When the employer can demonstrate that it is neither feasible to erect such barriers on the ground nor on the equipment, the hazard areas must be clearly marked by a combination of warning signs (such as "Danger--Swing/Crush Zone") and high visibility markings on the equipment that identify the hazard areas. In addition, the employer must train each employee to understand what these markings signify.  In addition, before an employee goes to a location in the hazard area that is out of view of the operator, the employee (or someone instructed by the employee) must ensure that the operator is informed that he/she is going to that location.  Where the operator knows that an employee went to a location the operator must not rotate the superstructure until the operator is informed in accordance with a pre-arranged system of communication that the employee is in a safe position.  Where any part of a crane/derrick is within the working radius of another crane/derrick, the controlling entity must institute a system to coordinate operations. If there is no controlling entity, the employer (if there is only one employer operating the multiple pieces of equipment), or employers, must institute such a system. </a:t>
            </a:r>
          </a:p>
        </p:txBody>
      </p:sp>
    </p:spTree>
    <p:extLst>
      <p:ext uri="{BB962C8B-B14F-4D97-AF65-F5344CB8AC3E}">
        <p14:creationId xmlns:p14="http://schemas.microsoft.com/office/powerpoint/2010/main" val="138136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23</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anyone around moving or improperly secured equipment and vehicles has the potential of becoming caught between it and a stationary object.  Stop operation if spotter cannot be seen or anyone walks</a:t>
            </a:r>
            <a:r>
              <a:rPr lang="en-US" altLang="en-US" sz="1100" baseline="0" dirty="0"/>
              <a:t> into hazardous area.  Explain that the picture shows the potential for an injury.  The one worker may not be in plain view of the operator.</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A1631569-A58C-4453-AB8B-81C673661987}" type="slidenum">
              <a:rPr lang="en-US" altLang="en-US" smtClean="0">
                <a:solidFill>
                  <a:srgbClr val="000000"/>
                </a:solidFill>
              </a:rPr>
              <a:pPr eaLnBrk="1" hangingPunct="1">
                <a:spcBef>
                  <a:spcPct val="0"/>
                </a:spcBef>
                <a:defRPr/>
              </a:pPr>
              <a:t>24</a:t>
            </a:fld>
            <a:endParaRPr lang="en-US" altLang="en-US" dirty="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dirty="0"/>
              <a:t>State that almost all sites use machinery that has moving or rotating parts.  All of that equipment, at some time requires maintenance or repair.  If machinery is not properly guarded or de-energized during maintenance or repair, injuries from caught-in or between hazards may result.  These injuries range from amputations and fractures to death. When machines or power tools are not properly guarded, workers can get their clothing or parts of their body caught in the machines. If machines are not de-energized (locked-out) when they are being repaired, they may cycle or otherwise start up and catch a worker’s body part or clothing and cause injury or death.  State that we should never wear loose clothing around moving</a:t>
            </a:r>
            <a:r>
              <a:rPr lang="en-US" baseline="0" dirty="0"/>
              <a:t> machinery.  A simple thing like the hood string on a sweatshirt or coat could cause a severe and even fatal injury.</a:t>
            </a:r>
            <a:r>
              <a:rPr lang="en-US" dirty="0"/>
              <a:t>   Cable pullers offer multiple opportunities for crushing injuries, often resulting in amputations due to the extent of the damage caused to bone and tissue. </a:t>
            </a:r>
            <a:r>
              <a:rPr lang="en-US" sz="1200" kern="1200" dirty="0">
                <a:solidFill>
                  <a:schemeClr val="tx1"/>
                </a:solidFill>
                <a:effectLst/>
                <a:latin typeface="Arial" charset="0"/>
                <a:ea typeface="+mn-ea"/>
                <a:cs typeface="+mn-cs"/>
              </a:rPr>
              <a:t>State that safety is not just an “at work” issue.  Safety at home is as critical as safety at work.  Think about your children as well.</a:t>
            </a:r>
            <a:endParaRPr lang="en-US" altLang="en-US" dirty="0"/>
          </a:p>
        </p:txBody>
      </p:sp>
    </p:spTree>
    <p:extLst>
      <p:ext uri="{BB962C8B-B14F-4D97-AF65-F5344CB8AC3E}">
        <p14:creationId xmlns:p14="http://schemas.microsoft.com/office/powerpoint/2010/main" val="1220102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BDC3513-1CFC-4B61-93F1-7168E2AC5066}" type="slidenum">
              <a:rPr lang="en-US" altLang="en-US" smtClean="0">
                <a:solidFill>
                  <a:srgbClr val="000000"/>
                </a:solidFill>
              </a:rPr>
              <a:pPr eaLnBrk="1" hangingPunct="1">
                <a:spcBef>
                  <a:spcPct val="0"/>
                </a:spcBef>
                <a:defRPr/>
              </a:pPr>
              <a:t>25</a:t>
            </a:fld>
            <a:endParaRPr lang="en-US" altLang="en-US" dirty="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State that everyone</a:t>
            </a:r>
            <a:r>
              <a:rPr lang="en-US" altLang="en-US" baseline="0" dirty="0"/>
              <a:t> must m</a:t>
            </a:r>
            <a:r>
              <a:rPr lang="en-US" altLang="en-US" dirty="0"/>
              <a:t>aintain proper</a:t>
            </a:r>
            <a:r>
              <a:rPr lang="en-US" altLang="en-US" baseline="0" dirty="0"/>
              <a:t> distance during pole handling tasks. Always chock/block downhill side of staged poles. Be aware of the Line of Fire hazards.  </a:t>
            </a:r>
            <a:r>
              <a:rPr lang="en-US" altLang="en-US" dirty="0"/>
              <a:t>Discuss the policies and procedures your company has in place to prevent the various types of crushing injuries mentioned.  Make sure that your crew has received the appropriate training in order to identify these hazards and correctly implement site and task specific protective measures to eliminate them.  Areas of concern here are the possible loss of the load, possible crushing injury from being caught-between the pole and the crane or other equipment,</a:t>
            </a:r>
            <a:r>
              <a:rPr lang="en-US" altLang="en-US" baseline="0" dirty="0"/>
              <a:t> and possible struck-by injuries resulting from objects falling from the pole.  This could include tools that were left behind, loose hardware, and/or dirt clods falling from the elevated structure.</a:t>
            </a:r>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310921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26</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a:t>In 2021, Caught-in or between injuries accounted for 28% of the reported SIF Events by ET&amp;D partnership company.</a:t>
            </a:r>
          </a:p>
          <a:p>
            <a:pPr lvl="1" eaLnBrk="1" hangingPunct="1">
              <a:spcBef>
                <a:spcPts val="600"/>
              </a:spcBef>
              <a:spcAft>
                <a:spcPts val="0"/>
              </a:spcAft>
              <a:buClrTx/>
              <a:buSzPct val="70000"/>
              <a:buFont typeface="+mj-lt"/>
              <a:buAutoNum type="alphaLcPeriod"/>
            </a:pPr>
            <a:r>
              <a:rPr lang="en-US" altLang="en-US" sz="1400" dirty="0"/>
              <a:t>   </a:t>
            </a:r>
            <a:r>
              <a:rPr lang="en-US" altLang="en-US" sz="1400" b="1" dirty="0">
                <a:solidFill>
                  <a:schemeClr val="tx1"/>
                </a:solidFill>
              </a:rPr>
              <a:t>True</a:t>
            </a:r>
          </a:p>
          <a:p>
            <a:pPr lvl="1" eaLnBrk="1" hangingPunct="1">
              <a:spcBef>
                <a:spcPts val="600"/>
              </a:spcBef>
              <a:spcAft>
                <a:spcPts val="0"/>
              </a:spcAft>
              <a:buClrTx/>
              <a:buSzPct val="70000"/>
              <a:buFont typeface="+mj-lt"/>
              <a:buAutoNum type="alphaLcPeriod"/>
            </a:pPr>
            <a:r>
              <a:rPr lang="en-US" altLang="en-US" sz="1400" dirty="0"/>
              <a:t>   False</a:t>
            </a:r>
          </a:p>
          <a:p>
            <a:pPr lvl="1" eaLnBrk="1" hangingPunct="1">
              <a:spcBef>
                <a:spcPts val="600"/>
              </a:spcBef>
              <a:spcAft>
                <a:spcPts val="0"/>
              </a:spcAft>
              <a:buClrTx/>
              <a:buSzPct val="70000"/>
              <a:buFont typeface="+mj-lt"/>
              <a:buAutoNum type="alphaLcPeriod"/>
            </a:pPr>
            <a:endParaRPr lang="en-US" altLang="en-US" sz="1400" dirty="0"/>
          </a:p>
          <a:p>
            <a:pPr marL="342900" indent="-342900" eaLnBrk="1" hangingPunct="1">
              <a:spcBef>
                <a:spcPts val="600"/>
              </a:spcBef>
              <a:spcAft>
                <a:spcPts val="0"/>
              </a:spcAft>
              <a:buClrTx/>
              <a:buFont typeface="+mj-lt"/>
              <a:buAutoNum type="arabicPeriod"/>
            </a:pPr>
            <a:r>
              <a:rPr lang="en-US" sz="1600" dirty="0"/>
              <a:t>A caught-in or between injury is a crushing injury?</a:t>
            </a:r>
            <a:r>
              <a:rPr lang="en-US" altLang="en-US" sz="1400" dirty="0"/>
              <a:t>   </a:t>
            </a:r>
          </a:p>
          <a:p>
            <a:pPr marL="685800" lvl="1" indent="-228600" eaLnBrk="1" hangingPunct="1">
              <a:spcBef>
                <a:spcPts val="600"/>
              </a:spcBef>
              <a:spcAft>
                <a:spcPts val="0"/>
              </a:spcAft>
              <a:buClrTx/>
              <a:buSzPct val="70000"/>
              <a:buFont typeface="+mj-lt"/>
              <a:buAutoNum type="alphaLcPeriod"/>
            </a:pPr>
            <a:r>
              <a:rPr lang="en-US" altLang="en-US" sz="1400" b="1" dirty="0"/>
              <a:t>True</a:t>
            </a:r>
          </a:p>
          <a:p>
            <a:pPr marL="685800" lvl="1" indent="-228600" eaLnBrk="1" hangingPunct="1">
              <a:spcBef>
                <a:spcPts val="600"/>
              </a:spcBef>
              <a:spcAft>
                <a:spcPts val="0"/>
              </a:spcAft>
              <a:buClrTx/>
              <a:buSzPct val="70000"/>
              <a:buFont typeface="+mj-lt"/>
              <a:buAutoNum type="alphaLcPeriod"/>
            </a:pPr>
            <a:r>
              <a:rPr lang="en-US" altLang="en-US" sz="1400" dirty="0"/>
              <a:t>False</a:t>
            </a:r>
          </a:p>
          <a:p>
            <a:pPr marL="685800" lvl="1" indent="-228600" eaLnBrk="1" hangingPunct="1">
              <a:spcBef>
                <a:spcPts val="600"/>
              </a:spcBef>
              <a:spcAft>
                <a:spcPts val="0"/>
              </a:spcAft>
              <a:buClrTx/>
              <a:buSzPct val="70000"/>
              <a:buFont typeface="+mj-lt"/>
              <a:buAutoNum type="alphaLcPeriod"/>
            </a:pPr>
            <a:endParaRPr lang="en-US" altLang="en-US" sz="1400" dirty="0"/>
          </a:p>
          <a:p>
            <a:pPr marL="342900" marR="0" lvl="0" indent="-342900" algn="l" defTabSz="914400" rtl="0" eaLnBrk="1" fontAlgn="base" latinLnBrk="0" hangingPunct="1">
              <a:lnSpc>
                <a:spcPct val="100000"/>
              </a:lnSpc>
              <a:spcBef>
                <a:spcPts val="600"/>
              </a:spcBef>
              <a:spcAft>
                <a:spcPts val="0"/>
              </a:spcAft>
              <a:buClrTx/>
              <a:buSzTx/>
              <a:buFont typeface="+mj-lt"/>
              <a:buAutoNum type="arabicPeriod"/>
              <a:tabLst/>
              <a:defRPr/>
            </a:pPr>
            <a:r>
              <a:rPr lang="en-US" sz="1600" dirty="0"/>
              <a:t>The best time to identify struck-by and/or caught-between hazards and develop a control is during the job planning phase. </a:t>
            </a:r>
            <a:endParaRPr lang="en-US" sz="1400" b="0" dirty="0"/>
          </a:p>
          <a:p>
            <a:pPr marL="800100" marR="0" lvl="1" indent="-342900" algn="l" defTabSz="914400" rtl="0" eaLnBrk="1" fontAlgn="base" latinLnBrk="0" hangingPunct="1">
              <a:lnSpc>
                <a:spcPct val="100000"/>
              </a:lnSpc>
              <a:spcBef>
                <a:spcPts val="600"/>
              </a:spcBef>
              <a:spcAft>
                <a:spcPts val="0"/>
              </a:spcAft>
              <a:buClrTx/>
              <a:buSzTx/>
              <a:buFont typeface="+mj-lt"/>
              <a:buAutoNum type="alphaLcPeriod"/>
              <a:tabLst/>
              <a:defRPr/>
            </a:pPr>
            <a:r>
              <a:rPr lang="en-US" altLang="en-US" sz="1400" b="1" dirty="0"/>
              <a:t>True</a:t>
            </a:r>
          </a:p>
          <a:p>
            <a:pPr marL="800100" marR="0" lvl="1" indent="-342900" algn="l" defTabSz="914400" rtl="0" eaLnBrk="1" fontAlgn="base" latinLnBrk="0" hangingPunct="1">
              <a:lnSpc>
                <a:spcPct val="100000"/>
              </a:lnSpc>
              <a:spcBef>
                <a:spcPts val="600"/>
              </a:spcBef>
              <a:spcAft>
                <a:spcPts val="0"/>
              </a:spcAft>
              <a:buClrTx/>
              <a:buSzTx/>
              <a:buFont typeface="+mj-lt"/>
              <a:buAutoNum type="alphaLcPeriod"/>
              <a:tabLst/>
              <a:defRPr/>
            </a:pPr>
            <a:r>
              <a:rPr lang="en-US" altLang="en-US" sz="1400" b="0" dirty="0"/>
              <a:t>False</a:t>
            </a:r>
          </a:p>
          <a:p>
            <a:pPr lvl="1" eaLnBrk="1" hangingPunct="1">
              <a:spcBef>
                <a:spcPts val="600"/>
              </a:spcBef>
              <a:spcAft>
                <a:spcPts val="0"/>
              </a:spcAft>
              <a:buClrTx/>
              <a:buSzPct val="70000"/>
              <a:buFont typeface="+mj-lt"/>
              <a:buAutoNum type="alphaLcPeriod"/>
            </a:pPr>
            <a:endParaRPr lang="en-US" altLang="en-US" sz="1400" b="1" dirty="0"/>
          </a:p>
          <a:p>
            <a:pPr marL="342900" indent="-342900">
              <a:spcBef>
                <a:spcPts val="600"/>
              </a:spcBef>
              <a:spcAft>
                <a:spcPts val="0"/>
              </a:spcAft>
              <a:buFont typeface="+mj-lt"/>
              <a:buAutoNum type="arabicPeriod"/>
            </a:pPr>
            <a:r>
              <a:rPr lang="en-US" sz="1600" dirty="0"/>
              <a:t>If you could be hit by a moving object or an object that has the potential to move, you are in the line-of-fire. </a:t>
            </a:r>
          </a:p>
          <a:p>
            <a:pPr lvl="1" eaLnBrk="1" hangingPunct="1">
              <a:spcBef>
                <a:spcPts val="600"/>
              </a:spcBef>
              <a:spcAft>
                <a:spcPts val="0"/>
              </a:spcAft>
              <a:buClrTx/>
              <a:buSzPct val="70000"/>
              <a:buFont typeface="+mj-lt"/>
              <a:buAutoNum type="alphaLcPeriod"/>
            </a:pPr>
            <a:r>
              <a:rPr lang="en-US" altLang="en-US" sz="1400" dirty="0"/>
              <a:t>   </a:t>
            </a:r>
            <a:r>
              <a:rPr lang="en-US" altLang="en-US" sz="1400" b="1" dirty="0"/>
              <a:t>True</a:t>
            </a:r>
          </a:p>
          <a:p>
            <a:pPr lvl="1" eaLnBrk="1" hangingPunct="1">
              <a:spcBef>
                <a:spcPts val="600"/>
              </a:spcBef>
              <a:spcAft>
                <a:spcPts val="0"/>
              </a:spcAft>
              <a:buClrTx/>
              <a:buSzPct val="70000"/>
              <a:buFont typeface="+mj-lt"/>
              <a:buAutoNum type="alphaLcPeriod"/>
            </a:pPr>
            <a:r>
              <a:rPr lang="en-US" altLang="en-US" sz="1400" dirty="0"/>
              <a:t>   False</a:t>
            </a:r>
          </a:p>
        </p:txBody>
      </p:sp>
    </p:spTree>
    <p:extLst>
      <p:ext uri="{BB962C8B-B14F-4D97-AF65-F5344CB8AC3E}">
        <p14:creationId xmlns:p14="http://schemas.microsoft.com/office/powerpoint/2010/main" val="2459128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1DA6F4E-2532-4AD6-9124-BB1DB62D8CEE}" type="slidenum">
              <a:rPr lang="en-US" altLang="en-US" smtClean="0">
                <a:solidFill>
                  <a:prstClr val="black"/>
                </a:solidFill>
              </a:rPr>
              <a:pPr eaLnBrk="1" hangingPunct="1">
                <a:spcBef>
                  <a:spcPct val="0"/>
                </a:spcBef>
                <a:defRPr/>
              </a:pPr>
              <a:t>27</a:t>
            </a:fld>
            <a:endParaRPr lang="en-US" altLang="en-US" dirty="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dirty="0"/>
              <a:t>Explain that the following section will Explain “Energy Release</a:t>
            </a:r>
            <a:r>
              <a:rPr lang="en-US" sz="1100" baseline="0" dirty="0"/>
              <a:t> Hazards”</a:t>
            </a:r>
            <a:endParaRPr lang="en-US" altLang="en-US" dirty="0"/>
          </a:p>
          <a:p>
            <a:pPr eaLnBrk="1" hangingPunct="1"/>
            <a:endParaRPr lang="en-US" altLang="en-US" dirty="0"/>
          </a:p>
        </p:txBody>
      </p:sp>
    </p:spTree>
    <p:extLst>
      <p:ext uri="{BB962C8B-B14F-4D97-AF65-F5344CB8AC3E}">
        <p14:creationId xmlns:p14="http://schemas.microsoft.com/office/powerpoint/2010/main" val="3245399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28</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Objects can have stored, or potential, energy when work has been done (such as raising an object in the air) or by virtue of their position (such as sitting at the top of a hill). Potential energy changes to kinetic energy when the object moves. Kinetic energy is a form of energy that results from an object's motion. An example of kinetic energy is an airplane in flight.  The airplane has a large amount of kinetic energy due to its large mass and fast velocity. When an object moves, it possesses kinetic energy. There are five types of kinetic energy - radiant, thermal, sound, electrical (light) and mechanical (motion).   Potential energy is the energy an object has because of its position, rather than its motion. An object held in a person's hand has potential energy, which turns to kinetic energy, the energy of motion, when the person lets it go, and it drops.  In every scenario, usually both forms of energy are present.  </a:t>
            </a:r>
          </a:p>
        </p:txBody>
      </p:sp>
    </p:spTree>
    <p:extLst>
      <p:ext uri="{BB962C8B-B14F-4D97-AF65-F5344CB8AC3E}">
        <p14:creationId xmlns:p14="http://schemas.microsoft.com/office/powerpoint/2010/main" val="1381367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29</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State that hydraulic pressure is the force that liquid is acting on some area. This pressure results due to an existing property in liquid, which is called compressibility. Liquids are incompressible, so they transmit force across their molecules to the surrounding or contacting area.  We</a:t>
            </a:r>
            <a:r>
              <a:rPr lang="en-US" altLang="en-US" sz="1100" baseline="0" dirty="0"/>
              <a:t> must b</a:t>
            </a:r>
            <a:r>
              <a:rPr lang="en-US" altLang="en-US" sz="1100" dirty="0"/>
              <a:t>e aware of paths where energy passes from one location to another. This energy may be in the form of something under tension, hydraulic, pneumatic, pressure, flying parts, or whipping air lines</a:t>
            </a:r>
          </a:p>
        </p:txBody>
      </p:sp>
    </p:spTree>
    <p:extLst>
      <p:ext uri="{BB962C8B-B14F-4D97-AF65-F5344CB8AC3E}">
        <p14:creationId xmlns:p14="http://schemas.microsoft.com/office/powerpoint/2010/main" val="116346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solidFill>
                  <a:srgbClr val="000000"/>
                </a:solidFill>
              </a:rPr>
              <a:pPr eaLnBrk="1" hangingPunct="1">
                <a:spcBef>
                  <a:spcPct val="0"/>
                </a:spcBef>
                <a:defRPr/>
              </a:pPr>
              <a:t>3</a:t>
            </a:fld>
            <a:endParaRPr lang="en-US" altLang="en-US" sz="1100"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State</a:t>
            </a:r>
            <a:r>
              <a:rPr lang="en-US" altLang="en-US" sz="1100" baseline="0" dirty="0"/>
              <a:t> that the following section will discuss Line of Fire hazards </a:t>
            </a:r>
            <a:endParaRPr lang="en-US" altLang="en-US" sz="1100" dirty="0"/>
          </a:p>
        </p:txBody>
      </p:sp>
    </p:spTree>
    <p:extLst>
      <p:ext uri="{BB962C8B-B14F-4D97-AF65-F5344CB8AC3E}">
        <p14:creationId xmlns:p14="http://schemas.microsoft.com/office/powerpoint/2010/main" val="1034519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30</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when a pressurized air hose becomes accidentally uncoupled or a hose or fitting failure occurs, the rapid expansion of air causes the hose to whip violently creating a potentially lethal situation. Use whip checks to help prevent injuries or accidents resulting from hose or coupling failure. A whip check extends across the hose fittings to give standby safety for hose. Simply pull back the spring and slip the loops on the whip-check over each hose before connection to provide a safety backup in the event of a hose connection failure.  State that whip checks on air line hoses are easy to use, low cost, safety cables to help prevent injury if a hose connection separates. They can attach hose to hose or hose to equipment. They are highly resistant to rust and corrosion and do not require any tools to install.</a:t>
            </a:r>
          </a:p>
        </p:txBody>
      </p:sp>
    </p:spTree>
    <p:extLst>
      <p:ext uri="{BB962C8B-B14F-4D97-AF65-F5344CB8AC3E}">
        <p14:creationId xmlns:p14="http://schemas.microsoft.com/office/powerpoint/2010/main" val="1163460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31</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State that a wide variety of mechanical motions and actions may present hazards to the worker. These can include the movement of rotating members, reciprocating arms, moving belts, meshing gears, cutting teeth, and any parts that impact or shear.</a:t>
            </a:r>
          </a:p>
        </p:txBody>
      </p:sp>
    </p:spTree>
    <p:extLst>
      <p:ext uri="{BB962C8B-B14F-4D97-AF65-F5344CB8AC3E}">
        <p14:creationId xmlns:p14="http://schemas.microsoft.com/office/powerpoint/2010/main" val="1163460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32</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voltage is the pressure from an electrical circuit's power source that pushes electrons (current) through a conducting loop.  This enables work to occur.  In brief, voltage = pressure, and it is measured in volts (V).  One method of protection from voltage is to maintain the minimum approach distance for that voltage.  Minimum approach only applies to qualified electrical workers.  Non-electrically qualified workers must maintain 10 feet of clearance from</a:t>
            </a:r>
            <a:r>
              <a:rPr lang="en-US" altLang="en-US" sz="1100" baseline="0" dirty="0"/>
              <a:t> any exposed parts energized at 50,000 volts or less.  This spacing increases if the voltage is or could be higher than 50,000 volts.</a:t>
            </a:r>
          </a:p>
          <a:p>
            <a:pPr algn="just" eaLnBrk="1" hangingPunct="1"/>
            <a:endParaRPr lang="en-US" altLang="en-US" sz="1100" dirty="0"/>
          </a:p>
        </p:txBody>
      </p:sp>
    </p:spTree>
    <p:extLst>
      <p:ext uri="{BB962C8B-B14F-4D97-AF65-F5344CB8AC3E}">
        <p14:creationId xmlns:p14="http://schemas.microsoft.com/office/powerpoint/2010/main" val="2748702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33</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b="0" dirty="0"/>
              <a:t>Discuss</a:t>
            </a:r>
            <a:r>
              <a:rPr lang="en-US" altLang="en-US" sz="1100" b="0" baseline="0" dirty="0"/>
              <a:t> the importance of position and distance when conducting a critical tasks.  Explain that we should never work in a position where we are directly below the work area.  If there is an equipment failure such as a switch or cut-out breaking, we could be struck by the projectiles. Also state that in an arc metal liquefies into molten droplets which can ignite clothing and cause severe burns.  Two or three drops of molten metal are unlikely to cause a clothing fire, and an individual "spot fire" can be easily patted out if it occurs. However, real-world arc flashes create thousands or tens of thousands of molten metal projectiles, meaning a worker is likely to be hit with 2,000 or 3,000 drops, not two or three. That quantity of molten metal can easily cause a large, aggressive clothing fire the victim cannot be patted out.  Ask attendees for additional examples.  </a:t>
            </a:r>
            <a:r>
              <a:rPr lang="en-US" sz="1200" b="0" i="0" kern="1200" dirty="0">
                <a:solidFill>
                  <a:schemeClr val="tx1"/>
                </a:solidFill>
                <a:effectLst/>
                <a:latin typeface="Arial" charset="0"/>
                <a:ea typeface="+mn-ea"/>
                <a:cs typeface="+mn-cs"/>
              </a:rPr>
              <a:t>An electric arc, or arc discharge, is an electrical breakdown of a gas that produces an ongoing electrical discharge. The current through a normally nonconductive medium such as air produces a plasma; the plasma may produce visible light.</a:t>
            </a:r>
            <a:endParaRPr lang="en-US" altLang="en-US" sz="1100" b="0" baseline="0" dirty="0"/>
          </a:p>
          <a:p>
            <a:pPr algn="just" eaLnBrk="1" hangingPunct="1"/>
            <a:endParaRPr lang="en-US" altLang="en-US" sz="1100" b="0" dirty="0"/>
          </a:p>
        </p:txBody>
      </p:sp>
    </p:spTree>
    <p:extLst>
      <p:ext uri="{BB962C8B-B14F-4D97-AF65-F5344CB8AC3E}">
        <p14:creationId xmlns:p14="http://schemas.microsoft.com/office/powerpoint/2010/main" val="3996990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34</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Show the two pictures.  Ask</a:t>
            </a:r>
            <a:r>
              <a:rPr lang="en-US" altLang="en-US" sz="1100" baseline="0" dirty="0"/>
              <a:t> the group in the first picture, if the suspended pole is kinetic or potential energy.  The desired answer is “Potential” energy.  Then ask the group if the energy classification would change if the pole fell?  The answer is “Yes” because the pole is energy in motion.  The moving pole is an example of kinetic energy.   Then show the group the picture of the arc flash explosion.  Ask them to identify the energy classification.  The desired answer is kinetic energy because electricity and light are both examples of kinetic energy.   </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35</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Show the two pictures.  Ask</a:t>
            </a:r>
            <a:r>
              <a:rPr lang="en-US" altLang="en-US" sz="1100" baseline="0" dirty="0"/>
              <a:t> the group if the first picture, if the suspended pole is kinetic or potential energy.  The desired answer is “Potential” energy.  Then ask the group if the energy classification would change if the pole fell?  The answer is “Yes” because the pole is energy in potion.  The moving pole is an example of kinetic energy.   Then show the group the picture of the arc flash explosion.  Ask them to identify the energy classification.  The desired answer is kinetic energy because electricity and light are both examples of kinetic energy.   </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36</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b="0" dirty="0"/>
              <a:t>Ask the group if this picture illustrates kinetic or potential energy.  This one can be tricky.  T</a:t>
            </a:r>
            <a:r>
              <a:rPr lang="en-US" altLang="en-US" sz="1100" b="0" baseline="0" dirty="0"/>
              <a:t>he helicopter in motion and tower section has kinetic energy while in motion, but also has potential energy at the same time. By its position it has the potential gravitational energy as the section can fall. </a:t>
            </a:r>
            <a:endParaRPr lang="en-US" altLang="en-US" sz="1100" b="0" dirty="0"/>
          </a:p>
        </p:txBody>
      </p:sp>
    </p:spTree>
    <p:extLst>
      <p:ext uri="{BB962C8B-B14F-4D97-AF65-F5344CB8AC3E}">
        <p14:creationId xmlns:p14="http://schemas.microsoft.com/office/powerpoint/2010/main" val="3996990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37</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State that everyone on the jobsite must ask him/herself the question, "what could hit me?" It is crucial for worker and civilian safety that we ask these questions and involve everyone in the process.  This awareness of each person’s position with respect to the line-of-fire must be reassessed regularly, as the line-of-fire can change its position every time the person does, and also every time the work moves.</a:t>
            </a:r>
          </a:p>
          <a:p>
            <a:pPr algn="just" eaLnBrk="1" hangingPunct="1"/>
            <a:endParaRPr lang="en-US" altLang="en-US" sz="1100" baseline="0" dirty="0"/>
          </a:p>
          <a:p>
            <a:pPr algn="just" eaLnBrk="1" hangingPunct="1"/>
            <a:endParaRPr lang="en-US" altLang="en-US" sz="1100" dirty="0"/>
          </a:p>
        </p:txBody>
      </p:sp>
    </p:spTree>
    <p:extLst>
      <p:ext uri="{BB962C8B-B14F-4D97-AF65-F5344CB8AC3E}">
        <p14:creationId xmlns:p14="http://schemas.microsoft.com/office/powerpoint/2010/main" val="148169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38</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a:t>Energy in motion is kinetic energy.</a:t>
            </a:r>
          </a:p>
          <a:p>
            <a:pPr lvl="1" eaLnBrk="1" hangingPunct="1">
              <a:spcBef>
                <a:spcPts val="600"/>
              </a:spcBef>
              <a:spcAft>
                <a:spcPts val="0"/>
              </a:spcAft>
              <a:buClrTx/>
              <a:buSzPct val="70000"/>
              <a:buFont typeface="+mj-lt"/>
              <a:buAutoNum type="alphaLcPeriod"/>
            </a:pPr>
            <a:r>
              <a:rPr lang="en-US" altLang="en-US" sz="1400" dirty="0"/>
              <a:t>   </a:t>
            </a:r>
            <a:r>
              <a:rPr lang="en-US" altLang="en-US" sz="1400" b="1" dirty="0"/>
              <a:t>True</a:t>
            </a:r>
          </a:p>
          <a:p>
            <a:pPr lvl="1" eaLnBrk="1" hangingPunct="1">
              <a:spcBef>
                <a:spcPts val="600"/>
              </a:spcBef>
              <a:spcAft>
                <a:spcPts val="0"/>
              </a:spcAft>
              <a:buClrTx/>
              <a:buSzPct val="70000"/>
              <a:buFont typeface="+mj-lt"/>
              <a:buAutoNum type="alphaLcPeriod"/>
            </a:pPr>
            <a:r>
              <a:rPr lang="en-US" altLang="en-US" sz="1400" dirty="0"/>
              <a:t>   False</a:t>
            </a:r>
          </a:p>
          <a:p>
            <a:pPr lvl="1" eaLnBrk="1" hangingPunct="1">
              <a:spcBef>
                <a:spcPts val="600"/>
              </a:spcBef>
              <a:spcAft>
                <a:spcPts val="0"/>
              </a:spcAft>
              <a:buClrTx/>
              <a:buSzPct val="70000"/>
              <a:buFont typeface="+mj-lt"/>
              <a:buAutoNum type="alphaLcPeriod"/>
            </a:pPr>
            <a:endParaRPr lang="en-US" altLang="en-US" sz="1400" dirty="0"/>
          </a:p>
          <a:p>
            <a:pPr marL="342900" indent="-342900" eaLnBrk="1" hangingPunct="1">
              <a:spcBef>
                <a:spcPts val="600"/>
              </a:spcBef>
              <a:spcAft>
                <a:spcPts val="0"/>
              </a:spcAft>
              <a:buClrTx/>
              <a:buFont typeface="+mj-lt"/>
              <a:buAutoNum type="arabicPeriod"/>
            </a:pPr>
            <a:r>
              <a:rPr lang="en-US" altLang="en-US" sz="1400" dirty="0"/>
              <a:t>Voltage is an example of pressure.   </a:t>
            </a:r>
          </a:p>
          <a:p>
            <a:pPr marL="685800" lvl="1" indent="-228600" eaLnBrk="1" hangingPunct="1">
              <a:spcBef>
                <a:spcPts val="600"/>
              </a:spcBef>
              <a:spcAft>
                <a:spcPts val="0"/>
              </a:spcAft>
              <a:buClrTx/>
              <a:buSzPct val="70000"/>
              <a:buFont typeface="+mj-lt"/>
              <a:buAutoNum type="alphaLcPeriod"/>
            </a:pPr>
            <a:r>
              <a:rPr lang="en-US" altLang="en-US" sz="1400" b="1" dirty="0"/>
              <a:t>True</a:t>
            </a:r>
          </a:p>
          <a:p>
            <a:pPr marL="685800" lvl="1" indent="-228600" eaLnBrk="1" hangingPunct="1">
              <a:spcBef>
                <a:spcPts val="600"/>
              </a:spcBef>
              <a:spcAft>
                <a:spcPts val="0"/>
              </a:spcAft>
              <a:buClrTx/>
              <a:buSzPct val="70000"/>
              <a:buFont typeface="+mj-lt"/>
              <a:buAutoNum type="alphaLcPeriod"/>
            </a:pPr>
            <a:r>
              <a:rPr lang="en-US" altLang="en-US" sz="1400" dirty="0"/>
              <a:t>False</a:t>
            </a:r>
          </a:p>
          <a:p>
            <a:pPr marL="685800" lvl="1" indent="-228600" eaLnBrk="1" hangingPunct="1">
              <a:spcBef>
                <a:spcPts val="600"/>
              </a:spcBef>
              <a:spcAft>
                <a:spcPts val="0"/>
              </a:spcAft>
              <a:buClrTx/>
              <a:buSzPct val="70000"/>
              <a:buFont typeface="+mj-lt"/>
              <a:buAutoNum type="alphaLcPeriod"/>
            </a:pPr>
            <a:endParaRPr lang="en-US" altLang="en-US" sz="1400" dirty="0"/>
          </a:p>
          <a:p>
            <a:pPr marL="342900" indent="-342900" eaLnBrk="1" hangingPunct="1">
              <a:spcBef>
                <a:spcPts val="600"/>
              </a:spcBef>
              <a:spcAft>
                <a:spcPts val="0"/>
              </a:spcAft>
              <a:buClrTx/>
              <a:buFont typeface="+mj-lt"/>
              <a:buAutoNum type="arabicPeriod"/>
            </a:pPr>
            <a:r>
              <a:rPr lang="en-US" sz="1400" dirty="0"/>
              <a:t>An important part of job planning is to identify possible sources of stored energy and determining if workers may be injured if there is a release of that energy. </a:t>
            </a:r>
            <a:endParaRPr lang="en-US" altLang="en-US" sz="1400" dirty="0"/>
          </a:p>
          <a:p>
            <a:pPr lvl="1" eaLnBrk="1" hangingPunct="1">
              <a:spcBef>
                <a:spcPts val="600"/>
              </a:spcBef>
              <a:spcAft>
                <a:spcPts val="0"/>
              </a:spcAft>
              <a:buClrTx/>
              <a:buSzPct val="70000"/>
              <a:buFont typeface="+mj-lt"/>
              <a:buAutoNum type="alphaLcPeriod"/>
            </a:pPr>
            <a:r>
              <a:rPr lang="en-US" altLang="en-US" sz="1400" dirty="0"/>
              <a:t>   </a:t>
            </a:r>
            <a:r>
              <a:rPr lang="en-US" altLang="en-US" sz="1400" b="1" dirty="0"/>
              <a:t>True</a:t>
            </a:r>
          </a:p>
          <a:p>
            <a:pPr lvl="1" eaLnBrk="1" hangingPunct="1">
              <a:spcBef>
                <a:spcPts val="600"/>
              </a:spcBef>
              <a:spcAft>
                <a:spcPts val="0"/>
              </a:spcAft>
              <a:buClrTx/>
              <a:buSzPct val="70000"/>
              <a:buFont typeface="+mj-lt"/>
              <a:buAutoNum type="alphaLcPeriod"/>
            </a:pPr>
            <a:r>
              <a:rPr lang="en-US" altLang="en-US" sz="1400" dirty="0"/>
              <a:t>   False</a:t>
            </a:r>
          </a:p>
          <a:p>
            <a:pPr lvl="1" eaLnBrk="1" hangingPunct="1">
              <a:spcBef>
                <a:spcPts val="600"/>
              </a:spcBef>
              <a:spcAft>
                <a:spcPts val="0"/>
              </a:spcAft>
              <a:buClrTx/>
              <a:buSzPct val="70000"/>
              <a:buFont typeface="+mj-lt"/>
              <a:buAutoNum type="alphaLcPeriod"/>
            </a:pPr>
            <a:endParaRPr lang="en-US" altLang="en-US" sz="1400" dirty="0"/>
          </a:p>
          <a:p>
            <a:pPr marL="342900" indent="-342900">
              <a:spcBef>
                <a:spcPts val="600"/>
              </a:spcBef>
              <a:spcAft>
                <a:spcPts val="0"/>
              </a:spcAft>
              <a:buFont typeface="+mj-lt"/>
              <a:buAutoNum type="arabicPeriod"/>
            </a:pPr>
            <a:r>
              <a:rPr lang="en-US" sz="1400" dirty="0"/>
              <a:t>During the job planning stage it is determined that workers may be exposed to hazardous energy sources, the best protection is to when possible, eliminate the hazard. </a:t>
            </a:r>
          </a:p>
          <a:p>
            <a:pPr lvl="1" eaLnBrk="1" hangingPunct="1">
              <a:spcBef>
                <a:spcPts val="600"/>
              </a:spcBef>
              <a:spcAft>
                <a:spcPts val="0"/>
              </a:spcAft>
              <a:buClrTx/>
              <a:buSzPct val="70000"/>
              <a:buFont typeface="+mj-lt"/>
              <a:buAutoNum type="alphaLcPeriod"/>
            </a:pPr>
            <a:r>
              <a:rPr lang="en-US" altLang="en-US" sz="1400" dirty="0"/>
              <a:t>   </a:t>
            </a:r>
            <a:r>
              <a:rPr lang="en-US" altLang="en-US" sz="1400" b="1" dirty="0"/>
              <a:t>True</a:t>
            </a:r>
          </a:p>
          <a:p>
            <a:pPr lvl="1" eaLnBrk="1" hangingPunct="1">
              <a:spcBef>
                <a:spcPts val="600"/>
              </a:spcBef>
              <a:spcAft>
                <a:spcPts val="0"/>
              </a:spcAft>
              <a:buClrTx/>
              <a:buSzPct val="70000"/>
              <a:buFont typeface="+mj-lt"/>
              <a:buAutoNum type="alphaLcPeriod"/>
            </a:pPr>
            <a:r>
              <a:rPr lang="en-US" altLang="en-US" sz="1400" dirty="0"/>
              <a:t>   False</a:t>
            </a:r>
          </a:p>
        </p:txBody>
      </p:sp>
    </p:spTree>
    <p:extLst>
      <p:ext uri="{BB962C8B-B14F-4D97-AF65-F5344CB8AC3E}">
        <p14:creationId xmlns:p14="http://schemas.microsoft.com/office/powerpoint/2010/main" val="2459128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Ask for questions.</a:t>
            </a:r>
            <a:r>
              <a:rPr lang="en-US" altLang="en-US" baseline="0" dirty="0"/>
              <a:t>  Once complete thank the attendees and close the session.</a:t>
            </a:r>
            <a:endParaRPr lang="en-US" altLang="en-US" dirty="0"/>
          </a:p>
        </p:txBody>
      </p:sp>
      <p:sp>
        <p:nvSpPr>
          <p:cNvPr id="79876"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787">
              <a:defRPr>
                <a:solidFill>
                  <a:schemeClr val="tx1"/>
                </a:solidFill>
                <a:latin typeface="Arial" charset="0"/>
              </a:defRPr>
            </a:lvl1pPr>
            <a:lvl2pPr marL="744956" indent="-286522" defTabSz="932787">
              <a:defRPr>
                <a:solidFill>
                  <a:schemeClr val="tx1"/>
                </a:solidFill>
                <a:latin typeface="Arial" charset="0"/>
              </a:defRPr>
            </a:lvl2pPr>
            <a:lvl3pPr marL="1146086" indent="-229217" defTabSz="932787">
              <a:defRPr>
                <a:solidFill>
                  <a:schemeClr val="tx1"/>
                </a:solidFill>
                <a:latin typeface="Arial" charset="0"/>
              </a:defRPr>
            </a:lvl3pPr>
            <a:lvl4pPr marL="1604521" indent="-229217" defTabSz="932787">
              <a:defRPr>
                <a:solidFill>
                  <a:schemeClr val="tx1"/>
                </a:solidFill>
                <a:latin typeface="Arial" charset="0"/>
              </a:defRPr>
            </a:lvl4pPr>
            <a:lvl5pPr marL="2062955" indent="-229217" defTabSz="932787">
              <a:defRPr>
                <a:solidFill>
                  <a:schemeClr val="tx1"/>
                </a:solidFill>
                <a:latin typeface="Arial" charset="0"/>
              </a:defRPr>
            </a:lvl5pPr>
            <a:lvl6pPr marL="2521389" indent="-229217" defTabSz="932787" eaLnBrk="0" fontAlgn="base" hangingPunct="0">
              <a:spcBef>
                <a:spcPct val="0"/>
              </a:spcBef>
              <a:spcAft>
                <a:spcPct val="0"/>
              </a:spcAft>
              <a:defRPr>
                <a:solidFill>
                  <a:schemeClr val="tx1"/>
                </a:solidFill>
                <a:latin typeface="Arial" charset="0"/>
              </a:defRPr>
            </a:lvl6pPr>
            <a:lvl7pPr marL="2979824" indent="-229217" defTabSz="932787" eaLnBrk="0" fontAlgn="base" hangingPunct="0">
              <a:spcBef>
                <a:spcPct val="0"/>
              </a:spcBef>
              <a:spcAft>
                <a:spcPct val="0"/>
              </a:spcAft>
              <a:defRPr>
                <a:solidFill>
                  <a:schemeClr val="tx1"/>
                </a:solidFill>
                <a:latin typeface="Arial" charset="0"/>
              </a:defRPr>
            </a:lvl7pPr>
            <a:lvl8pPr marL="3438258" indent="-229217" defTabSz="932787" eaLnBrk="0" fontAlgn="base" hangingPunct="0">
              <a:spcBef>
                <a:spcPct val="0"/>
              </a:spcBef>
              <a:spcAft>
                <a:spcPct val="0"/>
              </a:spcAft>
              <a:defRPr>
                <a:solidFill>
                  <a:schemeClr val="tx1"/>
                </a:solidFill>
                <a:latin typeface="Arial" charset="0"/>
              </a:defRPr>
            </a:lvl8pPr>
            <a:lvl9pPr marL="3896693" indent="-229217" defTabSz="932787" eaLnBrk="0" fontAlgn="base" hangingPunct="0">
              <a:spcBef>
                <a:spcPct val="0"/>
              </a:spcBef>
              <a:spcAft>
                <a:spcPct val="0"/>
              </a:spcAft>
              <a:defRPr>
                <a:solidFill>
                  <a:schemeClr val="tx1"/>
                </a:solidFill>
                <a:latin typeface="Arial" charset="0"/>
              </a:defRPr>
            </a:lvl9pPr>
          </a:lstStyle>
          <a:p>
            <a:pPr>
              <a:defRPr/>
            </a:pPr>
            <a:r>
              <a:rPr lang="en-US" altLang="en-US">
                <a:latin typeface="Tahoma" pitchFamily="34" charset="0"/>
              </a:rPr>
              <a:t>INTRODUCTION TO OSHA Lesson</a:t>
            </a:r>
          </a:p>
        </p:txBody>
      </p:sp>
      <p:sp>
        <p:nvSpPr>
          <p:cNvPr id="79878"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787">
              <a:defRPr>
                <a:solidFill>
                  <a:schemeClr val="tx1"/>
                </a:solidFill>
                <a:latin typeface="Arial" charset="0"/>
              </a:defRPr>
            </a:lvl1pPr>
            <a:lvl2pPr marL="744956" indent="-286522" defTabSz="932787">
              <a:defRPr>
                <a:solidFill>
                  <a:schemeClr val="tx1"/>
                </a:solidFill>
                <a:latin typeface="Arial" charset="0"/>
              </a:defRPr>
            </a:lvl2pPr>
            <a:lvl3pPr marL="1146086" indent="-229217" defTabSz="932787">
              <a:defRPr>
                <a:solidFill>
                  <a:schemeClr val="tx1"/>
                </a:solidFill>
                <a:latin typeface="Arial" charset="0"/>
              </a:defRPr>
            </a:lvl3pPr>
            <a:lvl4pPr marL="1604521" indent="-229217" defTabSz="932787">
              <a:defRPr>
                <a:solidFill>
                  <a:schemeClr val="tx1"/>
                </a:solidFill>
                <a:latin typeface="Arial" charset="0"/>
              </a:defRPr>
            </a:lvl4pPr>
            <a:lvl5pPr marL="2062955" indent="-229217" defTabSz="932787">
              <a:defRPr>
                <a:solidFill>
                  <a:schemeClr val="tx1"/>
                </a:solidFill>
                <a:latin typeface="Arial" charset="0"/>
              </a:defRPr>
            </a:lvl5pPr>
            <a:lvl6pPr marL="2521389" indent="-229217" defTabSz="932787" eaLnBrk="0" fontAlgn="base" hangingPunct="0">
              <a:spcBef>
                <a:spcPct val="0"/>
              </a:spcBef>
              <a:spcAft>
                <a:spcPct val="0"/>
              </a:spcAft>
              <a:defRPr>
                <a:solidFill>
                  <a:schemeClr val="tx1"/>
                </a:solidFill>
                <a:latin typeface="Arial" charset="0"/>
              </a:defRPr>
            </a:lvl6pPr>
            <a:lvl7pPr marL="2979824" indent="-229217" defTabSz="932787" eaLnBrk="0" fontAlgn="base" hangingPunct="0">
              <a:spcBef>
                <a:spcPct val="0"/>
              </a:spcBef>
              <a:spcAft>
                <a:spcPct val="0"/>
              </a:spcAft>
              <a:defRPr>
                <a:solidFill>
                  <a:schemeClr val="tx1"/>
                </a:solidFill>
                <a:latin typeface="Arial" charset="0"/>
              </a:defRPr>
            </a:lvl7pPr>
            <a:lvl8pPr marL="3438258" indent="-229217" defTabSz="932787" eaLnBrk="0" fontAlgn="base" hangingPunct="0">
              <a:spcBef>
                <a:spcPct val="0"/>
              </a:spcBef>
              <a:spcAft>
                <a:spcPct val="0"/>
              </a:spcAft>
              <a:defRPr>
                <a:solidFill>
                  <a:schemeClr val="tx1"/>
                </a:solidFill>
                <a:latin typeface="Arial" charset="0"/>
              </a:defRPr>
            </a:lvl8pPr>
            <a:lvl9pPr marL="3896693" indent="-229217" defTabSz="932787" eaLnBrk="0" fontAlgn="base" hangingPunct="0">
              <a:spcBef>
                <a:spcPct val="0"/>
              </a:spcBef>
              <a:spcAft>
                <a:spcPct val="0"/>
              </a:spcAft>
              <a:defRPr>
                <a:solidFill>
                  <a:schemeClr val="tx1"/>
                </a:solidFill>
                <a:latin typeface="Arial" charset="0"/>
              </a:defRPr>
            </a:lvl9pPr>
          </a:lstStyle>
          <a:p>
            <a:pPr>
              <a:defRPr/>
            </a:pPr>
            <a:fld id="{4547E310-6742-4AD9-985F-64D770A39B95}" type="slidenum">
              <a:rPr lang="en-US" altLang="en-US" smtClean="0">
                <a:latin typeface="Tahoma" pitchFamily="34" charset="0"/>
              </a:rPr>
              <a:pPr>
                <a:defRPr/>
              </a:pPr>
              <a:t>39</a:t>
            </a:fld>
            <a:endParaRPr lang="en-US" altLang="en-US">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C9E04076-E777-4A96-8F85-4F1CF69C67F0}" type="slidenum">
              <a:rPr lang="en-US" altLang="en-US" smtClean="0"/>
              <a:pPr eaLnBrk="1" hangingPunct="1">
                <a:spcBef>
                  <a:spcPct val="0"/>
                </a:spcBef>
                <a:defRPr/>
              </a:pPr>
              <a:t>4</a:t>
            </a:fld>
            <a:endParaRPr lang="en-US" altLang="en-US" dirty="0"/>
          </a:p>
        </p:txBody>
      </p:sp>
      <p:sp>
        <p:nvSpPr>
          <p:cNvPr id="15363"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4"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65"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6"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7"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8"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69"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0"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1"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2"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73"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4"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5"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6"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77"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8"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9"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80"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81"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82"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83"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15384"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sz="1200" b="0" i="0" kern="1200" dirty="0">
                <a:solidFill>
                  <a:schemeClr val="tx1"/>
                </a:solidFill>
                <a:effectLst/>
                <a:latin typeface="Arial" charset="0"/>
                <a:ea typeface="+mn-ea"/>
                <a:cs typeface="+mn-cs"/>
              </a:rPr>
              <a:t>A simple definition of “line of fire” is being in harm’s way. Line of fire injuries occur when the path of a moving object intersects with an individual’s body.  Three major categories of line of fire incidents are: 1) Caught-in or between incidents, 2) Struck-by incidents, and 3) Released energy incidents. There are many specific examples of hazards for each of these categories. </a:t>
            </a:r>
          </a:p>
        </p:txBody>
      </p:sp>
    </p:spTree>
    <p:extLst>
      <p:ext uri="{BB962C8B-B14F-4D97-AF65-F5344CB8AC3E}">
        <p14:creationId xmlns:p14="http://schemas.microsoft.com/office/powerpoint/2010/main" val="429067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fld id="{BF1AB8FD-8CF6-48D1-9387-DFC2C3378A51}" type="slidenum">
              <a:rPr lang="en-US" altLang="en-US" sz="1000" smtClean="0"/>
              <a:pPr>
                <a:spcBef>
                  <a:spcPct val="0"/>
                </a:spcBef>
                <a:defRPr/>
              </a:pPr>
              <a:t>5</a:t>
            </a:fld>
            <a:endParaRPr lang="en-US" altLang="en-US" sz="1000" dirty="0"/>
          </a:p>
        </p:txBody>
      </p:sp>
      <p:sp>
        <p:nvSpPr>
          <p:cNvPr id="17411" name="Rectangle 2"/>
          <p:cNvSpPr>
            <a:spLocks noGrp="1" noRot="1" noChangeAspect="1" noChangeArrowheads="1" noTextEdit="1"/>
          </p:cNvSpPr>
          <p:nvPr>
            <p:ph type="sldImg"/>
          </p:nvPr>
        </p:nvSpPr>
        <p:spPr>
          <a:xfrm>
            <a:off x="1190625" y="693738"/>
            <a:ext cx="4630738" cy="3473450"/>
          </a:xfrm>
          <a:ln/>
        </p:spPr>
      </p:sp>
      <p:sp>
        <p:nvSpPr>
          <p:cNvPr id="17412" name="Rectangle 3"/>
          <p:cNvSpPr>
            <a:spLocks noGrp="1" noChangeArrowheads="1"/>
          </p:cNvSpPr>
          <p:nvPr>
            <p:ph type="body" idx="1"/>
          </p:nvPr>
        </p:nvSpPr>
        <p:spPr>
          <a:xfrm>
            <a:off x="934720" y="4399387"/>
            <a:ext cx="5140960" cy="4164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charset="0"/>
                <a:ea typeface="+mn-ea"/>
                <a:cs typeface="+mn-cs"/>
              </a:rPr>
              <a:t>Explain that it is important to always remember that Line-of-Fire hazards are one of the most deadly hazards found in Construction, second only to Slips, Trips and Falls. </a:t>
            </a:r>
            <a:r>
              <a:rPr lang="en-US" sz="1200" b="0" i="0" kern="1200" dirty="0">
                <a:solidFill>
                  <a:schemeClr val="tx1"/>
                </a:solidFill>
                <a:effectLst/>
                <a:latin typeface="Arial" charset="0"/>
                <a:ea typeface="+mn-ea"/>
                <a:cs typeface="+mn-cs"/>
              </a:rPr>
              <a:t>A few quick examples for each category:</a:t>
            </a:r>
          </a:p>
          <a:p>
            <a:pPr marL="171450" indent="-171450">
              <a:spcBef>
                <a:spcPts val="0"/>
              </a:spcBef>
              <a:spcAft>
                <a:spcPts val="1200"/>
              </a:spcAft>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indent="-171450">
              <a:spcBef>
                <a:spcPts val="0"/>
              </a:spcBef>
              <a:spcAft>
                <a:spcPts val="1200"/>
              </a:spcAft>
              <a:buFont typeface="Arial" panose="020B0604020202020204" pitchFamily="34" charset="0"/>
              <a:buChar char="•"/>
            </a:pPr>
            <a:r>
              <a:rPr lang="en-US" sz="1200" b="0" i="0" kern="1200" dirty="0">
                <a:solidFill>
                  <a:schemeClr val="tx1"/>
                </a:solidFill>
                <a:effectLst/>
                <a:latin typeface="Arial" charset="0"/>
                <a:ea typeface="+mn-ea"/>
                <a:cs typeface="+mn-cs"/>
              </a:rPr>
              <a:t>Caught-in or between- A person is standing between a wall and an excavator. When the excavator spins around the counter weight pins the worker against the wall. Another example would be a worker placing his hand too close to a rotating gear and gets it pulled into the gear.</a:t>
            </a:r>
          </a:p>
          <a:p>
            <a:pPr marL="171450" indent="-171450">
              <a:spcBef>
                <a:spcPts val="0"/>
              </a:spcBef>
              <a:spcAft>
                <a:spcPts val="1200"/>
              </a:spcAft>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indent="-171450">
              <a:spcBef>
                <a:spcPts val="0"/>
              </a:spcBef>
              <a:spcAft>
                <a:spcPts val="1200"/>
              </a:spcAft>
              <a:buFont typeface="Arial" panose="020B0604020202020204" pitchFamily="34" charset="0"/>
              <a:buChar char="•"/>
            </a:pPr>
            <a:r>
              <a:rPr lang="en-US" sz="1200" b="0" i="0" kern="1200" dirty="0">
                <a:solidFill>
                  <a:schemeClr val="tx1"/>
                </a:solidFill>
                <a:effectLst/>
                <a:latin typeface="Arial" charset="0"/>
                <a:ea typeface="+mn-ea"/>
                <a:cs typeface="+mn-cs"/>
              </a:rPr>
              <a:t>Struck-by- A pedestrian struck-by a moving vehicle.  An object falling from a higher level striking a person at a lower level.  </a:t>
            </a:r>
          </a:p>
          <a:p>
            <a:pPr marL="171450" indent="-171450">
              <a:spcBef>
                <a:spcPts val="0"/>
              </a:spcBef>
              <a:spcAft>
                <a:spcPts val="1200"/>
              </a:spcAft>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indent="-171450">
              <a:spcBef>
                <a:spcPts val="0"/>
              </a:spcBef>
              <a:spcAft>
                <a:spcPts val="1200"/>
              </a:spcAft>
              <a:buFont typeface="Arial" panose="020B0604020202020204" pitchFamily="34" charset="0"/>
              <a:buChar char="•"/>
            </a:pPr>
            <a:r>
              <a:rPr lang="en-US" sz="1200" b="0" i="0" kern="1200" dirty="0">
                <a:solidFill>
                  <a:schemeClr val="tx1"/>
                </a:solidFill>
                <a:effectLst/>
                <a:latin typeface="Arial" charset="0"/>
                <a:ea typeface="+mn-ea"/>
                <a:cs typeface="+mn-cs"/>
              </a:rPr>
              <a:t>Released energy- A pipe releasing hot steam from a valve that is being removed, metal banding snapping back at a worker after being cut, current flow through the body are examples of released energy.</a:t>
            </a:r>
          </a:p>
          <a:p>
            <a:endParaRPr lang="en-U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endParaRPr lang="en-US" sz="1100" dirty="0"/>
          </a:p>
          <a:p>
            <a:r>
              <a:rPr lang="en-US" sz="1200" b="0" i="0" u="none" strike="noStrike" kern="1200" baseline="0" dirty="0">
                <a:solidFill>
                  <a:schemeClr val="tx1"/>
                </a:solidFill>
                <a:latin typeface="Arial" charset="0"/>
                <a:ea typeface="+mn-ea"/>
                <a:cs typeface="+mn-cs"/>
              </a:rPr>
              <a:t> </a:t>
            </a:r>
            <a:endParaRPr lang="en-US" sz="1100" dirty="0"/>
          </a:p>
          <a:p>
            <a:pPr algn="just"/>
            <a:endParaRPr lang="en-US" sz="1100" dirty="0"/>
          </a:p>
        </p:txBody>
      </p:sp>
    </p:spTree>
    <p:extLst>
      <p:ext uri="{BB962C8B-B14F-4D97-AF65-F5344CB8AC3E}">
        <p14:creationId xmlns:p14="http://schemas.microsoft.com/office/powerpoint/2010/main" val="340809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61E365D-E661-45F7-93E6-BD43E04D163E}" type="slidenum">
              <a:rPr lang="en-US" altLang="en-US" smtClean="0"/>
              <a:pPr eaLnBrk="1" hangingPunct="1">
                <a:spcBef>
                  <a:spcPct val="0"/>
                </a:spcBef>
                <a:defRPr/>
              </a:pPr>
              <a:t>6</a:t>
            </a:fld>
            <a:endParaRPr lang="en-US" altLang="en-US" dirty="0"/>
          </a:p>
        </p:txBody>
      </p:sp>
      <p:sp>
        <p:nvSpPr>
          <p:cNvPr id="18435" name="Rectangle 2"/>
          <p:cNvSpPr>
            <a:spLocks noGrp="1" noRot="1" noChangeAspect="1" noChangeArrowheads="1" noTextEdit="1"/>
          </p:cNvSpPr>
          <p:nvPr>
            <p:ph type="sldImg"/>
          </p:nvPr>
        </p:nvSpPr>
        <p:spPr>
          <a:xfrm>
            <a:off x="1189038" y="701675"/>
            <a:ext cx="4632325" cy="3473450"/>
          </a:xfrm>
          <a:ln/>
        </p:spPr>
      </p:sp>
      <p:sp>
        <p:nvSpPr>
          <p:cNvPr id="18436" name="Rectangle 3"/>
          <p:cNvSpPr>
            <a:spLocks noGrp="1" noChangeArrowheads="1"/>
          </p:cNvSpPr>
          <p:nvPr>
            <p:ph type="body" idx="1"/>
          </p:nvPr>
        </p:nvSpPr>
        <p:spPr>
          <a:xfrm>
            <a:off x="934720" y="4415236"/>
            <a:ext cx="5140960" cy="41838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Explain that at its most basic level, the Line-of-Fire is the path of a moving object that could potentially injure you, or the potential path of an object that may move.  Explain how important job planning and a thorough job brief is when identifying Line of Fire hazards.  Explain and discuss ways to identify Line of Fire hazards on the job before work begins.  Ask the group to discuss the first time they may have performed an unfamiliar activity.  Ask them if while learning the steps to perform safely that activity, they allowed themselves the time to make sure the task was performed safely. </a:t>
            </a:r>
          </a:p>
          <a:p>
            <a:pPr algn="just" eaLnBrk="1" hangingPunct="1"/>
            <a:endParaRPr lang="en-US" sz="1100" dirty="0"/>
          </a:p>
        </p:txBody>
      </p:sp>
    </p:spTree>
    <p:extLst>
      <p:ext uri="{BB962C8B-B14F-4D97-AF65-F5344CB8AC3E}">
        <p14:creationId xmlns:p14="http://schemas.microsoft.com/office/powerpoint/2010/main" val="225654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661E365D-E661-45F7-93E6-BD43E04D163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35" name="Rectangle 2"/>
          <p:cNvSpPr>
            <a:spLocks noGrp="1" noRot="1" noChangeAspect="1" noChangeArrowheads="1" noTextEdit="1"/>
          </p:cNvSpPr>
          <p:nvPr>
            <p:ph type="sldImg"/>
          </p:nvPr>
        </p:nvSpPr>
        <p:spPr>
          <a:xfrm>
            <a:off x="1189038" y="701675"/>
            <a:ext cx="4632325" cy="3473450"/>
          </a:xfrm>
          <a:ln/>
        </p:spPr>
      </p:sp>
      <p:sp>
        <p:nvSpPr>
          <p:cNvPr id="18436" name="Rectangle 3"/>
          <p:cNvSpPr>
            <a:spLocks noGrp="1" noChangeArrowheads="1"/>
          </p:cNvSpPr>
          <p:nvPr>
            <p:ph type="body" idx="1"/>
          </p:nvPr>
        </p:nvSpPr>
        <p:spPr>
          <a:xfrm>
            <a:off x="934720" y="4415236"/>
            <a:ext cx="5140960" cy="41838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b="0" dirty="0"/>
              <a:t>Ask the group if they have ever seen the “Steps”, “Hazards”, “Safeguards” model</a:t>
            </a:r>
            <a:r>
              <a:rPr lang="en-US" sz="1100" b="0" baseline="0" dirty="0"/>
              <a:t> before?  The desired answer is “yes”.  These are the three basic steps to a job hazard analysis.  </a:t>
            </a:r>
            <a:r>
              <a:rPr lang="en-US" sz="1100" b="0" dirty="0"/>
              <a:t>Explain that a</a:t>
            </a:r>
            <a:r>
              <a:rPr lang="en-US" sz="1200" b="0" i="0" kern="1200" dirty="0">
                <a:solidFill>
                  <a:schemeClr val="tx1"/>
                </a:solidFill>
                <a:effectLst/>
                <a:latin typeface="Arial" charset="0"/>
                <a:ea typeface="+mn-ea"/>
                <a:cs typeface="+mn-cs"/>
              </a:rPr>
              <a:t> questioning attitude helps to prevent “group think” by encouraging diversity of thought and intellectual curiosity. It challenges the entire group to get clarification when something comes up that doesn't seem right.  Check yourself and have someone else check</a:t>
            </a:r>
            <a:r>
              <a:rPr lang="en-US" sz="1200" b="0" i="0" kern="1200" baseline="0" dirty="0">
                <a:solidFill>
                  <a:schemeClr val="tx1"/>
                </a:solidFill>
                <a:effectLst/>
                <a:latin typeface="Arial" charset="0"/>
                <a:ea typeface="+mn-ea"/>
                <a:cs typeface="+mn-cs"/>
              </a:rPr>
              <a:t> your conclusions.  Remember, two heads are always better than one.  Teamwork makes the Dream work!</a:t>
            </a:r>
            <a:endParaRPr lang="en-US" altLang="en-US" sz="1100" b="0" dirty="0"/>
          </a:p>
        </p:txBody>
      </p:sp>
    </p:spTree>
    <p:extLst>
      <p:ext uri="{BB962C8B-B14F-4D97-AF65-F5344CB8AC3E}">
        <p14:creationId xmlns:p14="http://schemas.microsoft.com/office/powerpoint/2010/main" val="225654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defRPr/>
            </a:pPr>
            <a:fld id="{7AC3FE3E-9DDC-4FEC-87C7-DA9A3FE1F713}" type="slidenum">
              <a:rPr lang="en-US" altLang="en-US" smtClean="0"/>
              <a:pPr algn="just" eaLnBrk="1" hangingPunct="1">
                <a:spcBef>
                  <a:spcPct val="0"/>
                </a:spcBef>
                <a:defRPr/>
              </a:pPr>
              <a:t>8</a:t>
            </a:fld>
            <a:endParaRPr lang="en-US" altLang="en-US" dirty="0"/>
          </a:p>
        </p:txBody>
      </p:sp>
      <p:sp>
        <p:nvSpPr>
          <p:cNvPr id="19459"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0"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1"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2"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3"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4"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5"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6"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7"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8"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9"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0"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1"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2"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73"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4"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5"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6"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77"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8"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9"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19480"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altLang="en-US" sz="1100" dirty="0"/>
              <a:t>Explain that there are many Line of Fire hazards out there that are</a:t>
            </a:r>
            <a:r>
              <a:rPr lang="en-US" altLang="en-US" sz="1100" baseline="0" dirty="0"/>
              <a:t> easy to identify. T</a:t>
            </a:r>
            <a:r>
              <a:rPr lang="en-US" sz="1200" b="0" i="0" u="none" strike="noStrike" kern="1200" baseline="0" dirty="0">
                <a:solidFill>
                  <a:schemeClr val="tx1"/>
                </a:solidFill>
                <a:latin typeface="Arial" charset="0"/>
                <a:ea typeface="+mn-ea"/>
                <a:cs typeface="+mn-cs"/>
              </a:rPr>
              <a:t>he longer we work around a hazard (or in this case the more we place ourselves in the Line-of-Fire) and suffer no negative consequences the less we respect a hazard’s ability to harm us. </a:t>
            </a:r>
            <a:r>
              <a:rPr lang="en-US" sz="1200" b="0" i="0" kern="1200" dirty="0">
                <a:solidFill>
                  <a:schemeClr val="tx1"/>
                </a:solidFill>
                <a:effectLst/>
                <a:latin typeface="Arial" charset="0"/>
                <a:ea typeface="+mn-ea"/>
                <a:cs typeface="+mn-cs"/>
              </a:rPr>
              <a:t>The best way to avoid line of fire incidents is to eliminate the hazards that cause these incidents whenever possible. By totally eliminating the hazards there is no chance that you or anyone else in the work area can be injured by that hazard.</a:t>
            </a:r>
          </a:p>
          <a:p>
            <a:endParaRPr lang="en-US" altLang="en-US" sz="1100" dirty="0"/>
          </a:p>
          <a:p>
            <a:pPr algn="just" eaLnBrk="1" hangingPunct="1"/>
            <a:endParaRPr lang="en-US" altLang="en-US" sz="1100" dirty="0"/>
          </a:p>
          <a:p>
            <a:pPr algn="just" eaLnBrk="1" hangingPunct="1"/>
            <a:endParaRPr lang="en-US" altLang="en-US" sz="1100" dirty="0"/>
          </a:p>
          <a:p>
            <a:pPr algn="just" eaLnBrk="1" hangingPunct="1"/>
            <a:endParaRPr lang="en-US" altLang="en-US" sz="1100" dirty="0"/>
          </a:p>
        </p:txBody>
      </p:sp>
    </p:spTree>
    <p:extLst>
      <p:ext uri="{BB962C8B-B14F-4D97-AF65-F5344CB8AC3E}">
        <p14:creationId xmlns:p14="http://schemas.microsoft.com/office/powerpoint/2010/main" val="121463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1297CFBD-1C9A-4D84-9A7B-7021207B75F3}" type="slidenum">
              <a:rPr lang="en-US" altLang="en-US" smtClean="0"/>
              <a:pPr eaLnBrk="1" hangingPunct="1">
                <a:spcBef>
                  <a:spcPct val="0"/>
                </a:spcBef>
                <a:defRPr/>
              </a:pPr>
              <a:t>9</a:t>
            </a:fld>
            <a:endParaRPr lang="en-US" altLang="en-US" dirty="0"/>
          </a:p>
        </p:txBody>
      </p:sp>
      <p:sp>
        <p:nvSpPr>
          <p:cNvPr id="20483"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4"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85"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6"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7"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8"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89"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0"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1"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2"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93"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4"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5"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6"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97"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8"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9"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0"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501"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2"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3"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20504"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sz="1100" dirty="0">
                <a:solidFill>
                  <a:srgbClr val="000000"/>
                </a:solidFill>
              </a:rPr>
              <a:t>State that if it is not possible to remove the hazards, we must mitigate them. Explain the hierarchy of controls.  State that elimination is the most effective.  For example, use proper personal protective equipment to avoid exposure.  Explain that PPE is the last line of defense. Do not rely just on your PPE to avoid injury. Think about the Line of Fire (L.O.F.) hazards and how to mitigate. State that some great questions to ask are:  Where is my body located in relation to the hazard? What is the worst-case scenario of my task? How can I protect myself from the hazard? When elimination is not possible, engineering controls are the next best choice in protecting yourself from line of fire incidents. Some engineering controls that could protect you from line of fire incidents include physical barriers, guarding around moving parts, and toe boards on elevated work platforms to prevent objects from falling to the area below. There are many other possible engineering controls that could be used depending on the specific hazard.  Total elimination of hazards is not always possible and engineering controls may not be feasible or they can fail. </a:t>
            </a:r>
            <a:endParaRPr lang="en-US" altLang="en-US" dirty="0"/>
          </a:p>
        </p:txBody>
      </p:sp>
    </p:spTree>
    <p:extLst>
      <p:ext uri="{BB962C8B-B14F-4D97-AF65-F5344CB8AC3E}">
        <p14:creationId xmlns:p14="http://schemas.microsoft.com/office/powerpoint/2010/main" val="4161727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4"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5" name="AutoShape 4"/>
          <p:cNvSpPr>
            <a:spLocks noChangeArrowheads="1"/>
          </p:cNvSpPr>
          <p:nvPr/>
        </p:nvSpPr>
        <p:spPr bwMode="blackWhite">
          <a:xfrm>
            <a:off x="1447800" y="3352800"/>
            <a:ext cx="6400800" cy="2286000"/>
          </a:xfrm>
          <a:prstGeom prst="roundRect">
            <a:avLst>
              <a:gd name="adj" fmla="val 16667"/>
            </a:avLst>
          </a:prstGeom>
          <a:solidFill>
            <a:schemeClr val="bg1"/>
          </a:solidFill>
          <a:ln w="50800">
            <a:solidFill>
              <a:schemeClr val="bg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dirty="0">
              <a:cs typeface="+mn-cs"/>
            </a:endParaRPr>
          </a:p>
        </p:txBody>
      </p:sp>
      <p:pic>
        <p:nvPicPr>
          <p:cNvPr id="7"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0" y="4038600"/>
            <a:ext cx="259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8" name="Rectangle 7"/>
          <p:cNvSpPr>
            <a:spLocks noGrp="1" noChangeArrowheads="1"/>
          </p:cNvSpPr>
          <p:nvPr>
            <p:ph type="dt" sz="half" idx="10"/>
          </p:nvPr>
        </p:nvSpPr>
        <p:spPr/>
        <p:txBody>
          <a:bodyPr/>
          <a:lstStyle>
            <a:lvl1pPr>
              <a:defRPr/>
            </a:lvl1pPr>
          </a:lstStyle>
          <a:p>
            <a:pPr>
              <a:defRPr/>
            </a:pPr>
            <a:endParaRPr lang="en-US" dirty="0"/>
          </a:p>
        </p:txBody>
      </p:sp>
      <p:sp>
        <p:nvSpPr>
          <p:cNvPr id="9"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dirty="0"/>
          </a:p>
        </p:txBody>
      </p:sp>
      <p:sp>
        <p:nvSpPr>
          <p:cNvPr id="10"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4BC82CB8-32D3-493F-BA4D-C698C2FBA453}" type="slidenum">
              <a:rPr lang="en-US"/>
              <a:pPr>
                <a:defRPr/>
              </a:pPr>
              <a:t>‹#›</a:t>
            </a:fld>
            <a:endParaRPr lang="en-US" dirty="0"/>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3581400"/>
            <a:ext cx="17907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40660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83B02C4-578E-4A57-9B99-0EE79F1D5CBA}" type="slidenum">
              <a:rPr lang="en-US"/>
              <a:pPr>
                <a:defRPr/>
              </a:pPr>
              <a:t>‹#›</a:t>
            </a:fld>
            <a:endParaRPr lang="en-US" dirty="0"/>
          </a:p>
        </p:txBody>
      </p:sp>
    </p:spTree>
    <p:extLst>
      <p:ext uri="{BB962C8B-B14F-4D97-AF65-F5344CB8AC3E}">
        <p14:creationId xmlns:p14="http://schemas.microsoft.com/office/powerpoint/2010/main" val="121882658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69B2809-61E3-4FE3-BDB6-F42EB26DDB17}" type="slidenum">
              <a:rPr lang="en-US"/>
              <a:pPr>
                <a:defRPr/>
              </a:pPr>
              <a:t>‹#›</a:t>
            </a:fld>
            <a:endParaRPr lang="en-US" dirty="0"/>
          </a:p>
        </p:txBody>
      </p:sp>
    </p:spTree>
    <p:extLst>
      <p:ext uri="{BB962C8B-B14F-4D97-AF65-F5344CB8AC3E}">
        <p14:creationId xmlns:p14="http://schemas.microsoft.com/office/powerpoint/2010/main" val="20251683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D52C7D-CF9C-4B33-8411-7096F1AFF836}" type="slidenum">
              <a:rPr lang="en-US"/>
              <a:pPr>
                <a:defRPr/>
              </a:pPr>
              <a:t>‹#›</a:t>
            </a:fld>
            <a:endParaRPr lang="en-US" dirty="0"/>
          </a:p>
        </p:txBody>
      </p:sp>
    </p:spTree>
    <p:extLst>
      <p:ext uri="{BB962C8B-B14F-4D97-AF65-F5344CB8AC3E}">
        <p14:creationId xmlns:p14="http://schemas.microsoft.com/office/powerpoint/2010/main" val="109916928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a:t>Click to edit Master title style</a:t>
            </a:r>
          </a:p>
        </p:txBody>
      </p:sp>
      <p:sp>
        <p:nvSpPr>
          <p:cNvPr id="3" name="Text Placeholder 2"/>
          <p:cNvSpPr>
            <a:spLocks noGrp="1"/>
          </p:cNvSpPr>
          <p:nvPr>
            <p:ph type="body" sz="half" idx="1"/>
          </p:nvPr>
        </p:nvSpPr>
        <p:spPr>
          <a:xfrm>
            <a:off x="762000" y="1905000"/>
            <a:ext cx="37719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905000"/>
            <a:ext cx="3771900" cy="40386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46CB010-865E-43A3-B343-9D274A69DE56}" type="slidenum">
              <a:rPr lang="en-US"/>
              <a:pPr>
                <a:defRPr/>
              </a:pPr>
              <a:t>‹#›</a:t>
            </a:fld>
            <a:endParaRPr lang="en-US" dirty="0"/>
          </a:p>
        </p:txBody>
      </p:sp>
    </p:spTree>
    <p:extLst>
      <p:ext uri="{BB962C8B-B14F-4D97-AF65-F5344CB8AC3E}">
        <p14:creationId xmlns:p14="http://schemas.microsoft.com/office/powerpoint/2010/main" val="40642862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1012"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71013"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71014"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cs typeface="+mn-cs"/>
              </a:defRPr>
            </a:lvl1pPr>
          </a:lstStyle>
          <a:p>
            <a:pPr>
              <a:defRPr/>
            </a:pPr>
            <a:fld id="{7D2308C9-7F51-4B0F-9668-4E9DC7A70FA6}" type="slidenum">
              <a:rPr lang="en-US"/>
              <a:pPr>
                <a:defRPr/>
              </a:pPr>
              <a:t>‹#›</a:t>
            </a:fld>
            <a:endParaRPr lang="en-US" dirty="0"/>
          </a:p>
        </p:txBody>
      </p:sp>
      <p:grpSp>
        <p:nvGrpSpPr>
          <p:cNvPr id="1031" name="Group 7"/>
          <p:cNvGrpSpPr>
            <a:grpSpLocks/>
          </p:cNvGrpSpPr>
          <p:nvPr/>
        </p:nvGrpSpPr>
        <p:grpSpPr bwMode="auto">
          <a:xfrm>
            <a:off x="168275" y="228600"/>
            <a:ext cx="8823325" cy="6096000"/>
            <a:chOff x="106" y="144"/>
            <a:chExt cx="5558" cy="3840"/>
          </a:xfrm>
        </p:grpSpPr>
        <p:sp>
          <p:nvSpPr>
            <p:cNvPr id="1035"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2" name="Line 9"/>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dirty="0"/>
            </a:p>
          </p:txBody>
        </p:sp>
      </p:grpSp>
      <p:pic>
        <p:nvPicPr>
          <p:cNvPr id="103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64008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380999"/>
            <a:ext cx="718344" cy="73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49" r:id="rId1"/>
    <p:sldLayoutId id="2147485031" r:id="rId2"/>
    <p:sldLayoutId id="2147485033" r:id="rId3"/>
    <p:sldLayoutId id="2147485036" r:id="rId4"/>
    <p:sldLayoutId id="2147485041" r:id="rId5"/>
  </p:sldLayoutIdLst>
  <p:transition>
    <p:wipe dir="r"/>
  </p:transition>
  <p:hf hdr="0" ft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spcBef>
                <a:spcPts val="1200"/>
              </a:spcBef>
              <a:spcAft>
                <a:spcPts val="600"/>
              </a:spcAft>
            </a:pPr>
            <a:r>
              <a:rPr lang="en-US" altLang="en-US" i="0" dirty="0"/>
              <a:t>Line of Fire</a:t>
            </a:r>
            <a:br>
              <a:rPr lang="en-US" altLang="en-US" i="0" dirty="0"/>
            </a:br>
            <a:r>
              <a:rPr lang="en-US" altLang="en-US" sz="3200" b="1" i="0" dirty="0">
                <a:latin typeface="Arial" charset="0"/>
                <a:cs typeface="Arial" charset="0"/>
              </a:rPr>
              <a:t>Continuing Education</a:t>
            </a:r>
            <a:br>
              <a:rPr lang="en-US" altLang="en-US" sz="3200" b="1" i="0" dirty="0">
                <a:latin typeface="Arial" charset="0"/>
                <a:cs typeface="Arial" charset="0"/>
              </a:rPr>
            </a:br>
            <a:r>
              <a:rPr lang="en-US" altLang="en-US" sz="2000" b="1" i="0" dirty="0">
                <a:latin typeface="Arial" charset="0"/>
                <a:cs typeface="Arial" charset="0"/>
              </a:rPr>
              <a:t> Second Quarter 2023</a:t>
            </a:r>
            <a:endParaRPr lang="en-US" altLang="en-US" sz="3200" b="1" i="0" dirty="0">
              <a:latin typeface="Arial" charset="0"/>
              <a:cs typeface="Arial" charset="0"/>
            </a:endParaRPr>
          </a:p>
        </p:txBody>
      </p:sp>
    </p:spTree>
    <p:extLst>
      <p:ext uri="{BB962C8B-B14F-4D97-AF65-F5344CB8AC3E}">
        <p14:creationId xmlns:p14="http://schemas.microsoft.com/office/powerpoint/2010/main" val="2365140792"/>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9"/>
          <p:cNvSpPr>
            <a:spLocks noGrp="1" noChangeArrowheads="1"/>
          </p:cNvSpPr>
          <p:nvPr>
            <p:ph type="title"/>
          </p:nvPr>
        </p:nvSpPr>
        <p:spPr/>
        <p:txBody>
          <a:bodyPr/>
          <a:lstStyle/>
          <a:p>
            <a:pPr eaLnBrk="1" hangingPunct="1"/>
            <a:r>
              <a:rPr lang="en-US" altLang="en-US" dirty="0"/>
              <a:t>Minimize Line of Fire Hazards</a:t>
            </a:r>
          </a:p>
        </p:txBody>
      </p:sp>
      <p:sp>
        <p:nvSpPr>
          <p:cNvPr id="3" name="Content Placeholder 2"/>
          <p:cNvSpPr>
            <a:spLocks noGrp="1"/>
          </p:cNvSpPr>
          <p:nvPr>
            <p:ph idx="1"/>
          </p:nvPr>
        </p:nvSpPr>
        <p:spPr>
          <a:xfrm>
            <a:off x="762000" y="1931985"/>
            <a:ext cx="3809999" cy="4011615"/>
          </a:xfrm>
        </p:spPr>
        <p:txBody>
          <a:bodyPr/>
          <a:lstStyle/>
          <a:p>
            <a:pPr marL="0" indent="0">
              <a:spcBef>
                <a:spcPts val="0"/>
              </a:spcBef>
              <a:spcAft>
                <a:spcPts val="600"/>
              </a:spcAft>
              <a:buNone/>
            </a:pPr>
            <a:r>
              <a:rPr lang="en-US" sz="2800" dirty="0">
                <a:solidFill>
                  <a:srgbClr val="000000"/>
                </a:solidFill>
                <a:latin typeface="Arial" panose="020B0604020202020204" pitchFamily="34" charset="0"/>
              </a:rPr>
              <a:t>Be aware of the hazards</a:t>
            </a:r>
          </a:p>
          <a:p>
            <a:pPr>
              <a:spcBef>
                <a:spcPts val="0"/>
              </a:spcBef>
              <a:spcAft>
                <a:spcPts val="600"/>
              </a:spcAft>
              <a:buClr>
                <a:srgbClr val="002060"/>
              </a:buClr>
              <a:buFont typeface="Wingdings" panose="05000000000000000000" pitchFamily="2" charset="2"/>
              <a:buChar char="ü"/>
            </a:pPr>
            <a:r>
              <a:rPr lang="en-US" sz="2400" dirty="0">
                <a:solidFill>
                  <a:srgbClr val="000000"/>
                </a:solidFill>
                <a:latin typeface="Arial" panose="020B0604020202020204" pitchFamily="34" charset="0"/>
              </a:rPr>
              <a:t>We must understand</a:t>
            </a:r>
          </a:p>
          <a:p>
            <a:pPr lvl="1">
              <a:spcBef>
                <a:spcPts val="0"/>
              </a:spcBef>
              <a:spcAft>
                <a:spcPts val="600"/>
              </a:spcAft>
              <a:buClr>
                <a:srgbClr val="002060"/>
              </a:buClr>
              <a:buSzPct val="70000"/>
              <a:buFont typeface="Arial" panose="020B0604020202020204" pitchFamily="34" charset="0"/>
              <a:buChar char="•"/>
            </a:pPr>
            <a:r>
              <a:rPr lang="en-US" sz="1900" dirty="0">
                <a:solidFill>
                  <a:srgbClr val="000000"/>
                </a:solidFill>
                <a:latin typeface="Arial" panose="020B0604020202020204" pitchFamily="34" charset="0"/>
              </a:rPr>
              <a:t>The Steps </a:t>
            </a:r>
          </a:p>
          <a:p>
            <a:pPr lvl="1">
              <a:spcBef>
                <a:spcPts val="0"/>
              </a:spcBef>
              <a:spcAft>
                <a:spcPts val="600"/>
              </a:spcAft>
              <a:buClr>
                <a:srgbClr val="002060"/>
              </a:buClr>
              <a:buSzPct val="70000"/>
              <a:buFont typeface="Arial" panose="020B0604020202020204" pitchFamily="34" charset="0"/>
              <a:buChar char="•"/>
            </a:pPr>
            <a:r>
              <a:rPr lang="en-US" sz="1900" dirty="0">
                <a:solidFill>
                  <a:srgbClr val="000000"/>
                </a:solidFill>
                <a:latin typeface="Arial" panose="020B0604020202020204" pitchFamily="34" charset="0"/>
              </a:rPr>
              <a:t>The Hazards </a:t>
            </a:r>
          </a:p>
          <a:p>
            <a:pPr lvl="1">
              <a:spcBef>
                <a:spcPts val="0"/>
              </a:spcBef>
              <a:spcAft>
                <a:spcPts val="600"/>
              </a:spcAft>
              <a:buClr>
                <a:srgbClr val="002060"/>
              </a:buClr>
              <a:buSzPct val="70000"/>
              <a:buFont typeface="Arial" panose="020B0604020202020204" pitchFamily="34" charset="0"/>
              <a:buChar char="•"/>
            </a:pPr>
            <a:r>
              <a:rPr lang="en-US" sz="1900" dirty="0">
                <a:solidFill>
                  <a:srgbClr val="000000"/>
                </a:solidFill>
                <a:latin typeface="Arial" panose="020B0604020202020204" pitchFamily="34" charset="0"/>
              </a:rPr>
              <a:t>The Safeguards</a:t>
            </a:r>
          </a:p>
          <a:p>
            <a:pPr>
              <a:spcBef>
                <a:spcPts val="0"/>
              </a:spcBef>
              <a:spcAft>
                <a:spcPts val="600"/>
              </a:spcAft>
              <a:buClr>
                <a:srgbClr val="002060"/>
              </a:buClr>
              <a:buFont typeface="Wingdings" panose="05000000000000000000" pitchFamily="2" charset="2"/>
              <a:buChar char="ü"/>
            </a:pPr>
            <a:r>
              <a:rPr lang="en-US" sz="2400" dirty="0">
                <a:solidFill>
                  <a:srgbClr val="000000"/>
                </a:solidFill>
                <a:latin typeface="Arial" panose="020B0604020202020204" pitchFamily="34" charset="0"/>
              </a:rPr>
              <a:t>Take time to think about the consequences</a:t>
            </a:r>
            <a:endParaRPr lang="en-US" sz="2400" dirty="0"/>
          </a:p>
          <a:p>
            <a:endParaRPr lang="en-US" dirty="0"/>
          </a:p>
        </p:txBody>
      </p:sp>
      <p:sp>
        <p:nvSpPr>
          <p:cNvPr id="1024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5"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6"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7"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8"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609600" y="1828799"/>
            <a:ext cx="3886200" cy="4168775"/>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endParaRPr lang="en-US" sz="2400" b="1" dirty="0">
              <a:cs typeface="+mn-cs"/>
            </a:endParaRPr>
          </a:p>
        </p:txBody>
      </p:sp>
      <p:pic>
        <p:nvPicPr>
          <p:cNvPr id="2058" name="Picture 10" descr="Image result for Powerline Wor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30461"/>
            <a:ext cx="4038600" cy="37962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4719822" y="1931985"/>
            <a:ext cx="4191000" cy="3962401"/>
          </a:xfrm>
          <a:prstGeom prst="ellipse">
            <a:avLst/>
          </a:prstGeom>
          <a:noFill/>
          <a:ln w="165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 name="Straight Connector 5"/>
          <p:cNvCxnSpPr>
            <a:stCxn id="4" idx="0"/>
            <a:endCxn id="4" idx="4"/>
          </p:cNvCxnSpPr>
          <p:nvPr/>
        </p:nvCxnSpPr>
        <p:spPr bwMode="auto">
          <a:xfrm>
            <a:off x="6815322" y="1931985"/>
            <a:ext cx="0" cy="3962401"/>
          </a:xfrm>
          <a:prstGeom prst="line">
            <a:avLst/>
          </a:prstGeom>
          <a:solidFill>
            <a:srgbClr val="E6FC18"/>
          </a:solidFill>
          <a:ln w="22225" cap="flat" cmpd="sng" algn="ctr">
            <a:solidFill>
              <a:schemeClr val="tx1"/>
            </a:solidFill>
            <a:prstDash val="solid"/>
            <a:round/>
            <a:headEnd type="none" w="med" len="med"/>
            <a:tailEnd type="none" w="med" len="med"/>
          </a:ln>
          <a:effectLst/>
        </p:spPr>
      </p:cxnSp>
      <p:cxnSp>
        <p:nvCxnSpPr>
          <p:cNvPr id="21" name="Straight Connector 20"/>
          <p:cNvCxnSpPr>
            <a:stCxn id="4" idx="6"/>
            <a:endCxn id="4" idx="2"/>
          </p:cNvCxnSpPr>
          <p:nvPr/>
        </p:nvCxnSpPr>
        <p:spPr bwMode="auto">
          <a:xfrm flipH="1">
            <a:off x="4719822" y="3913186"/>
            <a:ext cx="4191000" cy="0"/>
          </a:xfrm>
          <a:prstGeom prst="line">
            <a:avLst/>
          </a:prstGeom>
          <a:solidFill>
            <a:srgbClr val="E6FC18"/>
          </a:solidFill>
          <a:ln w="22225" cap="flat" cmpd="sng" algn="ctr">
            <a:solidFill>
              <a:schemeClr val="tx1"/>
            </a:solidFill>
            <a:prstDash val="solid"/>
            <a:round/>
            <a:headEnd type="none" w="med" len="med"/>
            <a:tailEnd type="none" w="med" len="med"/>
          </a:ln>
          <a:effectLst/>
        </p:spPr>
      </p:cxnSp>
      <p:sp>
        <p:nvSpPr>
          <p:cNvPr id="2" name="Trapezoid 1"/>
          <p:cNvSpPr/>
          <p:nvPr/>
        </p:nvSpPr>
        <p:spPr bwMode="auto">
          <a:xfrm>
            <a:off x="5638800" y="5807836"/>
            <a:ext cx="2362200" cy="379476"/>
          </a:xfrm>
          <a:prstGeom prst="trapezoid">
            <a:avLst>
              <a:gd name="adj" fmla="val 11746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4">
            <a:extLst>
              <a:ext uri="{FF2B5EF4-FFF2-40B4-BE49-F238E27FC236}">
                <a16:creationId xmlns:a16="http://schemas.microsoft.com/office/drawing/2014/main" id="{DA4CAE6F-FBF6-05E3-DA7E-524C53333A88}"/>
              </a:ext>
            </a:extLst>
          </p:cNvPr>
          <p:cNvSpPr>
            <a:spLocks noGrp="1"/>
          </p:cNvSpPr>
          <p:nvPr>
            <p:ph type="sldNum" sz="quarter" idx="12"/>
          </p:nvPr>
        </p:nvSpPr>
        <p:spPr/>
        <p:txBody>
          <a:bodyPr/>
          <a:lstStyle/>
          <a:p>
            <a:pPr>
              <a:defRPr/>
            </a:pPr>
            <a:fld id="{083B02C4-578E-4A57-9B99-0EE79F1D5CBA}" type="slidenum">
              <a:rPr lang="en-US" smtClean="0"/>
              <a:pPr>
                <a:defRPr/>
              </a:pPr>
              <a:t>10</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i="0" dirty="0"/>
              <a:t>Struck-By Hazards</a:t>
            </a:r>
            <a:br>
              <a:rPr lang="en-US" altLang="en-US" i="0" dirty="0"/>
            </a:br>
            <a:r>
              <a:rPr lang="en-US" altLang="en-US" sz="2000" i="0" dirty="0"/>
              <a:t>Session Two </a:t>
            </a:r>
            <a:endParaRPr lang="en-US" altLang="en-US" i="0" dirty="0"/>
          </a:p>
        </p:txBody>
      </p:sp>
      <p:sp>
        <p:nvSpPr>
          <p:cNvPr id="2" name="Slide Number Placeholder 1">
            <a:extLst>
              <a:ext uri="{FF2B5EF4-FFF2-40B4-BE49-F238E27FC236}">
                <a16:creationId xmlns:a16="http://schemas.microsoft.com/office/drawing/2014/main" id="{F748C10D-E161-AE89-AD88-BB202D83CD9D}"/>
              </a:ext>
            </a:extLst>
          </p:cNvPr>
          <p:cNvSpPr>
            <a:spLocks noGrp="1"/>
          </p:cNvSpPr>
          <p:nvPr>
            <p:ph type="sldNum" sz="quarter" idx="12"/>
          </p:nvPr>
        </p:nvSpPr>
        <p:spPr/>
        <p:txBody>
          <a:bodyPr/>
          <a:lstStyle/>
          <a:p>
            <a:pPr>
              <a:defRPr/>
            </a:pPr>
            <a:fld id="{4BC82CB8-32D3-493F-BA4D-C698C2FBA453}" type="slidenum">
              <a:rPr lang="en-US" smtClean="0"/>
              <a:pPr>
                <a:defRPr/>
              </a:pPr>
              <a:t>11</a:t>
            </a:fld>
            <a:endParaRPr lang="en-US" dirty="0"/>
          </a:p>
        </p:txBody>
      </p:sp>
    </p:spTree>
    <p:extLst>
      <p:ext uri="{BB962C8B-B14F-4D97-AF65-F5344CB8AC3E}">
        <p14:creationId xmlns:p14="http://schemas.microsoft.com/office/powerpoint/2010/main" val="171294052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D36C-4306-4669-931C-73EEB50B84F8}"/>
              </a:ext>
            </a:extLst>
          </p:cNvPr>
          <p:cNvSpPr>
            <a:spLocks noGrp="1"/>
          </p:cNvSpPr>
          <p:nvPr>
            <p:ph type="title"/>
          </p:nvPr>
        </p:nvSpPr>
        <p:spPr/>
        <p:txBody>
          <a:bodyPr/>
          <a:lstStyle/>
          <a:p>
            <a:r>
              <a:rPr lang="en-US" dirty="0"/>
              <a:t>2021 Partnership Injuries</a:t>
            </a:r>
          </a:p>
        </p:txBody>
      </p:sp>
      <p:sp>
        <p:nvSpPr>
          <p:cNvPr id="3" name="Text Placeholder 2">
            <a:extLst>
              <a:ext uri="{FF2B5EF4-FFF2-40B4-BE49-F238E27FC236}">
                <a16:creationId xmlns:a16="http://schemas.microsoft.com/office/drawing/2014/main" id="{BFFE631F-CC1B-4666-A99A-C6ECC1990855}"/>
              </a:ext>
            </a:extLst>
          </p:cNvPr>
          <p:cNvSpPr>
            <a:spLocks noGrp="1"/>
          </p:cNvSpPr>
          <p:nvPr>
            <p:ph type="body" sz="half" idx="1"/>
          </p:nvPr>
        </p:nvSpPr>
        <p:spPr>
          <a:xfrm>
            <a:off x="685800" y="1905000"/>
            <a:ext cx="4191000" cy="4038600"/>
          </a:xfrm>
        </p:spPr>
        <p:txBody>
          <a:bodyPr/>
          <a:lstStyle/>
          <a:p>
            <a:pPr marL="0" indent="0">
              <a:spcBef>
                <a:spcPts val="0"/>
              </a:spcBef>
              <a:spcAft>
                <a:spcPts val="1200"/>
              </a:spcAft>
              <a:buNone/>
            </a:pPr>
            <a:r>
              <a:rPr lang="en-US" sz="2800" dirty="0"/>
              <a:t>Struck By</a:t>
            </a:r>
          </a:p>
          <a:p>
            <a:pPr>
              <a:spcBef>
                <a:spcPts val="0"/>
              </a:spcBef>
              <a:spcAft>
                <a:spcPts val="1200"/>
              </a:spcAft>
              <a:buClr>
                <a:srgbClr val="002060"/>
              </a:buClr>
              <a:buFont typeface="Wingdings" panose="05000000000000000000" pitchFamily="2" charset="2"/>
              <a:buChar char="ü"/>
            </a:pPr>
            <a:r>
              <a:rPr lang="en-US" sz="2400" dirty="0"/>
              <a:t>Accounted for 18% of all ET&amp;D Partner Company Significant Injury &amp; Fatality (SIF) Events </a:t>
            </a:r>
          </a:p>
          <a:p>
            <a:pPr lvl="1">
              <a:spcBef>
                <a:spcPts val="0"/>
              </a:spcBef>
              <a:spcAft>
                <a:spcPts val="1200"/>
              </a:spcAft>
              <a:buClr>
                <a:srgbClr val="002060"/>
              </a:buClr>
              <a:buSzPct val="70000"/>
              <a:buFont typeface="Arial" panose="020B0604020202020204" pitchFamily="34" charset="0"/>
              <a:buChar char="•"/>
            </a:pPr>
            <a:r>
              <a:rPr lang="en-US" sz="1900" dirty="0"/>
              <a:t>19 of 106 Reported SIF’s</a:t>
            </a:r>
          </a:p>
          <a:p>
            <a:pPr lvl="1">
              <a:spcBef>
                <a:spcPts val="0"/>
              </a:spcBef>
              <a:spcAft>
                <a:spcPts val="1200"/>
              </a:spcAft>
              <a:buClr>
                <a:srgbClr val="002060"/>
              </a:buClr>
              <a:buSzPct val="70000"/>
              <a:buFont typeface="Arial" panose="020B0604020202020204" pitchFamily="34" charset="0"/>
              <a:buChar char="•"/>
            </a:pPr>
            <a:r>
              <a:rPr lang="en-US" sz="1900" dirty="0"/>
              <a:t>Does not include non-SIF  injuries</a:t>
            </a:r>
          </a:p>
        </p:txBody>
      </p:sp>
      <p:pic>
        <p:nvPicPr>
          <p:cNvPr id="6" name="Online Image Placeholder 5"/>
          <p:cNvPicPr>
            <a:picLocks noGrp="1" noChangeAspect="1"/>
          </p:cNvPicPr>
          <p:nvPr>
            <p:ph type="clipArt" sz="half" idx="2"/>
          </p:nvPr>
        </p:nvPicPr>
        <p:blipFill>
          <a:blip r:embed="rId3"/>
          <a:stretch>
            <a:fillRect/>
          </a:stretch>
        </p:blipFill>
        <p:spPr>
          <a:xfrm>
            <a:off x="5058550" y="1905000"/>
            <a:ext cx="3399650" cy="4038600"/>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4328BADD-6179-EC1A-FA7B-6824C295A79F}"/>
              </a:ext>
            </a:extLst>
          </p:cNvPr>
          <p:cNvSpPr>
            <a:spLocks noGrp="1"/>
          </p:cNvSpPr>
          <p:nvPr>
            <p:ph type="sldNum" sz="quarter" idx="12"/>
          </p:nvPr>
        </p:nvSpPr>
        <p:spPr/>
        <p:txBody>
          <a:bodyPr/>
          <a:lstStyle/>
          <a:p>
            <a:pPr>
              <a:defRPr/>
            </a:pPr>
            <a:fld id="{C46CB010-865E-43A3-B343-9D274A69DE56}" type="slidenum">
              <a:rPr lang="en-US" smtClean="0"/>
              <a:pPr>
                <a:defRPr/>
              </a:pPr>
              <a:t>12</a:t>
            </a:fld>
            <a:endParaRPr lang="en-US" dirty="0"/>
          </a:p>
        </p:txBody>
      </p:sp>
    </p:spTree>
    <p:extLst>
      <p:ext uri="{BB962C8B-B14F-4D97-AF65-F5344CB8AC3E}">
        <p14:creationId xmlns:p14="http://schemas.microsoft.com/office/powerpoint/2010/main" val="3579728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Equipment Hazards</a:t>
            </a:r>
          </a:p>
        </p:txBody>
      </p:sp>
      <p:pic>
        <p:nvPicPr>
          <p:cNvPr id="3" name="Picture 2"/>
          <p:cNvPicPr>
            <a:picLocks noChangeAspect="1"/>
          </p:cNvPicPr>
          <p:nvPr/>
        </p:nvPicPr>
        <p:blipFill>
          <a:blip r:embed="rId3"/>
          <a:stretch>
            <a:fillRect/>
          </a:stretch>
        </p:blipFill>
        <p:spPr>
          <a:xfrm>
            <a:off x="5181599" y="1828800"/>
            <a:ext cx="3291455" cy="3962400"/>
          </a:xfrm>
          <a:prstGeom prst="rect">
            <a:avLst/>
          </a:prstGeom>
          <a:ln>
            <a:noFill/>
          </a:ln>
          <a:effectLst>
            <a:softEdge rad="112500"/>
          </a:effectLst>
        </p:spPr>
      </p:pic>
      <p:sp>
        <p:nvSpPr>
          <p:cNvPr id="4" name="Text Placeholder 3"/>
          <p:cNvSpPr>
            <a:spLocks noGrp="1"/>
          </p:cNvSpPr>
          <p:nvPr>
            <p:ph type="body" sz="half" idx="1"/>
          </p:nvPr>
        </p:nvSpPr>
        <p:spPr>
          <a:xfrm>
            <a:off x="762000" y="1905000"/>
            <a:ext cx="4191000" cy="4038600"/>
          </a:xfrm>
        </p:spPr>
        <p:txBody>
          <a:bodyPr/>
          <a:lstStyle/>
          <a:p>
            <a:pPr marL="0" indent="0">
              <a:buNone/>
            </a:pPr>
            <a:r>
              <a:rPr lang="en-US" sz="2800" dirty="0"/>
              <a:t>If no Spotter</a:t>
            </a:r>
          </a:p>
          <a:p>
            <a:pPr>
              <a:buClr>
                <a:srgbClr val="002060"/>
              </a:buClr>
              <a:buFont typeface="Wingdings" panose="05000000000000000000" pitchFamily="2" charset="2"/>
              <a:buChar char="ü"/>
            </a:pPr>
            <a:r>
              <a:rPr lang="en-US" sz="2400" dirty="0"/>
              <a:t>360° walk-around before first move</a:t>
            </a:r>
          </a:p>
          <a:p>
            <a:pPr marL="0" indent="0">
              <a:buClr>
                <a:srgbClr val="002060"/>
              </a:buClr>
              <a:buNone/>
            </a:pPr>
            <a:r>
              <a:rPr lang="en-US" sz="2800" dirty="0"/>
              <a:t>If using a Spotter</a:t>
            </a:r>
          </a:p>
          <a:p>
            <a:pPr>
              <a:buClr>
                <a:srgbClr val="002060"/>
              </a:buClr>
              <a:buFont typeface="Wingdings" panose="05000000000000000000" pitchFamily="2" charset="2"/>
              <a:buChar char="ü"/>
            </a:pPr>
            <a:r>
              <a:rPr lang="en-US" sz="2400" dirty="0"/>
              <a:t>They can be seen</a:t>
            </a:r>
          </a:p>
          <a:p>
            <a:pPr>
              <a:buClr>
                <a:srgbClr val="002060"/>
              </a:buClr>
              <a:buFont typeface="Wingdings" panose="05000000000000000000" pitchFamily="2" charset="2"/>
              <a:buChar char="ü"/>
            </a:pPr>
            <a:r>
              <a:rPr lang="en-US" sz="2400"/>
              <a:t>Never stand directly </a:t>
            </a:r>
            <a:r>
              <a:rPr lang="en-US" sz="2400" dirty="0"/>
              <a:t>behind equipment</a:t>
            </a:r>
          </a:p>
          <a:p>
            <a:pPr>
              <a:buClr>
                <a:srgbClr val="002060"/>
              </a:buClr>
              <a:buFont typeface="Wingdings" panose="05000000000000000000" pitchFamily="2" charset="2"/>
              <a:buChar char="ü"/>
            </a:pPr>
            <a:r>
              <a:rPr lang="en-US" sz="2400" dirty="0"/>
              <a:t>Lose sight of each other, </a:t>
            </a:r>
            <a:r>
              <a:rPr lang="en-US" sz="2400" b="1" dirty="0">
                <a:solidFill>
                  <a:srgbClr val="FF0000"/>
                </a:solidFill>
                <a:latin typeface="Arial Rounded MT Bold" panose="020F0704030504030204" pitchFamily="34" charset="0"/>
              </a:rPr>
              <a:t>STOP!</a:t>
            </a:r>
          </a:p>
          <a:p>
            <a:endParaRPr lang="en-US" dirty="0"/>
          </a:p>
        </p:txBody>
      </p:sp>
      <p:sp>
        <p:nvSpPr>
          <p:cNvPr id="6" name="AutoShape 6" descr="Image result for Equipment spotter signa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quipment spotter signa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Equipment spotter signal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Equipment spotter signal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3672453" cy="4267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78382DBD-800A-0002-6F53-01F38305DE21}"/>
              </a:ext>
            </a:extLst>
          </p:cNvPr>
          <p:cNvSpPr>
            <a:spLocks noGrp="1"/>
          </p:cNvSpPr>
          <p:nvPr>
            <p:ph type="sldNum" sz="quarter" idx="12"/>
          </p:nvPr>
        </p:nvSpPr>
        <p:spPr/>
        <p:txBody>
          <a:bodyPr/>
          <a:lstStyle/>
          <a:p>
            <a:pPr>
              <a:defRPr/>
            </a:pPr>
            <a:fld id="{C46CB010-865E-43A3-B343-9D274A69DE56}" type="slidenum">
              <a:rPr lang="en-US" smtClean="0"/>
              <a:pPr>
                <a:defRPr/>
              </a:pPr>
              <a:t>13</a:t>
            </a:fld>
            <a:endParaRPr lang="en-US" dirty="0"/>
          </a:p>
        </p:txBody>
      </p:sp>
    </p:spTree>
    <p:extLst>
      <p:ext uri="{BB962C8B-B14F-4D97-AF65-F5344CB8AC3E}">
        <p14:creationId xmlns:p14="http://schemas.microsoft.com/office/powerpoint/2010/main" val="26511673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500"/>
                            </p:stCondLst>
                            <p:childTnLst>
                              <p:par>
                                <p:cTn id="29" presetID="10" presetClass="entr" presetSubtype="0" fill="hold" nodeType="afterEffect">
                                  <p:stCondLst>
                                    <p:cond delay="1250"/>
                                  </p:stCondLst>
                                  <p:childTnLst>
                                    <p:set>
                                      <p:cBhvr>
                                        <p:cTn id="30" dur="1" fill="hold">
                                          <p:stCondLst>
                                            <p:cond delay="0"/>
                                          </p:stCondLst>
                                        </p:cTn>
                                        <p:tgtEl>
                                          <p:spTgt spid="8205"/>
                                        </p:tgtEl>
                                        <p:attrNameLst>
                                          <p:attrName>style.visibility</p:attrName>
                                        </p:attrNameLst>
                                      </p:cBhvr>
                                      <p:to>
                                        <p:strVal val="visible"/>
                                      </p:to>
                                    </p:set>
                                    <p:animEffect transition="in" filter="fade">
                                      <p:cBhvr>
                                        <p:cTn id="31" dur="10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mcgowan\Pictures\PJB-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59038"/>
            <a:ext cx="4978679" cy="3454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Image result for struck-by inj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2397641"/>
            <a:ext cx="4978678" cy="3315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p:txBody>
          <a:bodyPr/>
          <a:lstStyle/>
          <a:p>
            <a:pPr eaLnBrk="1" hangingPunct="1"/>
            <a:r>
              <a:rPr lang="en-US" altLang="en-US" dirty="0"/>
              <a:t>Work Practices</a:t>
            </a:r>
          </a:p>
        </p:txBody>
      </p:sp>
      <p:sp>
        <p:nvSpPr>
          <p:cNvPr id="2" name="Text Placeholder 1"/>
          <p:cNvSpPr>
            <a:spLocks noGrp="1"/>
          </p:cNvSpPr>
          <p:nvPr>
            <p:ph idx="1"/>
          </p:nvPr>
        </p:nvSpPr>
        <p:spPr>
          <a:xfrm>
            <a:off x="609600" y="1905000"/>
            <a:ext cx="3276600" cy="4038600"/>
          </a:xfrm>
        </p:spPr>
        <p:txBody>
          <a:bodyPr/>
          <a:lstStyle/>
          <a:p>
            <a:pPr marL="0" indent="0">
              <a:buNone/>
            </a:pPr>
            <a:r>
              <a:rPr lang="en-US" sz="2800" dirty="0"/>
              <a:t>During the job planning phase, ask the “What If” questions</a:t>
            </a:r>
          </a:p>
          <a:p>
            <a:pPr>
              <a:buClr>
                <a:srgbClr val="002060"/>
              </a:buClr>
              <a:buFont typeface="Wingdings" panose="05000000000000000000" pitchFamily="2" charset="2"/>
              <a:buChar char="ü"/>
            </a:pPr>
            <a:r>
              <a:rPr lang="en-US" sz="2400" dirty="0"/>
              <a:t>Am I or will I be in harm’s way?</a:t>
            </a:r>
          </a:p>
          <a:p>
            <a:pPr>
              <a:buClr>
                <a:srgbClr val="002060"/>
              </a:buClr>
              <a:buFont typeface="Wingdings" panose="05000000000000000000" pitchFamily="2" charset="2"/>
              <a:buChar char="ü"/>
            </a:pPr>
            <a:r>
              <a:rPr lang="en-US" sz="2400" dirty="0"/>
              <a:t>Will someone else be in harm’s way?</a:t>
            </a:r>
          </a:p>
          <a:p>
            <a:endParaRPr lang="en-US" sz="2400" dirty="0"/>
          </a:p>
          <a:p>
            <a:endParaRPr lang="en-US" sz="2400" dirty="0"/>
          </a:p>
          <a:p>
            <a:endParaRPr lang="en-US" sz="2400" dirty="0"/>
          </a:p>
          <a:p>
            <a:endParaRPr lang="en-US" dirty="0"/>
          </a:p>
        </p:txBody>
      </p:sp>
      <p:sp>
        <p:nvSpPr>
          <p:cNvPr id="5" name="TextBox 4"/>
          <p:cNvSpPr txBox="1"/>
          <p:nvPr/>
        </p:nvSpPr>
        <p:spPr>
          <a:xfrm>
            <a:off x="4953000" y="5791200"/>
            <a:ext cx="3048000" cy="461665"/>
          </a:xfrm>
          <a:prstGeom prst="rect">
            <a:avLst/>
          </a:prstGeom>
          <a:noFill/>
        </p:spPr>
        <p:txBody>
          <a:bodyPr wrap="square" rtlCol="0">
            <a:spAutoFit/>
          </a:bodyPr>
          <a:lstStyle/>
          <a:p>
            <a:pPr algn="ctr"/>
            <a:r>
              <a:rPr lang="en-US" sz="2400" b="1" dirty="0">
                <a:latin typeface="Arial Rounded MT Bold" panose="020F0704030504030204" pitchFamily="34" charset="0"/>
              </a:rPr>
              <a:t>Avoid This!</a:t>
            </a:r>
          </a:p>
        </p:txBody>
      </p:sp>
      <p:sp>
        <p:nvSpPr>
          <p:cNvPr id="3" name="Slide Number Placeholder 2">
            <a:extLst>
              <a:ext uri="{FF2B5EF4-FFF2-40B4-BE49-F238E27FC236}">
                <a16:creationId xmlns:a16="http://schemas.microsoft.com/office/drawing/2014/main" id="{92DF7D0B-4BBB-660E-6BB1-A2B692BDA089}"/>
              </a:ext>
            </a:extLst>
          </p:cNvPr>
          <p:cNvSpPr>
            <a:spLocks noGrp="1"/>
          </p:cNvSpPr>
          <p:nvPr>
            <p:ph type="sldNum" sz="quarter" idx="12"/>
          </p:nvPr>
        </p:nvSpPr>
        <p:spPr/>
        <p:txBody>
          <a:bodyPr/>
          <a:lstStyle/>
          <a:p>
            <a:pPr>
              <a:defRPr/>
            </a:pPr>
            <a:fld id="{083B02C4-578E-4A57-9B99-0EE79F1D5CBA}" type="slidenum">
              <a:rPr lang="en-US" smtClean="0"/>
              <a:pPr>
                <a:defRPr/>
              </a:pPr>
              <a:t>14</a:t>
            </a:fld>
            <a:endParaRPr lang="en-US" dirty="0"/>
          </a:p>
        </p:txBody>
      </p:sp>
    </p:spTree>
    <p:extLst>
      <p:ext uri="{BB962C8B-B14F-4D97-AF65-F5344CB8AC3E}">
        <p14:creationId xmlns:p14="http://schemas.microsoft.com/office/powerpoint/2010/main" val="29247799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fade">
                                      <p:cBhvr>
                                        <p:cTn id="16" dur="500"/>
                                        <p:tgtEl>
                                          <p:spTgt spid="9222"/>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Hand Position</a:t>
            </a:r>
          </a:p>
        </p:txBody>
      </p:sp>
      <p:pic>
        <p:nvPicPr>
          <p:cNvPr id="3" name="Picture 2"/>
          <p:cNvPicPr>
            <a:picLocks noChangeAspect="1"/>
          </p:cNvPicPr>
          <p:nvPr/>
        </p:nvPicPr>
        <p:blipFill>
          <a:blip r:embed="rId3"/>
          <a:stretch>
            <a:fillRect/>
          </a:stretch>
        </p:blipFill>
        <p:spPr>
          <a:xfrm>
            <a:off x="4648200" y="1976769"/>
            <a:ext cx="4109239" cy="3872909"/>
          </a:xfrm>
          <a:prstGeom prst="rect">
            <a:avLst/>
          </a:prstGeom>
          <a:ln>
            <a:noFill/>
          </a:ln>
          <a:effectLst>
            <a:softEdge rad="112500"/>
          </a:effectLst>
        </p:spPr>
      </p:pic>
      <p:sp>
        <p:nvSpPr>
          <p:cNvPr id="4" name="Text Placeholder 3"/>
          <p:cNvSpPr>
            <a:spLocks noGrp="1"/>
          </p:cNvSpPr>
          <p:nvPr>
            <p:ph type="body" sz="half" idx="1"/>
          </p:nvPr>
        </p:nvSpPr>
        <p:spPr/>
        <p:txBody>
          <a:bodyPr/>
          <a:lstStyle/>
          <a:p>
            <a:pPr marL="0" indent="0">
              <a:buNone/>
            </a:pPr>
            <a:r>
              <a:rPr lang="en-US" sz="2800" dirty="0"/>
              <a:t>Be cognizant of hand placement</a:t>
            </a:r>
          </a:p>
          <a:p>
            <a:pPr>
              <a:buClr>
                <a:srgbClr val="002060"/>
              </a:buClr>
              <a:buFont typeface="Wingdings" panose="05000000000000000000" pitchFamily="2" charset="2"/>
              <a:buChar char="ü"/>
            </a:pPr>
            <a:r>
              <a:rPr lang="en-US" sz="2400" dirty="0"/>
              <a:t>Look for pinch points</a:t>
            </a:r>
          </a:p>
          <a:p>
            <a:pPr>
              <a:buClr>
                <a:srgbClr val="002060"/>
              </a:buClr>
              <a:buFont typeface="Wingdings" panose="05000000000000000000" pitchFamily="2" charset="2"/>
              <a:buChar char="ü"/>
            </a:pPr>
            <a:r>
              <a:rPr lang="en-US" sz="2400" dirty="0"/>
              <a:t>What if it moves</a:t>
            </a:r>
          </a:p>
          <a:p>
            <a:pPr>
              <a:buClr>
                <a:srgbClr val="002060"/>
              </a:buClr>
              <a:buFont typeface="Wingdings" panose="05000000000000000000" pitchFamily="2" charset="2"/>
              <a:buChar char="ü"/>
            </a:pPr>
            <a:r>
              <a:rPr lang="en-US" sz="2400" dirty="0"/>
              <a:t>Unexpected release of energy</a:t>
            </a:r>
          </a:p>
        </p:txBody>
      </p:sp>
      <p:sp>
        <p:nvSpPr>
          <p:cNvPr id="2" name="Slide Number Placeholder 1">
            <a:extLst>
              <a:ext uri="{FF2B5EF4-FFF2-40B4-BE49-F238E27FC236}">
                <a16:creationId xmlns:a16="http://schemas.microsoft.com/office/drawing/2014/main" id="{B2008FFC-8071-41E4-5006-A54436DF6E9A}"/>
              </a:ext>
            </a:extLst>
          </p:cNvPr>
          <p:cNvSpPr>
            <a:spLocks noGrp="1"/>
          </p:cNvSpPr>
          <p:nvPr>
            <p:ph type="sldNum" sz="quarter" idx="12"/>
          </p:nvPr>
        </p:nvSpPr>
        <p:spPr/>
        <p:txBody>
          <a:bodyPr/>
          <a:lstStyle/>
          <a:p>
            <a:pPr>
              <a:defRPr/>
            </a:pPr>
            <a:fld id="{C46CB010-865E-43A3-B343-9D274A69DE56}" type="slidenum">
              <a:rPr lang="en-US" smtClean="0"/>
              <a:pPr>
                <a:defRPr/>
              </a:pPr>
              <a:t>15</a:t>
            </a:fld>
            <a:endParaRPr lang="en-US" dirty="0"/>
          </a:p>
        </p:txBody>
      </p:sp>
    </p:spTree>
    <p:extLst>
      <p:ext uri="{BB962C8B-B14F-4D97-AF65-F5344CB8AC3E}">
        <p14:creationId xmlns:p14="http://schemas.microsoft.com/office/powerpoint/2010/main" val="16594466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Crushing Injury</a:t>
            </a:r>
          </a:p>
        </p:txBody>
      </p:sp>
      <p:sp>
        <p:nvSpPr>
          <p:cNvPr id="2" name="Text Placeholder 1"/>
          <p:cNvSpPr>
            <a:spLocks noGrp="1"/>
          </p:cNvSpPr>
          <p:nvPr>
            <p:ph idx="1"/>
          </p:nvPr>
        </p:nvSpPr>
        <p:spPr>
          <a:xfrm>
            <a:off x="762000" y="1981200"/>
            <a:ext cx="3429000" cy="3962400"/>
          </a:xfrm>
        </p:spPr>
        <p:txBody>
          <a:bodyPr/>
          <a:lstStyle/>
          <a:p>
            <a:pPr marL="0" indent="0">
              <a:buNone/>
            </a:pPr>
            <a:r>
              <a:rPr lang="en-US" sz="2800" dirty="0">
                <a:latin typeface="Arial" panose="020B0604020202020204" pitchFamily="34" charset="0"/>
                <a:cs typeface="Arial" panose="020B0604020202020204" pitchFamily="34" charset="0"/>
              </a:rPr>
              <a:t>Equipment with  Rollover Protection Systems or ROPS</a:t>
            </a:r>
          </a:p>
          <a:p>
            <a:pPr>
              <a:buClr>
                <a:srgbClr val="00206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Wear seatbelts</a:t>
            </a:r>
          </a:p>
          <a:p>
            <a:pPr>
              <a:spcBef>
                <a:spcPts val="0"/>
              </a:spcBef>
              <a:buClr>
                <a:srgbClr val="00206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Mandatory requirement</a:t>
            </a:r>
          </a:p>
        </p:txBody>
      </p:sp>
      <p:pic>
        <p:nvPicPr>
          <p:cNvPr id="1030" name="Picture 6" descr="Image result for backhoe roll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1" y="1905000"/>
            <a:ext cx="4343400" cy="365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9756F28-0994-DEE8-A696-E96700D4039B}"/>
              </a:ext>
            </a:extLst>
          </p:cNvPr>
          <p:cNvSpPr>
            <a:spLocks noGrp="1"/>
          </p:cNvSpPr>
          <p:nvPr>
            <p:ph type="sldNum" sz="quarter" idx="12"/>
          </p:nvPr>
        </p:nvSpPr>
        <p:spPr/>
        <p:txBody>
          <a:bodyPr/>
          <a:lstStyle/>
          <a:p>
            <a:pPr>
              <a:defRPr/>
            </a:pPr>
            <a:fld id="{083B02C4-578E-4A57-9B99-0EE79F1D5CBA}" type="slidenum">
              <a:rPr lang="en-US" smtClean="0"/>
              <a:pPr>
                <a:defRPr/>
              </a:pPr>
              <a:t>16</a:t>
            </a:fld>
            <a:endParaRPr lang="en-US" dirty="0"/>
          </a:p>
        </p:txBody>
      </p:sp>
    </p:spTree>
    <p:extLst>
      <p:ext uri="{BB962C8B-B14F-4D97-AF65-F5344CB8AC3E}">
        <p14:creationId xmlns:p14="http://schemas.microsoft.com/office/powerpoint/2010/main" val="2221840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a:t>Key Points-Session One </a:t>
            </a:r>
          </a:p>
        </p:txBody>
      </p:sp>
      <p:sp>
        <p:nvSpPr>
          <p:cNvPr id="2" name="Rectangle 1"/>
          <p:cNvSpPr/>
          <p:nvPr/>
        </p:nvSpPr>
        <p:spPr>
          <a:xfrm>
            <a:off x="533400" y="1905000"/>
            <a:ext cx="8077200" cy="4385816"/>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a:t>Body position is a key component when identifying struck–by type line of fire hazards.</a:t>
            </a:r>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a:p>
            <a:pPr marL="342900" indent="-342900" eaLnBrk="1" hangingPunct="1">
              <a:spcBef>
                <a:spcPts val="600"/>
              </a:spcBef>
              <a:spcAft>
                <a:spcPts val="0"/>
              </a:spcAft>
              <a:buClrTx/>
              <a:buFont typeface="+mj-lt"/>
              <a:buAutoNum type="arabicPeriod"/>
            </a:pPr>
            <a:r>
              <a:rPr lang="en-US" altLang="en-US" sz="1600" dirty="0"/>
              <a:t>A good example of when to use Stop Work Authority (SWA) is if you lose sight of your spotter when backing a vehicle or piece of equipment.</a:t>
            </a:r>
          </a:p>
          <a:p>
            <a:pPr marL="685800" lvl="1" indent="-228600" eaLnBrk="1" hangingPunct="1">
              <a:spcBef>
                <a:spcPts val="600"/>
              </a:spcBef>
              <a:spcAft>
                <a:spcPts val="0"/>
              </a:spcAft>
              <a:buClrTx/>
              <a:buSzPct val="70000"/>
              <a:buFont typeface="+mj-lt"/>
              <a:buAutoNum type="alphaLcPeriod"/>
            </a:pPr>
            <a:r>
              <a:rPr lang="en-US" altLang="en-US" sz="1400" dirty="0"/>
              <a:t>True</a:t>
            </a:r>
          </a:p>
          <a:p>
            <a:pPr marL="685800" lvl="1" indent="-228600" eaLnBrk="1" hangingPunct="1">
              <a:spcBef>
                <a:spcPts val="600"/>
              </a:spcBef>
              <a:spcAft>
                <a:spcPts val="0"/>
              </a:spcAft>
              <a:buClrTx/>
              <a:buSzPct val="70000"/>
              <a:buFont typeface="+mj-lt"/>
              <a:buAutoNum type="alphaLcPeriod"/>
            </a:pPr>
            <a:r>
              <a:rPr lang="en-US" altLang="en-US" sz="1400" dirty="0"/>
              <a:t>False</a:t>
            </a:r>
          </a:p>
          <a:p>
            <a:pPr marL="342900" indent="-342900" eaLnBrk="1" hangingPunct="1">
              <a:spcBef>
                <a:spcPts val="600"/>
              </a:spcBef>
              <a:spcAft>
                <a:spcPts val="0"/>
              </a:spcAft>
              <a:buClrTx/>
              <a:buFont typeface="+mj-lt"/>
              <a:buAutoNum type="arabicPeriod"/>
            </a:pPr>
            <a:r>
              <a:rPr lang="en-US" sz="1600" dirty="0"/>
              <a:t>If a spotter is not available, it is OK to back up as long as you sound the horn first. </a:t>
            </a:r>
            <a:endParaRPr lang="en-US" altLang="en-US" sz="1400" dirty="0"/>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a:p>
            <a:pPr marL="342900" indent="-342900">
              <a:spcBef>
                <a:spcPts val="600"/>
              </a:spcBef>
              <a:spcAft>
                <a:spcPts val="0"/>
              </a:spcAft>
              <a:buFont typeface="+mj-lt"/>
              <a:buAutoNum type="arabicPeriod"/>
            </a:pPr>
            <a:r>
              <a:rPr lang="en-US" sz="1600" dirty="0"/>
              <a:t>A person that is in a position that allows them to be struck and injured if there is a movement of an object is exposed to a ___________ injury.</a:t>
            </a:r>
          </a:p>
          <a:p>
            <a:pPr lvl="1" eaLnBrk="1" hangingPunct="1">
              <a:spcBef>
                <a:spcPts val="600"/>
              </a:spcBef>
              <a:spcAft>
                <a:spcPts val="0"/>
              </a:spcAft>
              <a:buClrTx/>
              <a:buSzPct val="70000"/>
              <a:buFont typeface="+mj-lt"/>
              <a:buAutoNum type="alphaLcPeriod"/>
            </a:pPr>
            <a:r>
              <a:rPr lang="en-US" altLang="en-US" sz="1400" dirty="0"/>
              <a:t>   Struck-By</a:t>
            </a:r>
          </a:p>
          <a:p>
            <a:pPr lvl="1" eaLnBrk="1" hangingPunct="1">
              <a:spcBef>
                <a:spcPts val="600"/>
              </a:spcBef>
              <a:spcAft>
                <a:spcPts val="0"/>
              </a:spcAft>
              <a:buClrTx/>
              <a:buSzPct val="70000"/>
              <a:buFont typeface="+mj-lt"/>
              <a:buAutoNum type="alphaLcPeriod"/>
            </a:pPr>
            <a:r>
              <a:rPr lang="en-US" altLang="en-US" sz="1400" dirty="0"/>
              <a:t>   Caught Between</a:t>
            </a:r>
          </a:p>
        </p:txBody>
      </p:sp>
      <p:sp>
        <p:nvSpPr>
          <p:cNvPr id="4" name="Rounded Rectangle 3"/>
          <p:cNvSpPr/>
          <p:nvPr/>
        </p:nvSpPr>
        <p:spPr bwMode="auto">
          <a:xfrm>
            <a:off x="992134" y="24384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ounded Rectangle 7"/>
          <p:cNvSpPr/>
          <p:nvPr/>
        </p:nvSpPr>
        <p:spPr bwMode="auto">
          <a:xfrm>
            <a:off x="979729" y="35814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ounded Rectangle 8"/>
          <p:cNvSpPr/>
          <p:nvPr/>
        </p:nvSpPr>
        <p:spPr bwMode="auto">
          <a:xfrm>
            <a:off x="990600" y="48006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9"/>
          <p:cNvSpPr/>
          <p:nvPr/>
        </p:nvSpPr>
        <p:spPr bwMode="auto">
          <a:xfrm>
            <a:off x="990600" y="5638800"/>
            <a:ext cx="1295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Slide Number Placeholder 2">
            <a:extLst>
              <a:ext uri="{FF2B5EF4-FFF2-40B4-BE49-F238E27FC236}">
                <a16:creationId xmlns:a16="http://schemas.microsoft.com/office/drawing/2014/main" id="{290F4FBA-EB28-5E3B-1A76-62F6DCFC0C34}"/>
              </a:ext>
            </a:extLst>
          </p:cNvPr>
          <p:cNvSpPr>
            <a:spLocks noGrp="1"/>
          </p:cNvSpPr>
          <p:nvPr>
            <p:ph type="sldNum" sz="quarter" idx="12"/>
          </p:nvPr>
        </p:nvSpPr>
        <p:spPr/>
        <p:txBody>
          <a:bodyPr/>
          <a:lstStyle/>
          <a:p>
            <a:pPr>
              <a:defRPr/>
            </a:pPr>
            <a:fld id="{C46CB010-865E-43A3-B343-9D274A69DE56}" type="slidenum">
              <a:rPr lang="en-US" smtClean="0"/>
              <a:pPr>
                <a:defRPr/>
              </a:pPr>
              <a:t>17</a:t>
            </a:fld>
            <a:endParaRPr lang="en-US" dirty="0"/>
          </a:p>
        </p:txBody>
      </p:sp>
    </p:spTree>
    <p:extLst>
      <p:ext uri="{BB962C8B-B14F-4D97-AF65-F5344CB8AC3E}">
        <p14:creationId xmlns:p14="http://schemas.microsoft.com/office/powerpoint/2010/main" val="33188821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i="0" dirty="0"/>
              <a:t>Caught-In or Between Hazards</a:t>
            </a:r>
            <a:br>
              <a:rPr lang="en-US" altLang="en-US" i="0" dirty="0"/>
            </a:br>
            <a:r>
              <a:rPr lang="en-US" altLang="en-US" sz="2000" i="0" dirty="0"/>
              <a:t>Session Three</a:t>
            </a:r>
            <a:endParaRPr lang="en-US" altLang="en-US" sz="1600" i="0" dirty="0"/>
          </a:p>
        </p:txBody>
      </p:sp>
      <p:sp>
        <p:nvSpPr>
          <p:cNvPr id="2" name="Slide Number Placeholder 1">
            <a:extLst>
              <a:ext uri="{FF2B5EF4-FFF2-40B4-BE49-F238E27FC236}">
                <a16:creationId xmlns:a16="http://schemas.microsoft.com/office/drawing/2014/main" id="{B0513CC0-16B1-2025-0ADE-82B8C9F39210}"/>
              </a:ext>
            </a:extLst>
          </p:cNvPr>
          <p:cNvSpPr>
            <a:spLocks noGrp="1"/>
          </p:cNvSpPr>
          <p:nvPr>
            <p:ph type="sldNum" sz="quarter" idx="12"/>
          </p:nvPr>
        </p:nvSpPr>
        <p:spPr/>
        <p:txBody>
          <a:bodyPr/>
          <a:lstStyle/>
          <a:p>
            <a:pPr>
              <a:defRPr/>
            </a:pPr>
            <a:fld id="{4BC82CB8-32D3-493F-BA4D-C698C2FBA453}" type="slidenum">
              <a:rPr lang="en-US" smtClean="0"/>
              <a:pPr>
                <a:defRPr/>
              </a:pPr>
              <a:t>18</a:t>
            </a:fld>
            <a:endParaRPr lang="en-US" dirty="0"/>
          </a:p>
        </p:txBody>
      </p:sp>
    </p:spTree>
    <p:extLst>
      <p:ext uri="{BB962C8B-B14F-4D97-AF65-F5344CB8AC3E}">
        <p14:creationId xmlns:p14="http://schemas.microsoft.com/office/powerpoint/2010/main" val="107456066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a:t>Definition</a:t>
            </a:r>
          </a:p>
        </p:txBody>
      </p:sp>
      <p:sp>
        <p:nvSpPr>
          <p:cNvPr id="24579" name="Rectangle 3"/>
          <p:cNvSpPr>
            <a:spLocks noGrp="1" noChangeArrowheads="1"/>
          </p:cNvSpPr>
          <p:nvPr>
            <p:ph type="body" sz="half" idx="1"/>
          </p:nvPr>
        </p:nvSpPr>
        <p:spPr>
          <a:xfrm>
            <a:off x="762000" y="2209800"/>
            <a:ext cx="3581400" cy="3733800"/>
          </a:xfrm>
        </p:spPr>
        <p:txBody>
          <a:bodyPr/>
          <a:lstStyle/>
          <a:p>
            <a:pPr marL="0" indent="0" eaLnBrk="1" hangingPunct="1">
              <a:buNone/>
              <a:defRPr/>
            </a:pPr>
            <a:r>
              <a:rPr lang="en-US" sz="2800" dirty="0"/>
              <a:t>A crushing injury</a:t>
            </a:r>
          </a:p>
          <a:p>
            <a:pPr eaLnBrk="1" hangingPunct="1">
              <a:buClr>
                <a:srgbClr val="002060"/>
              </a:buClr>
              <a:buFont typeface="Wingdings" panose="05000000000000000000" pitchFamily="2" charset="2"/>
              <a:buChar char="ü"/>
              <a:defRPr/>
            </a:pPr>
            <a:r>
              <a:rPr lang="en-US" sz="2400" dirty="0"/>
              <a:t>Occurs as a result of being caught between objects </a:t>
            </a:r>
            <a:endParaRPr lang="en-US" altLang="en-US" sz="2400" i="1" dirty="0"/>
          </a:p>
        </p:txBody>
      </p:sp>
      <p:sp>
        <p:nvSpPr>
          <p:cNvPr id="2" name="Slide Number Placeholder 1">
            <a:extLst>
              <a:ext uri="{FF2B5EF4-FFF2-40B4-BE49-F238E27FC236}">
                <a16:creationId xmlns:a16="http://schemas.microsoft.com/office/drawing/2014/main" id="{27184F9A-A2D5-C7FA-A147-E5916D5B62BF}"/>
              </a:ext>
            </a:extLst>
          </p:cNvPr>
          <p:cNvSpPr>
            <a:spLocks noGrp="1"/>
          </p:cNvSpPr>
          <p:nvPr>
            <p:ph type="sldNum" sz="quarter" idx="12"/>
          </p:nvPr>
        </p:nvSpPr>
        <p:spPr/>
        <p:txBody>
          <a:bodyPr/>
          <a:lstStyle/>
          <a:p>
            <a:pPr>
              <a:defRPr/>
            </a:pPr>
            <a:fld id="{C46CB010-865E-43A3-B343-9D274A69DE56}" type="slidenum">
              <a:rPr lang="en-US" smtClean="0"/>
              <a:pPr>
                <a:defRPr/>
              </a:pPr>
              <a:t>19</a:t>
            </a:fld>
            <a:endParaRPr lang="en-US" dirty="0"/>
          </a:p>
        </p:txBody>
      </p:sp>
    </p:spTree>
    <p:extLst>
      <p:ext uri="{BB962C8B-B14F-4D97-AF65-F5344CB8AC3E}">
        <p14:creationId xmlns:p14="http://schemas.microsoft.com/office/powerpoint/2010/main" val="16433532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fade">
                                      <p:cBhvr>
                                        <p:cTn id="7"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5"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6"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7"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8"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762000" y="1752600"/>
            <a:ext cx="7696200" cy="4267200"/>
          </a:xfrm>
          <a:prstGeom prst="rect">
            <a:avLst/>
          </a:prstGeom>
          <a:noFill/>
          <a:ln w="12700">
            <a:noFill/>
            <a:miter lim="800000"/>
            <a:headEnd/>
            <a:tailEnd/>
          </a:ln>
        </p:spPr>
        <p:txBody>
          <a:bodyPr lIns="90488" tIns="44450" rIns="90488" bIns="44450"/>
          <a:lstStyle/>
          <a:p>
            <a:pPr eaLnBrk="0" hangingPunct="0">
              <a:spcBef>
                <a:spcPct val="50000"/>
              </a:spcBef>
              <a:defRPr/>
            </a:pPr>
            <a:r>
              <a:rPr lang="en-US" altLang="en-US" sz="2400" dirty="0">
                <a:cs typeface="+mn-cs"/>
              </a:rPr>
              <a:t>Upon completion of this continuing education module, you should be able to:</a:t>
            </a:r>
          </a:p>
          <a:p>
            <a:pPr marL="974725" lvl="1" indent="-455613" eaLnBrk="0" hangingPunct="0">
              <a:spcBef>
                <a:spcPct val="50000"/>
              </a:spcBef>
              <a:buFont typeface="Wingdings" pitchFamily="2" charset="2"/>
              <a:buChar char="þ"/>
              <a:defRPr/>
            </a:pPr>
            <a:r>
              <a:rPr lang="en-US" altLang="en-US" sz="2000" dirty="0">
                <a:cs typeface="+mn-cs"/>
              </a:rPr>
              <a:t>Define Line of Fire injury and hazard types</a:t>
            </a:r>
          </a:p>
          <a:p>
            <a:pPr marL="974725" lvl="1" indent="-455613" eaLnBrk="0" hangingPunct="0">
              <a:spcBef>
                <a:spcPct val="50000"/>
              </a:spcBef>
              <a:buFont typeface="Wingdings" pitchFamily="2" charset="2"/>
              <a:buChar char="þ"/>
              <a:defRPr/>
            </a:pPr>
            <a:r>
              <a:rPr lang="en-US" altLang="en-US" sz="2000" dirty="0">
                <a:cs typeface="+mn-cs"/>
              </a:rPr>
              <a:t>Describe how to identify hazards associated with Line of Fire </a:t>
            </a:r>
          </a:p>
          <a:p>
            <a:pPr marL="974725" lvl="1" indent="-455613" eaLnBrk="0" hangingPunct="0">
              <a:spcBef>
                <a:spcPct val="50000"/>
              </a:spcBef>
              <a:buFont typeface="Wingdings" pitchFamily="2" charset="2"/>
              <a:buChar char="þ"/>
              <a:defRPr/>
            </a:pPr>
            <a:r>
              <a:rPr lang="en-US" altLang="en-US" sz="2000" dirty="0">
                <a:cs typeface="+mn-cs"/>
              </a:rPr>
              <a:t>Describe how to eliminate Line of Fire hazards whenever possible</a:t>
            </a:r>
          </a:p>
          <a:p>
            <a:pPr marL="974725" lvl="1" indent="-455613" eaLnBrk="0" hangingPunct="0">
              <a:spcBef>
                <a:spcPct val="50000"/>
              </a:spcBef>
              <a:buFont typeface="Wingdings" pitchFamily="2" charset="2"/>
              <a:buChar char="þ"/>
              <a:defRPr/>
            </a:pPr>
            <a:r>
              <a:rPr lang="en-US" altLang="en-US" sz="2000" dirty="0">
                <a:cs typeface="+mn-cs"/>
              </a:rPr>
              <a:t>Describe how to identify and control Line of Fire hazards</a:t>
            </a:r>
          </a:p>
          <a:p>
            <a:pPr marL="974725" lvl="1" indent="-455613" eaLnBrk="0" hangingPunct="0">
              <a:spcBef>
                <a:spcPct val="50000"/>
              </a:spcBef>
              <a:buFont typeface="Wingdings" pitchFamily="2" charset="2"/>
              <a:buChar char="þ"/>
              <a:defRPr/>
            </a:pPr>
            <a:r>
              <a:rPr lang="en-US" altLang="en-US" sz="2000" dirty="0">
                <a:cs typeface="+mn-cs"/>
              </a:rPr>
              <a:t>Describe ways to use effective methods to minimize Line of Fire hazards</a:t>
            </a:r>
            <a:endParaRPr lang="en-US" sz="2000" b="1" dirty="0">
              <a:cs typeface="+mn-cs"/>
            </a:endParaRPr>
          </a:p>
          <a:p>
            <a:pPr marL="404813" indent="-404813" eaLnBrk="0" hangingPunct="0">
              <a:spcBef>
                <a:spcPct val="50000"/>
              </a:spcBef>
              <a:buFont typeface="Wingdings" pitchFamily="2" charset="2"/>
              <a:buChar char="þ"/>
              <a:defRPr/>
            </a:pPr>
            <a:endParaRPr lang="en-US" sz="2400" b="1" dirty="0">
              <a:cs typeface="+mn-cs"/>
            </a:endParaRPr>
          </a:p>
        </p:txBody>
      </p:sp>
      <p:sp>
        <p:nvSpPr>
          <p:cNvPr id="5130" name="Rectangle 9"/>
          <p:cNvSpPr>
            <a:spLocks noGrp="1" noChangeArrowheads="1"/>
          </p:cNvSpPr>
          <p:nvPr>
            <p:ph type="title"/>
          </p:nvPr>
        </p:nvSpPr>
        <p:spPr/>
        <p:txBody>
          <a:bodyPr/>
          <a:lstStyle/>
          <a:p>
            <a:pPr eaLnBrk="1" hangingPunct="1"/>
            <a:r>
              <a:rPr lang="en-US" altLang="en-US" dirty="0"/>
              <a:t>Objectives</a:t>
            </a:r>
          </a:p>
        </p:txBody>
      </p:sp>
      <p:sp>
        <p:nvSpPr>
          <p:cNvPr id="2" name="Slide Number Placeholder 1">
            <a:extLst>
              <a:ext uri="{FF2B5EF4-FFF2-40B4-BE49-F238E27FC236}">
                <a16:creationId xmlns:a16="http://schemas.microsoft.com/office/drawing/2014/main" id="{BD47A547-EFCF-54CD-9804-549C2F15FF59}"/>
              </a:ext>
            </a:extLst>
          </p:cNvPr>
          <p:cNvSpPr>
            <a:spLocks noGrp="1"/>
          </p:cNvSpPr>
          <p:nvPr>
            <p:ph type="sldNum" sz="quarter" idx="12"/>
          </p:nvPr>
        </p:nvSpPr>
        <p:spPr/>
        <p:txBody>
          <a:bodyPr/>
          <a:lstStyle/>
          <a:p>
            <a:pPr>
              <a:defRPr/>
            </a:pPr>
            <a:fld id="{083B02C4-578E-4A57-9B99-0EE79F1D5CBA}" type="slidenum">
              <a:rPr lang="en-US" smtClean="0"/>
              <a:pPr>
                <a:defRPr/>
              </a:pPr>
              <a:t>2</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xEl>
                                              <p:pRg st="1" end="1"/>
                                            </p:txEl>
                                          </p:spTgt>
                                        </p:tgtEl>
                                        <p:attrNameLst>
                                          <p:attrName>style.visibility</p:attrName>
                                        </p:attrNameLst>
                                      </p:cBhvr>
                                      <p:to>
                                        <p:strVal val="visible"/>
                                      </p:to>
                                    </p:set>
                                    <p:animEffect transition="in" filter="fade">
                                      <p:cBhvr>
                                        <p:cTn id="7" dur="500"/>
                                        <p:tgtEl>
                                          <p:spTgt spid="51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9">
                                            <p:txEl>
                                              <p:pRg st="2" end="2"/>
                                            </p:txEl>
                                          </p:spTgt>
                                        </p:tgtEl>
                                        <p:attrNameLst>
                                          <p:attrName>style.visibility</p:attrName>
                                        </p:attrNameLst>
                                      </p:cBhvr>
                                      <p:to>
                                        <p:strVal val="visible"/>
                                      </p:to>
                                    </p:set>
                                    <p:animEffect transition="in" filter="fade">
                                      <p:cBhvr>
                                        <p:cTn id="12" dur="500"/>
                                        <p:tgtEl>
                                          <p:spTgt spid="51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9">
                                            <p:txEl>
                                              <p:pRg st="3" end="3"/>
                                            </p:txEl>
                                          </p:spTgt>
                                        </p:tgtEl>
                                        <p:attrNameLst>
                                          <p:attrName>style.visibility</p:attrName>
                                        </p:attrNameLst>
                                      </p:cBhvr>
                                      <p:to>
                                        <p:strVal val="visible"/>
                                      </p:to>
                                    </p:set>
                                    <p:animEffect transition="in" filter="fade">
                                      <p:cBhvr>
                                        <p:cTn id="17" dur="500"/>
                                        <p:tgtEl>
                                          <p:spTgt spid="51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9">
                                            <p:txEl>
                                              <p:pRg st="4" end="4"/>
                                            </p:txEl>
                                          </p:spTgt>
                                        </p:tgtEl>
                                        <p:attrNameLst>
                                          <p:attrName>style.visibility</p:attrName>
                                        </p:attrNameLst>
                                      </p:cBhvr>
                                      <p:to>
                                        <p:strVal val="visible"/>
                                      </p:to>
                                    </p:set>
                                    <p:animEffect transition="in" filter="fade">
                                      <p:cBhvr>
                                        <p:cTn id="22" dur="500"/>
                                        <p:tgtEl>
                                          <p:spTgt spid="512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9">
                                            <p:txEl>
                                              <p:pRg st="5" end="5"/>
                                            </p:txEl>
                                          </p:spTgt>
                                        </p:tgtEl>
                                        <p:attrNameLst>
                                          <p:attrName>style.visibility</p:attrName>
                                        </p:attrNameLst>
                                      </p:cBhvr>
                                      <p:to>
                                        <p:strVal val="visible"/>
                                      </p:to>
                                    </p:set>
                                    <p:animEffect transition="in" filter="fade">
                                      <p:cBhvr>
                                        <p:cTn id="27" dur="500"/>
                                        <p:tgtEl>
                                          <p:spTgt spid="51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D36C-4306-4669-931C-73EEB50B84F8}"/>
              </a:ext>
            </a:extLst>
          </p:cNvPr>
          <p:cNvSpPr>
            <a:spLocks noGrp="1"/>
          </p:cNvSpPr>
          <p:nvPr>
            <p:ph type="title"/>
          </p:nvPr>
        </p:nvSpPr>
        <p:spPr/>
        <p:txBody>
          <a:bodyPr/>
          <a:lstStyle/>
          <a:p>
            <a:r>
              <a:rPr lang="en-US" dirty="0"/>
              <a:t>2021 Partnership Injuries</a:t>
            </a:r>
          </a:p>
        </p:txBody>
      </p:sp>
      <p:sp>
        <p:nvSpPr>
          <p:cNvPr id="3" name="Text Placeholder 2">
            <a:extLst>
              <a:ext uri="{FF2B5EF4-FFF2-40B4-BE49-F238E27FC236}">
                <a16:creationId xmlns:a16="http://schemas.microsoft.com/office/drawing/2014/main" id="{BFFE631F-CC1B-4666-A99A-C6ECC1990855}"/>
              </a:ext>
            </a:extLst>
          </p:cNvPr>
          <p:cNvSpPr>
            <a:spLocks noGrp="1"/>
          </p:cNvSpPr>
          <p:nvPr>
            <p:ph type="body" sz="half" idx="1"/>
          </p:nvPr>
        </p:nvSpPr>
        <p:spPr>
          <a:xfrm>
            <a:off x="685800" y="1905000"/>
            <a:ext cx="4191000" cy="4038600"/>
          </a:xfrm>
        </p:spPr>
        <p:txBody>
          <a:bodyPr/>
          <a:lstStyle/>
          <a:p>
            <a:pPr marL="0" indent="0">
              <a:spcBef>
                <a:spcPts val="0"/>
              </a:spcBef>
              <a:spcAft>
                <a:spcPts val="1200"/>
              </a:spcAft>
              <a:buNone/>
            </a:pPr>
            <a:r>
              <a:rPr lang="en-US" sz="2800" dirty="0"/>
              <a:t>Caught-in or Between injuries</a:t>
            </a:r>
          </a:p>
          <a:p>
            <a:pPr>
              <a:spcBef>
                <a:spcPts val="0"/>
              </a:spcBef>
              <a:spcAft>
                <a:spcPts val="1200"/>
              </a:spcAft>
              <a:buClr>
                <a:srgbClr val="002060"/>
              </a:buClr>
              <a:buFont typeface="Wingdings" panose="05000000000000000000" pitchFamily="2" charset="2"/>
              <a:buChar char="ü"/>
            </a:pPr>
            <a:r>
              <a:rPr lang="en-US" sz="2400" dirty="0"/>
              <a:t>Accounted for 28% of all ET&amp;D Partner Company Significant Injury &amp; Fatality (SIF’s) Events</a:t>
            </a:r>
          </a:p>
          <a:p>
            <a:pPr lvl="1">
              <a:spcBef>
                <a:spcPts val="0"/>
              </a:spcBef>
              <a:spcAft>
                <a:spcPts val="1200"/>
              </a:spcAft>
              <a:buClr>
                <a:srgbClr val="002060"/>
              </a:buClr>
              <a:buSzPct val="70000"/>
              <a:buFont typeface="Arial" panose="020B0604020202020204" pitchFamily="34" charset="0"/>
              <a:buChar char="•"/>
            </a:pPr>
            <a:r>
              <a:rPr lang="en-US" sz="1900" dirty="0"/>
              <a:t>26 of 106</a:t>
            </a:r>
          </a:p>
          <a:p>
            <a:pPr lvl="1">
              <a:spcBef>
                <a:spcPts val="0"/>
              </a:spcBef>
              <a:spcAft>
                <a:spcPts val="1200"/>
              </a:spcAft>
              <a:buClr>
                <a:srgbClr val="002060"/>
              </a:buClr>
              <a:buSzPct val="70000"/>
              <a:buFont typeface="Arial" panose="020B0604020202020204" pitchFamily="34" charset="0"/>
              <a:buChar char="•"/>
            </a:pPr>
            <a:r>
              <a:rPr lang="en-US" sz="1900" dirty="0"/>
              <a:t>Does not include Non-SIF Injuries</a:t>
            </a:r>
          </a:p>
        </p:txBody>
      </p:sp>
      <p:sp>
        <p:nvSpPr>
          <p:cNvPr id="4" name="Slide Number Placeholder 3">
            <a:extLst>
              <a:ext uri="{FF2B5EF4-FFF2-40B4-BE49-F238E27FC236}">
                <a16:creationId xmlns:a16="http://schemas.microsoft.com/office/drawing/2014/main" id="{E6728C39-9C07-DDB9-91CA-D943B821DC7C}"/>
              </a:ext>
            </a:extLst>
          </p:cNvPr>
          <p:cNvSpPr>
            <a:spLocks noGrp="1"/>
          </p:cNvSpPr>
          <p:nvPr>
            <p:ph type="sldNum" sz="quarter" idx="12"/>
          </p:nvPr>
        </p:nvSpPr>
        <p:spPr/>
        <p:txBody>
          <a:bodyPr/>
          <a:lstStyle/>
          <a:p>
            <a:pPr>
              <a:defRPr/>
            </a:pPr>
            <a:fld id="{C46CB010-865E-43A3-B343-9D274A69DE56}" type="slidenum">
              <a:rPr lang="en-US" smtClean="0"/>
              <a:pPr>
                <a:defRPr/>
              </a:pPr>
              <a:t>20</a:t>
            </a:fld>
            <a:endParaRPr lang="en-US" dirty="0"/>
          </a:p>
        </p:txBody>
      </p:sp>
      <p:pic>
        <p:nvPicPr>
          <p:cNvPr id="1028" name="Picture 4">
            <a:extLst>
              <a:ext uri="{FF2B5EF4-FFF2-40B4-BE49-F238E27FC236}">
                <a16:creationId xmlns:a16="http://schemas.microsoft.com/office/drawing/2014/main" id="{33B0C279-1969-B2F6-AB28-2D0865482E9F}"/>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4758559" y="2286000"/>
            <a:ext cx="3699641" cy="32004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3165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Crushing Injury</a:t>
            </a:r>
          </a:p>
        </p:txBody>
      </p:sp>
      <p:sp>
        <p:nvSpPr>
          <p:cNvPr id="2" name="Text Placeholder 1"/>
          <p:cNvSpPr>
            <a:spLocks noGrp="1"/>
          </p:cNvSpPr>
          <p:nvPr>
            <p:ph idx="1"/>
          </p:nvPr>
        </p:nvSpPr>
        <p:spPr>
          <a:xfrm>
            <a:off x="762000" y="1905000"/>
            <a:ext cx="3810000" cy="4038600"/>
          </a:xfrm>
        </p:spPr>
        <p:txBody>
          <a:bodyPr/>
          <a:lstStyle/>
          <a:p>
            <a:pPr marL="0" indent="0">
              <a:buNone/>
            </a:pPr>
            <a:r>
              <a:rPr lang="en-US" sz="2800" dirty="0">
                <a:latin typeface="Arial" panose="020B0604020202020204" pitchFamily="34" charset="0"/>
                <a:cs typeface="Arial" panose="020B0604020202020204" pitchFamily="34" charset="0"/>
              </a:rPr>
              <a:t>Stand clear when outriggers are being deployed</a:t>
            </a:r>
          </a:p>
          <a:p>
            <a:pPr>
              <a:buClr>
                <a:srgbClr val="00206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Communication</a:t>
            </a:r>
          </a:p>
          <a:p>
            <a:pPr>
              <a:buClr>
                <a:srgbClr val="00206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Do not take unnecessary risks</a:t>
            </a:r>
          </a:p>
        </p:txBody>
      </p:sp>
      <p:pic>
        <p:nvPicPr>
          <p:cNvPr id="4" name="Picture 3"/>
          <p:cNvPicPr>
            <a:picLocks noChangeAspect="1"/>
          </p:cNvPicPr>
          <p:nvPr/>
        </p:nvPicPr>
        <p:blipFill>
          <a:blip r:embed="rId3"/>
          <a:stretch>
            <a:fillRect/>
          </a:stretch>
        </p:blipFill>
        <p:spPr>
          <a:xfrm>
            <a:off x="4572000" y="1994490"/>
            <a:ext cx="4038600" cy="3644309"/>
          </a:xfrm>
          <a:prstGeom prst="rect">
            <a:avLst/>
          </a:prstGeom>
          <a:ln>
            <a:noFill/>
          </a:ln>
          <a:effectLst>
            <a:softEdge rad="112500"/>
          </a:effectLst>
        </p:spPr>
      </p:pic>
      <p:pic>
        <p:nvPicPr>
          <p:cNvPr id="6146" name="Picture 2" descr="C:\Users\jmcgowan\Pictures\Backhoe-Tren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612" y="1980313"/>
            <a:ext cx="4191000" cy="388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262CEFE-15B1-F391-6134-D405D7FC4CEB}"/>
              </a:ext>
            </a:extLst>
          </p:cNvPr>
          <p:cNvSpPr>
            <a:spLocks noGrp="1"/>
          </p:cNvSpPr>
          <p:nvPr>
            <p:ph type="sldNum" sz="quarter" idx="12"/>
          </p:nvPr>
        </p:nvSpPr>
        <p:spPr/>
        <p:txBody>
          <a:bodyPr/>
          <a:lstStyle/>
          <a:p>
            <a:pPr>
              <a:defRPr/>
            </a:pPr>
            <a:fld id="{083B02C4-578E-4A57-9B99-0EE79F1D5CBA}" type="slidenum">
              <a:rPr lang="en-US" smtClean="0"/>
              <a:pPr>
                <a:defRPr/>
              </a:pPr>
              <a:t>21</a:t>
            </a:fld>
            <a:endParaRPr lang="en-US" dirty="0"/>
          </a:p>
        </p:txBody>
      </p:sp>
    </p:spTree>
    <p:extLst>
      <p:ext uri="{BB962C8B-B14F-4D97-AF65-F5344CB8AC3E}">
        <p14:creationId xmlns:p14="http://schemas.microsoft.com/office/powerpoint/2010/main" val="38087495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Rotating Equipment</a:t>
            </a:r>
          </a:p>
        </p:txBody>
      </p:sp>
      <p:sp>
        <p:nvSpPr>
          <p:cNvPr id="5123" name="Rectangle 3"/>
          <p:cNvSpPr>
            <a:spLocks noGrp="1" noChangeArrowheads="1"/>
          </p:cNvSpPr>
          <p:nvPr>
            <p:ph type="body" sz="half" idx="1"/>
          </p:nvPr>
        </p:nvSpPr>
        <p:spPr>
          <a:xfrm>
            <a:off x="457200" y="1828800"/>
            <a:ext cx="3810000" cy="4114800"/>
          </a:xfrm>
        </p:spPr>
        <p:txBody>
          <a:bodyPr/>
          <a:lstStyle/>
          <a:p>
            <a:pPr marL="0" indent="0" eaLnBrk="1" hangingPunct="1">
              <a:buFont typeface="Wingdings" pitchFamily="2" charset="2"/>
              <a:buNone/>
            </a:pPr>
            <a:r>
              <a:rPr lang="en-US" altLang="en-US" sz="2700" dirty="0"/>
              <a:t>Accessible areas within the swing radius of the rotating superstructure</a:t>
            </a:r>
          </a:p>
          <a:p>
            <a:pPr eaLnBrk="1" hangingPunct="1">
              <a:buClr>
                <a:srgbClr val="002060"/>
              </a:buClr>
              <a:buFont typeface="Wingdings" panose="05000000000000000000" pitchFamily="2" charset="2"/>
              <a:buChar char="ü"/>
            </a:pPr>
            <a:r>
              <a:rPr lang="en-US" altLang="en-US" sz="2400" dirty="0"/>
              <a:t>Barricaded</a:t>
            </a:r>
          </a:p>
          <a:p>
            <a:pPr eaLnBrk="1" hangingPunct="1">
              <a:buClr>
                <a:srgbClr val="002060"/>
              </a:buClr>
              <a:buFont typeface="Wingdings" panose="05000000000000000000" pitchFamily="2" charset="2"/>
              <a:buChar char="ü"/>
            </a:pPr>
            <a:r>
              <a:rPr lang="en-US" altLang="en-US" sz="2400" dirty="0"/>
              <a:t>Training is required</a:t>
            </a:r>
          </a:p>
          <a:p>
            <a:pPr eaLnBrk="1" hangingPunct="1">
              <a:buClr>
                <a:srgbClr val="002060"/>
              </a:buClr>
              <a:buFont typeface="Wingdings" panose="05000000000000000000" pitchFamily="2" charset="2"/>
              <a:buChar char="ü"/>
            </a:pPr>
            <a:r>
              <a:rPr lang="en-US" altLang="en-US" sz="2400" dirty="0"/>
              <a:t>Inform the operator before entry</a:t>
            </a:r>
          </a:p>
          <a:p>
            <a:pPr marL="0" indent="0" eaLnBrk="1" hangingPunct="1">
              <a:buClr>
                <a:srgbClr val="002060"/>
              </a:buClr>
              <a:buNone/>
            </a:pPr>
            <a:r>
              <a:rPr lang="en-US" altLang="en-US" sz="2400" dirty="0"/>
              <a:t>Prevents crushing injuries</a:t>
            </a:r>
          </a:p>
        </p:txBody>
      </p:sp>
      <p:pic>
        <p:nvPicPr>
          <p:cNvPr id="3074" name="Picture 2" descr="Image result for Barricade crane swing rad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133600"/>
            <a:ext cx="4368800"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389A888-AB34-D1CD-E7FA-D26DBDB713EA}"/>
              </a:ext>
            </a:extLst>
          </p:cNvPr>
          <p:cNvSpPr>
            <a:spLocks noGrp="1"/>
          </p:cNvSpPr>
          <p:nvPr>
            <p:ph type="sldNum" sz="quarter" idx="12"/>
          </p:nvPr>
        </p:nvSpPr>
        <p:spPr/>
        <p:txBody>
          <a:bodyPr/>
          <a:lstStyle/>
          <a:p>
            <a:pPr>
              <a:defRPr/>
            </a:pPr>
            <a:fld id="{C46CB010-865E-43A3-B343-9D274A69DE56}" type="slidenum">
              <a:rPr lang="en-US" smtClean="0"/>
              <a:pPr>
                <a:defRPr/>
              </a:pPr>
              <a:t>22</a:t>
            </a:fld>
            <a:endParaRPr lang="en-US" dirty="0"/>
          </a:p>
        </p:txBody>
      </p:sp>
    </p:spTree>
    <p:extLst>
      <p:ext uri="{BB962C8B-B14F-4D97-AF65-F5344CB8AC3E}">
        <p14:creationId xmlns:p14="http://schemas.microsoft.com/office/powerpoint/2010/main" val="23408712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animEffect transition="in" filter="fade">
                                      <p:cBhvr>
                                        <p:cTn id="17" dur="500"/>
                                        <p:tgtEl>
                                          <p:spTgt spid="51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4" end="4"/>
                                            </p:txEl>
                                          </p:spTgt>
                                        </p:tgtEl>
                                        <p:attrNameLst>
                                          <p:attrName>style.visibility</p:attrName>
                                        </p:attrNameLst>
                                      </p:cBhvr>
                                      <p:to>
                                        <p:strVal val="visible"/>
                                      </p:to>
                                    </p:set>
                                    <p:animEffect transition="in" filter="fade">
                                      <p:cBhvr>
                                        <p:cTn id="22"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Moving Equipment</a:t>
            </a:r>
          </a:p>
        </p:txBody>
      </p:sp>
      <p:sp>
        <p:nvSpPr>
          <p:cNvPr id="5123" name="Rectangle 3"/>
          <p:cNvSpPr>
            <a:spLocks noGrp="1" noChangeArrowheads="1"/>
          </p:cNvSpPr>
          <p:nvPr>
            <p:ph type="body" sz="half" idx="1"/>
          </p:nvPr>
        </p:nvSpPr>
        <p:spPr>
          <a:xfrm>
            <a:off x="685800" y="2057400"/>
            <a:ext cx="4114800" cy="3886200"/>
          </a:xfrm>
        </p:spPr>
        <p:txBody>
          <a:bodyPr/>
          <a:lstStyle/>
          <a:p>
            <a:pPr marL="0" indent="0" eaLnBrk="1" hangingPunct="1">
              <a:buFont typeface="Wingdings" pitchFamily="2" charset="2"/>
              <a:buNone/>
            </a:pPr>
            <a:r>
              <a:rPr lang="en-US" altLang="en-US" sz="2700" dirty="0"/>
              <a:t>Caught between moving equipment/vehicle and another object</a:t>
            </a:r>
          </a:p>
          <a:p>
            <a:pPr eaLnBrk="1" hangingPunct="1">
              <a:buClr>
                <a:srgbClr val="002060"/>
              </a:buClr>
              <a:buFont typeface="Wingdings" panose="05000000000000000000" pitchFamily="2" charset="2"/>
              <a:buChar char="ü"/>
            </a:pPr>
            <a:r>
              <a:rPr lang="en-US" altLang="en-US" sz="2400" dirty="0"/>
              <a:t>Spotters</a:t>
            </a:r>
          </a:p>
          <a:p>
            <a:pPr eaLnBrk="1" hangingPunct="1">
              <a:buClr>
                <a:srgbClr val="002060"/>
              </a:buClr>
              <a:buFont typeface="Wingdings" panose="05000000000000000000" pitchFamily="2" charset="2"/>
              <a:buChar char="ü"/>
            </a:pPr>
            <a:r>
              <a:rPr lang="en-US" altLang="en-US" sz="2400" dirty="0"/>
              <a:t>Unaware co-workers</a:t>
            </a:r>
          </a:p>
          <a:p>
            <a:pPr eaLnBrk="1" hangingPunct="1">
              <a:buClr>
                <a:srgbClr val="002060"/>
              </a:buClr>
              <a:buFont typeface="Wingdings" panose="05000000000000000000" pitchFamily="2" charset="2"/>
              <a:buChar char="ü"/>
            </a:pPr>
            <a:r>
              <a:rPr lang="en-US" altLang="en-US" sz="2400" dirty="0"/>
              <a:t>During maintenance</a:t>
            </a:r>
          </a:p>
          <a:p>
            <a:pPr eaLnBrk="1" hangingPunct="1">
              <a:buClr>
                <a:srgbClr val="002060"/>
              </a:buClr>
              <a:buFont typeface="Wingdings" panose="05000000000000000000" pitchFamily="2" charset="2"/>
              <a:buChar char="ü"/>
            </a:pPr>
            <a:r>
              <a:rPr lang="en-US" altLang="en-US" sz="2400" dirty="0"/>
              <a:t>Failure to secure vehicle in place</a:t>
            </a:r>
          </a:p>
        </p:txBody>
      </p:sp>
      <p:pic>
        <p:nvPicPr>
          <p:cNvPr id="2050" name="Picture 2" descr="Heavy Equipment">
            <a:extLst>
              <a:ext uri="{FF2B5EF4-FFF2-40B4-BE49-F238E27FC236}">
                <a16:creationId xmlns:a16="http://schemas.microsoft.com/office/drawing/2014/main" id="{3D78DD2E-AA5E-41E7-9370-5514CA33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2286000"/>
            <a:ext cx="3867150"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598C19E-6A14-A38A-9A04-A00BAF801597}"/>
              </a:ext>
            </a:extLst>
          </p:cNvPr>
          <p:cNvSpPr>
            <a:spLocks noGrp="1"/>
          </p:cNvSpPr>
          <p:nvPr>
            <p:ph type="sldNum" sz="quarter" idx="12"/>
          </p:nvPr>
        </p:nvSpPr>
        <p:spPr/>
        <p:txBody>
          <a:bodyPr/>
          <a:lstStyle/>
          <a:p>
            <a:pPr>
              <a:defRPr/>
            </a:pPr>
            <a:fld id="{C46CB010-865E-43A3-B343-9D274A69DE56}" type="slidenum">
              <a:rPr lang="en-US" smtClean="0"/>
              <a:pPr>
                <a:defRPr/>
              </a:pPr>
              <a:t>23</a:t>
            </a:fld>
            <a:endParaRPr lang="en-US" dirty="0"/>
          </a:p>
        </p:txBody>
      </p:sp>
    </p:spTree>
    <p:extLst>
      <p:ext uri="{BB962C8B-B14F-4D97-AF65-F5344CB8AC3E}">
        <p14:creationId xmlns:p14="http://schemas.microsoft.com/office/powerpoint/2010/main" val="37161963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animEffect transition="in" filter="fade">
                                      <p:cBhvr>
                                        <p:cTn id="17" dur="500"/>
                                        <p:tgtEl>
                                          <p:spTgt spid="51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4" end="4"/>
                                            </p:txEl>
                                          </p:spTgt>
                                        </p:tgtEl>
                                        <p:attrNameLst>
                                          <p:attrName>style.visibility</p:attrName>
                                        </p:attrNameLst>
                                      </p:cBhvr>
                                      <p:to>
                                        <p:strVal val="visible"/>
                                      </p:to>
                                    </p:set>
                                    <p:animEffect transition="in" filter="fade">
                                      <p:cBhvr>
                                        <p:cTn id="22"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t>Snags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09800"/>
            <a:ext cx="3860800" cy="3429000"/>
          </a:xfrm>
          <a:prstGeom prst="rect">
            <a:avLst/>
          </a:prstGeom>
          <a:ln>
            <a:noFill/>
          </a:ln>
          <a:effectLst>
            <a:softEdge rad="112500"/>
          </a:effectLst>
        </p:spPr>
      </p:pic>
      <p:sp>
        <p:nvSpPr>
          <p:cNvPr id="2" name="Text Placeholder 1"/>
          <p:cNvSpPr>
            <a:spLocks noGrp="1"/>
          </p:cNvSpPr>
          <p:nvPr>
            <p:ph type="body" sz="half" idx="1"/>
          </p:nvPr>
        </p:nvSpPr>
        <p:spPr>
          <a:xfrm>
            <a:off x="762000" y="2133600"/>
            <a:ext cx="3581400" cy="3810000"/>
          </a:xfrm>
        </p:spPr>
        <p:txBody>
          <a:bodyPr/>
          <a:lstStyle/>
          <a:p>
            <a:pPr marL="0" indent="0">
              <a:buNone/>
            </a:pPr>
            <a:r>
              <a:rPr lang="en-US" sz="2800" dirty="0"/>
              <a:t>Being pulled into or caught in machinery and equipment</a:t>
            </a:r>
          </a:p>
          <a:p>
            <a:pPr lvl="1">
              <a:buClr>
                <a:srgbClr val="002060"/>
              </a:buClr>
              <a:buSzPct val="70000"/>
              <a:buFont typeface="Wingdings" panose="05000000000000000000" pitchFamily="2" charset="2"/>
              <a:buChar char="ü"/>
            </a:pPr>
            <a:r>
              <a:rPr lang="en-US" sz="2400" dirty="0"/>
              <a:t>Strangulation</a:t>
            </a:r>
          </a:p>
          <a:p>
            <a:pPr lvl="1">
              <a:buClr>
                <a:srgbClr val="002060"/>
              </a:buClr>
              <a:buSzPct val="70000"/>
              <a:buFont typeface="Wingdings" panose="05000000000000000000" pitchFamily="2" charset="2"/>
              <a:buChar char="ü"/>
            </a:pPr>
            <a:r>
              <a:rPr lang="en-US" sz="2400" dirty="0"/>
              <a:t>Amputations</a:t>
            </a:r>
          </a:p>
          <a:p>
            <a:pPr lvl="1">
              <a:buClr>
                <a:srgbClr val="002060"/>
              </a:buClr>
              <a:buSzPct val="70000"/>
              <a:buFont typeface="Wingdings" panose="05000000000000000000" pitchFamily="2" charset="2"/>
              <a:buChar char="ü"/>
            </a:pPr>
            <a:r>
              <a:rPr lang="en-US" sz="2400" dirty="0"/>
              <a:t>Fractures</a:t>
            </a:r>
          </a:p>
          <a:p>
            <a:pPr lvl="1">
              <a:buClr>
                <a:srgbClr val="002060"/>
              </a:buClr>
              <a:buSzPct val="70000"/>
              <a:buFont typeface="Wingdings" panose="05000000000000000000" pitchFamily="2" charset="2"/>
              <a:buChar char="ü"/>
            </a:pPr>
            <a:r>
              <a:rPr lang="en-US" sz="2400" dirty="0"/>
              <a:t>Death</a:t>
            </a:r>
          </a:p>
          <a:p>
            <a:pPr marL="0" lvl="1" indent="0">
              <a:buClr>
                <a:srgbClr val="002060"/>
              </a:buClr>
              <a:buSzPct val="70000"/>
              <a:buNone/>
            </a:pPr>
            <a:r>
              <a:rPr lang="en-US" sz="2400" dirty="0"/>
              <a:t>It is not just a “work” safety issue</a:t>
            </a:r>
          </a:p>
        </p:txBody>
      </p:sp>
      <p:pic>
        <p:nvPicPr>
          <p:cNvPr id="3" name="Picture 2" descr="Image result for hoodie string inj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48505"/>
            <a:ext cx="8001000" cy="43515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EC3830E-2412-992E-4B50-C0BA7DD59109}"/>
              </a:ext>
            </a:extLst>
          </p:cNvPr>
          <p:cNvSpPr>
            <a:spLocks noGrp="1"/>
          </p:cNvSpPr>
          <p:nvPr>
            <p:ph type="sldNum" sz="quarter" idx="12"/>
          </p:nvPr>
        </p:nvSpPr>
        <p:spPr/>
        <p:txBody>
          <a:bodyPr/>
          <a:lstStyle/>
          <a:p>
            <a:pPr>
              <a:defRPr/>
            </a:pPr>
            <a:fld id="{C46CB010-865E-43A3-B343-9D274A69DE56}" type="slidenum">
              <a:rPr lang="en-US" smtClean="0"/>
              <a:pPr>
                <a:defRPr/>
              </a:pPr>
              <a:t>24</a:t>
            </a:fld>
            <a:endParaRPr lang="en-US" dirty="0"/>
          </a:p>
        </p:txBody>
      </p:sp>
    </p:spTree>
    <p:extLst>
      <p:ext uri="{BB962C8B-B14F-4D97-AF65-F5344CB8AC3E}">
        <p14:creationId xmlns:p14="http://schemas.microsoft.com/office/powerpoint/2010/main" val="7248220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t>Material Handling</a:t>
            </a:r>
          </a:p>
        </p:txBody>
      </p:sp>
      <p:sp>
        <p:nvSpPr>
          <p:cNvPr id="8196" name="Text Placeholder 1"/>
          <p:cNvSpPr>
            <a:spLocks noGrp="1"/>
          </p:cNvSpPr>
          <p:nvPr>
            <p:ph type="body" sz="half" idx="1"/>
          </p:nvPr>
        </p:nvSpPr>
        <p:spPr>
          <a:xfrm>
            <a:off x="533400" y="1828800"/>
            <a:ext cx="4114800" cy="4114800"/>
          </a:xfrm>
        </p:spPr>
        <p:txBody>
          <a:bodyPr/>
          <a:lstStyle/>
          <a:p>
            <a:pPr marL="0" indent="0">
              <a:spcBef>
                <a:spcPts val="1200"/>
              </a:spcBef>
              <a:spcAft>
                <a:spcPts val="600"/>
              </a:spcAft>
              <a:buNone/>
            </a:pPr>
            <a:r>
              <a:rPr lang="en-US" altLang="en-US" sz="2800" dirty="0"/>
              <a:t>Moving loads may create hazards</a:t>
            </a:r>
          </a:p>
          <a:p>
            <a:pPr>
              <a:spcBef>
                <a:spcPts val="0"/>
              </a:spcBef>
              <a:spcAft>
                <a:spcPts val="600"/>
              </a:spcAft>
              <a:buClr>
                <a:srgbClr val="002060"/>
              </a:buClr>
              <a:buFont typeface="Wingdings" panose="05000000000000000000" pitchFamily="2" charset="2"/>
              <a:buChar char="ü"/>
            </a:pPr>
            <a:r>
              <a:rPr lang="en-US" altLang="en-US" sz="2400" dirty="0"/>
              <a:t>Shifting poles can cause an injury</a:t>
            </a:r>
          </a:p>
          <a:p>
            <a:pPr>
              <a:spcBef>
                <a:spcPts val="0"/>
              </a:spcBef>
              <a:spcAft>
                <a:spcPts val="600"/>
              </a:spcAft>
              <a:buClr>
                <a:srgbClr val="002060"/>
              </a:buClr>
              <a:buFont typeface="Wingdings" panose="05000000000000000000" pitchFamily="2" charset="2"/>
              <a:buChar char="ü"/>
            </a:pPr>
            <a:r>
              <a:rPr lang="en-US" altLang="en-US" sz="2400" dirty="0"/>
              <a:t>Workers may be struck by objects falling from the structure </a:t>
            </a:r>
          </a:p>
          <a:p>
            <a:pPr>
              <a:spcBef>
                <a:spcPts val="0"/>
              </a:spcBef>
              <a:spcAft>
                <a:spcPts val="600"/>
              </a:spcAft>
              <a:buClr>
                <a:srgbClr val="002060"/>
              </a:buClr>
              <a:buFont typeface="Wingdings" panose="05000000000000000000" pitchFamily="2" charset="2"/>
              <a:buChar char="ü"/>
            </a:pPr>
            <a:r>
              <a:rPr lang="en-US" altLang="en-US" sz="2400" dirty="0"/>
              <a:t>Rigging failure</a:t>
            </a:r>
          </a:p>
          <a:p>
            <a:pPr>
              <a:spcBef>
                <a:spcPts val="0"/>
              </a:spcBef>
              <a:spcAft>
                <a:spcPts val="600"/>
              </a:spcAft>
              <a:buClr>
                <a:srgbClr val="002060"/>
              </a:buClr>
              <a:buFont typeface="Wingdings" panose="05000000000000000000" pitchFamily="2" charset="2"/>
              <a:buChar char="ü"/>
            </a:pPr>
            <a:r>
              <a:rPr lang="en-US" altLang="en-US" sz="2400" dirty="0"/>
              <a:t>Caught-between the pole and a machine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23730"/>
            <a:ext cx="3708400" cy="3919870"/>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34B7BFB8-6648-E0CC-1623-E1F9816B2554}"/>
              </a:ext>
            </a:extLst>
          </p:cNvPr>
          <p:cNvSpPr>
            <a:spLocks noGrp="1"/>
          </p:cNvSpPr>
          <p:nvPr>
            <p:ph type="sldNum" sz="quarter" idx="12"/>
          </p:nvPr>
        </p:nvSpPr>
        <p:spPr/>
        <p:txBody>
          <a:bodyPr/>
          <a:lstStyle/>
          <a:p>
            <a:pPr>
              <a:defRPr/>
            </a:pPr>
            <a:fld id="{C46CB010-865E-43A3-B343-9D274A69DE56}" type="slidenum">
              <a:rPr lang="en-US" smtClean="0"/>
              <a:pPr>
                <a:defRPr/>
              </a:pPr>
              <a:t>25</a:t>
            </a:fld>
            <a:endParaRPr lang="en-US" dirty="0"/>
          </a:p>
        </p:txBody>
      </p:sp>
    </p:spTree>
    <p:extLst>
      <p:ext uri="{BB962C8B-B14F-4D97-AF65-F5344CB8AC3E}">
        <p14:creationId xmlns:p14="http://schemas.microsoft.com/office/powerpoint/2010/main" val="11903370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xEl>
                                              <p:pRg st="1" end="1"/>
                                            </p:txEl>
                                          </p:spTgt>
                                        </p:tgtEl>
                                        <p:attrNameLst>
                                          <p:attrName>style.visibility</p:attrName>
                                        </p:attrNameLst>
                                      </p:cBhvr>
                                      <p:to>
                                        <p:strVal val="visible"/>
                                      </p:to>
                                    </p:set>
                                    <p:animEffect transition="in" filter="fade">
                                      <p:cBhvr>
                                        <p:cTn id="7" dur="500"/>
                                        <p:tgtEl>
                                          <p:spTgt spid="81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xEl>
                                              <p:pRg st="2" end="2"/>
                                            </p:txEl>
                                          </p:spTgt>
                                        </p:tgtEl>
                                        <p:attrNameLst>
                                          <p:attrName>style.visibility</p:attrName>
                                        </p:attrNameLst>
                                      </p:cBhvr>
                                      <p:to>
                                        <p:strVal val="visible"/>
                                      </p:to>
                                    </p:set>
                                    <p:animEffect transition="in" filter="fade">
                                      <p:cBhvr>
                                        <p:cTn id="12" dur="500"/>
                                        <p:tgtEl>
                                          <p:spTgt spid="81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xEl>
                                              <p:pRg st="3" end="3"/>
                                            </p:txEl>
                                          </p:spTgt>
                                        </p:tgtEl>
                                        <p:attrNameLst>
                                          <p:attrName>style.visibility</p:attrName>
                                        </p:attrNameLst>
                                      </p:cBhvr>
                                      <p:to>
                                        <p:strVal val="visible"/>
                                      </p:to>
                                    </p:set>
                                    <p:animEffect transition="in" filter="fade">
                                      <p:cBhvr>
                                        <p:cTn id="17" dur="500"/>
                                        <p:tgtEl>
                                          <p:spTgt spid="819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xEl>
                                              <p:pRg st="4" end="4"/>
                                            </p:txEl>
                                          </p:spTgt>
                                        </p:tgtEl>
                                        <p:attrNameLst>
                                          <p:attrName>style.visibility</p:attrName>
                                        </p:attrNameLst>
                                      </p:cBhvr>
                                      <p:to>
                                        <p:strVal val="visible"/>
                                      </p:to>
                                    </p:set>
                                    <p:animEffect transition="in" filter="fade">
                                      <p:cBhvr>
                                        <p:cTn id="22" dur="500"/>
                                        <p:tgtEl>
                                          <p:spTgt spid="81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a:t>Key Points-Session Two </a:t>
            </a:r>
          </a:p>
        </p:txBody>
      </p:sp>
      <p:sp>
        <p:nvSpPr>
          <p:cNvPr id="2" name="Rectangle 1"/>
          <p:cNvSpPr/>
          <p:nvPr/>
        </p:nvSpPr>
        <p:spPr>
          <a:xfrm>
            <a:off x="533400" y="1905000"/>
            <a:ext cx="8077200" cy="4447371"/>
          </a:xfrm>
          <a:prstGeom prst="rect">
            <a:avLst/>
          </a:prstGeom>
        </p:spPr>
        <p:txBody>
          <a:bodyPr wrap="square">
            <a:spAutoFit/>
          </a:bodyPr>
          <a:lstStyle/>
          <a:p>
            <a:pPr marL="342900" indent="-342900">
              <a:spcBef>
                <a:spcPts val="600"/>
              </a:spcBef>
              <a:spcAft>
                <a:spcPts val="0"/>
              </a:spcAft>
              <a:buFont typeface="+mj-lt"/>
              <a:buAutoNum type="arabicPeriod"/>
            </a:pPr>
            <a:r>
              <a:rPr lang="en-US" sz="1600" dirty="0"/>
              <a:t>In 2021, Caught-in or between injuries accounted for 28% of the reported SIF Events by ET&amp;D partnership company.</a:t>
            </a:r>
          </a:p>
          <a:p>
            <a:pPr marL="800100" lvl="1" indent="-342900">
              <a:spcBef>
                <a:spcPts val="600"/>
              </a:spcBef>
              <a:spcAft>
                <a:spcPts val="0"/>
              </a:spcAft>
              <a:buAutoNum type="alphaLcPeriod"/>
            </a:pPr>
            <a:r>
              <a:rPr lang="en-US" sz="1400" dirty="0"/>
              <a:t>True </a:t>
            </a:r>
          </a:p>
          <a:p>
            <a:pPr marL="800100" lvl="1" indent="-342900">
              <a:spcBef>
                <a:spcPts val="600"/>
              </a:spcBef>
              <a:spcAft>
                <a:spcPts val="0"/>
              </a:spcAft>
              <a:buAutoNum type="alphaLcPeriod"/>
            </a:pPr>
            <a:r>
              <a:rPr lang="en-US" sz="1400" dirty="0"/>
              <a:t>False </a:t>
            </a:r>
            <a:endParaRPr lang="en-US" altLang="en-US" sz="1400" dirty="0"/>
          </a:p>
          <a:p>
            <a:pPr marL="342900" indent="-342900" eaLnBrk="1" hangingPunct="1">
              <a:spcBef>
                <a:spcPts val="600"/>
              </a:spcBef>
              <a:spcAft>
                <a:spcPts val="0"/>
              </a:spcAft>
              <a:buClrTx/>
              <a:buFont typeface="+mj-lt"/>
              <a:buAutoNum type="arabicPeriod"/>
            </a:pPr>
            <a:r>
              <a:rPr lang="en-US" sz="1600" dirty="0"/>
              <a:t>A caught-in or between injury is a crushing injury?</a:t>
            </a:r>
            <a:r>
              <a:rPr lang="en-US" altLang="en-US" sz="1400" dirty="0"/>
              <a:t>   </a:t>
            </a:r>
          </a:p>
          <a:p>
            <a:pPr marL="685800" lvl="1" indent="-228600" eaLnBrk="1" hangingPunct="1">
              <a:spcBef>
                <a:spcPts val="600"/>
              </a:spcBef>
              <a:spcAft>
                <a:spcPts val="0"/>
              </a:spcAft>
              <a:buClrTx/>
              <a:buSzPct val="70000"/>
              <a:buFont typeface="+mj-lt"/>
              <a:buAutoNum type="alphaLcPeriod"/>
            </a:pPr>
            <a:r>
              <a:rPr lang="en-US" altLang="en-US" sz="1400" dirty="0"/>
              <a:t>True</a:t>
            </a:r>
          </a:p>
          <a:p>
            <a:pPr marL="685800" lvl="1" indent="-228600" eaLnBrk="1" hangingPunct="1">
              <a:spcBef>
                <a:spcPts val="600"/>
              </a:spcBef>
              <a:spcAft>
                <a:spcPts val="0"/>
              </a:spcAft>
              <a:buClrTx/>
              <a:buSzPct val="70000"/>
              <a:buFont typeface="+mj-lt"/>
              <a:buAutoNum type="alphaLcPeriod"/>
            </a:pPr>
            <a:r>
              <a:rPr lang="en-US" altLang="en-US" sz="1400" dirty="0"/>
              <a:t>False</a:t>
            </a:r>
          </a:p>
          <a:p>
            <a:pPr marL="342900" indent="-342900" eaLnBrk="1" hangingPunct="1">
              <a:spcBef>
                <a:spcPts val="600"/>
              </a:spcBef>
              <a:spcAft>
                <a:spcPts val="0"/>
              </a:spcAft>
              <a:buClrTx/>
              <a:buFont typeface="+mj-lt"/>
              <a:buAutoNum type="arabicPeriod"/>
            </a:pPr>
            <a:r>
              <a:rPr lang="en-US" sz="1600" dirty="0"/>
              <a:t>The best time to identify struck-by and/or caught-between hazards and develop a control is during the job planning phase. </a:t>
            </a:r>
            <a:endParaRPr lang="en-US" altLang="en-US" sz="1400" dirty="0"/>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a:p>
            <a:pPr marL="342900" indent="-342900">
              <a:spcBef>
                <a:spcPts val="600"/>
              </a:spcBef>
              <a:spcAft>
                <a:spcPts val="0"/>
              </a:spcAft>
              <a:buFont typeface="+mj-lt"/>
              <a:buAutoNum type="arabicPeriod"/>
            </a:pPr>
            <a:r>
              <a:rPr lang="en-US" sz="1600" dirty="0"/>
              <a:t>If you could be hit by a moving object or an object that has the potential to move, you are in the line-of-fire. </a:t>
            </a:r>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p:txBody>
      </p:sp>
      <p:sp>
        <p:nvSpPr>
          <p:cNvPr id="4" name="Rounded Rectangle 3"/>
          <p:cNvSpPr/>
          <p:nvPr/>
        </p:nvSpPr>
        <p:spPr bwMode="auto">
          <a:xfrm>
            <a:off x="1295400" y="24765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ounded Rectangle 7"/>
          <p:cNvSpPr/>
          <p:nvPr/>
        </p:nvSpPr>
        <p:spPr bwMode="auto">
          <a:xfrm>
            <a:off x="1219200" y="3403899"/>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ounded Rectangle 8"/>
          <p:cNvSpPr/>
          <p:nvPr/>
        </p:nvSpPr>
        <p:spPr bwMode="auto">
          <a:xfrm>
            <a:off x="1219200" y="4553498"/>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9"/>
          <p:cNvSpPr/>
          <p:nvPr/>
        </p:nvSpPr>
        <p:spPr bwMode="auto">
          <a:xfrm>
            <a:off x="1219200" y="5691724"/>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Slide Number Placeholder 2">
            <a:extLst>
              <a:ext uri="{FF2B5EF4-FFF2-40B4-BE49-F238E27FC236}">
                <a16:creationId xmlns:a16="http://schemas.microsoft.com/office/drawing/2014/main" id="{F4D29D2A-BCCB-F970-0A0B-FC82B1026BF4}"/>
              </a:ext>
            </a:extLst>
          </p:cNvPr>
          <p:cNvSpPr>
            <a:spLocks noGrp="1"/>
          </p:cNvSpPr>
          <p:nvPr>
            <p:ph type="sldNum" sz="quarter" idx="12"/>
          </p:nvPr>
        </p:nvSpPr>
        <p:spPr/>
        <p:txBody>
          <a:bodyPr/>
          <a:lstStyle/>
          <a:p>
            <a:pPr>
              <a:defRPr/>
            </a:pPr>
            <a:fld id="{C46CB010-865E-43A3-B343-9D274A69DE56}" type="slidenum">
              <a:rPr lang="en-US" smtClean="0"/>
              <a:pPr>
                <a:defRPr/>
              </a:pPr>
              <a:t>26</a:t>
            </a:fld>
            <a:endParaRPr lang="en-US" dirty="0"/>
          </a:p>
        </p:txBody>
      </p:sp>
    </p:spTree>
    <p:extLst>
      <p:ext uri="{BB962C8B-B14F-4D97-AF65-F5344CB8AC3E}">
        <p14:creationId xmlns:p14="http://schemas.microsoft.com/office/powerpoint/2010/main" val="27674260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i="0" dirty="0"/>
              <a:t>Hazardous Energy Release</a:t>
            </a:r>
            <a:br>
              <a:rPr lang="en-US" altLang="en-US" i="0" dirty="0"/>
            </a:br>
            <a:r>
              <a:rPr lang="en-US" altLang="en-US" sz="1600" i="0" dirty="0"/>
              <a:t>Session Three</a:t>
            </a:r>
          </a:p>
        </p:txBody>
      </p:sp>
      <p:sp>
        <p:nvSpPr>
          <p:cNvPr id="2" name="Slide Number Placeholder 1">
            <a:extLst>
              <a:ext uri="{FF2B5EF4-FFF2-40B4-BE49-F238E27FC236}">
                <a16:creationId xmlns:a16="http://schemas.microsoft.com/office/drawing/2014/main" id="{DFDD4223-34B8-4725-5D81-A88A32E3E658}"/>
              </a:ext>
            </a:extLst>
          </p:cNvPr>
          <p:cNvSpPr>
            <a:spLocks noGrp="1"/>
          </p:cNvSpPr>
          <p:nvPr>
            <p:ph type="sldNum" sz="quarter" idx="12"/>
          </p:nvPr>
        </p:nvSpPr>
        <p:spPr/>
        <p:txBody>
          <a:bodyPr/>
          <a:lstStyle/>
          <a:p>
            <a:pPr>
              <a:defRPr/>
            </a:pPr>
            <a:fld id="{4BC82CB8-32D3-493F-BA4D-C698C2FBA453}" type="slidenum">
              <a:rPr lang="en-US" smtClean="0"/>
              <a:pPr>
                <a:defRPr/>
              </a:pPr>
              <a:t>27</a:t>
            </a:fld>
            <a:endParaRPr lang="en-US" dirty="0"/>
          </a:p>
        </p:txBody>
      </p:sp>
    </p:spTree>
    <p:extLst>
      <p:ext uri="{BB962C8B-B14F-4D97-AF65-F5344CB8AC3E}">
        <p14:creationId xmlns:p14="http://schemas.microsoft.com/office/powerpoint/2010/main" val="103526093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Two Basic Types</a:t>
            </a:r>
          </a:p>
        </p:txBody>
      </p:sp>
      <p:sp>
        <p:nvSpPr>
          <p:cNvPr id="5123" name="Rectangle 3"/>
          <p:cNvSpPr>
            <a:spLocks noGrp="1" noChangeArrowheads="1"/>
          </p:cNvSpPr>
          <p:nvPr>
            <p:ph type="body" sz="half" idx="1"/>
          </p:nvPr>
        </p:nvSpPr>
        <p:spPr>
          <a:xfrm>
            <a:off x="685800" y="1828800"/>
            <a:ext cx="3733800" cy="4114800"/>
          </a:xfrm>
        </p:spPr>
        <p:txBody>
          <a:bodyPr/>
          <a:lstStyle/>
          <a:p>
            <a:pPr marL="0" indent="0" eaLnBrk="1" hangingPunct="1">
              <a:buNone/>
            </a:pPr>
            <a:r>
              <a:rPr lang="en-US" altLang="en-US" sz="2800" dirty="0"/>
              <a:t>Energy in </a:t>
            </a:r>
            <a:r>
              <a:rPr lang="en-US" altLang="en-US" sz="2800" b="1" dirty="0">
                <a:solidFill>
                  <a:srgbClr val="002060"/>
                </a:solidFill>
                <a:latin typeface="Arial Rounded MT Bold" panose="020F0704030504030204" pitchFamily="34" charset="0"/>
              </a:rPr>
              <a:t>motion</a:t>
            </a:r>
            <a:r>
              <a:rPr lang="en-US" altLang="en-US" sz="2800" dirty="0"/>
              <a:t> is </a:t>
            </a:r>
            <a:r>
              <a:rPr lang="en-US" altLang="en-US" sz="2800" b="1" dirty="0"/>
              <a:t>Kinetic</a:t>
            </a:r>
            <a:r>
              <a:rPr lang="en-US" altLang="en-US" sz="2800" dirty="0"/>
              <a:t> Energy</a:t>
            </a:r>
          </a:p>
          <a:p>
            <a:pPr eaLnBrk="1" hangingPunct="1">
              <a:buClr>
                <a:srgbClr val="000066"/>
              </a:buClr>
              <a:buFont typeface="Wingdings" panose="05000000000000000000" pitchFamily="2" charset="2"/>
              <a:buChar char="ü"/>
            </a:pPr>
            <a:r>
              <a:rPr lang="en-US" altLang="en-US" sz="2400" dirty="0"/>
              <a:t>Radiant</a:t>
            </a:r>
          </a:p>
          <a:p>
            <a:pPr eaLnBrk="1" hangingPunct="1">
              <a:buClr>
                <a:srgbClr val="000066"/>
              </a:buClr>
              <a:buFont typeface="Wingdings" panose="05000000000000000000" pitchFamily="2" charset="2"/>
              <a:buChar char="ü"/>
            </a:pPr>
            <a:r>
              <a:rPr lang="en-US" altLang="en-US" sz="2400" dirty="0"/>
              <a:t>Thermal</a:t>
            </a:r>
          </a:p>
          <a:p>
            <a:pPr eaLnBrk="1" hangingPunct="1">
              <a:buClr>
                <a:srgbClr val="000066"/>
              </a:buClr>
              <a:buFont typeface="Wingdings" panose="05000000000000000000" pitchFamily="2" charset="2"/>
              <a:buChar char="ü"/>
            </a:pPr>
            <a:r>
              <a:rPr lang="en-US" altLang="en-US" sz="2400" dirty="0"/>
              <a:t>Electrical</a:t>
            </a:r>
          </a:p>
          <a:p>
            <a:pPr lvl="1" eaLnBrk="1" hangingPunct="1">
              <a:buClr>
                <a:srgbClr val="000066"/>
              </a:buClr>
              <a:buSzPct val="70000"/>
              <a:buFont typeface="Arial" panose="020B0604020202020204" pitchFamily="34" charset="0"/>
              <a:buChar char="−"/>
            </a:pPr>
            <a:r>
              <a:rPr lang="en-US" altLang="en-US" sz="1900" dirty="0"/>
              <a:t>Light</a:t>
            </a:r>
          </a:p>
          <a:p>
            <a:pPr lvl="1" eaLnBrk="1" hangingPunct="1">
              <a:buClr>
                <a:srgbClr val="000066"/>
              </a:buClr>
              <a:buSzPct val="70000"/>
              <a:buFont typeface="Arial" panose="020B0604020202020204" pitchFamily="34" charset="0"/>
              <a:buChar char="−"/>
            </a:pPr>
            <a:r>
              <a:rPr lang="en-US" altLang="en-US" sz="1900" dirty="0"/>
              <a:t>Current flow</a:t>
            </a:r>
          </a:p>
          <a:p>
            <a:pPr eaLnBrk="1" hangingPunct="1">
              <a:buClr>
                <a:srgbClr val="000066"/>
              </a:buClr>
              <a:buFont typeface="Wingdings" panose="05000000000000000000" pitchFamily="2" charset="2"/>
              <a:buChar char="ü"/>
            </a:pPr>
            <a:r>
              <a:rPr lang="en-US" altLang="en-US" sz="2400" dirty="0"/>
              <a:t>Mechanical</a:t>
            </a:r>
          </a:p>
        </p:txBody>
      </p:sp>
      <p:sp>
        <p:nvSpPr>
          <p:cNvPr id="8" name="Rectangle 3"/>
          <p:cNvSpPr txBox="1">
            <a:spLocks noChangeArrowheads="1"/>
          </p:cNvSpPr>
          <p:nvPr/>
        </p:nvSpPr>
        <p:spPr bwMode="auto">
          <a:xfrm>
            <a:off x="4648200" y="1828800"/>
            <a:ext cx="4114800" cy="425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pPr marL="0" indent="0" eaLnBrk="1" hangingPunct="1">
              <a:buFont typeface="Wingdings" pitchFamily="2" charset="2"/>
              <a:buNone/>
            </a:pPr>
            <a:r>
              <a:rPr lang="en-US" altLang="en-US" sz="2800" kern="0" dirty="0"/>
              <a:t>Energy that is </a:t>
            </a:r>
            <a:r>
              <a:rPr lang="en-US" altLang="en-US" sz="2800" b="1" kern="0" dirty="0">
                <a:solidFill>
                  <a:srgbClr val="002060"/>
                </a:solidFill>
                <a:latin typeface="Arial Rounded MT Bold" panose="020F0704030504030204" pitchFamily="34" charset="0"/>
              </a:rPr>
              <a:t>stored</a:t>
            </a:r>
            <a:r>
              <a:rPr lang="en-US" altLang="en-US" sz="2800" kern="0" dirty="0"/>
              <a:t> is </a:t>
            </a:r>
            <a:r>
              <a:rPr lang="en-US" altLang="en-US" sz="2800" b="1" kern="0" dirty="0"/>
              <a:t>Potential</a:t>
            </a:r>
            <a:r>
              <a:rPr lang="en-US" altLang="en-US" sz="2800" kern="0" dirty="0"/>
              <a:t> Energy</a:t>
            </a:r>
          </a:p>
          <a:p>
            <a:pPr eaLnBrk="1" hangingPunct="1">
              <a:buClr>
                <a:srgbClr val="000066"/>
              </a:buClr>
              <a:buFont typeface="Wingdings" panose="05000000000000000000" pitchFamily="2" charset="2"/>
              <a:buChar char="ü"/>
            </a:pPr>
            <a:r>
              <a:rPr lang="en-US" altLang="en-US" sz="2400" kern="0" dirty="0"/>
              <a:t>Coiled spring</a:t>
            </a:r>
          </a:p>
          <a:p>
            <a:pPr eaLnBrk="1" hangingPunct="1">
              <a:buClr>
                <a:srgbClr val="000066"/>
              </a:buClr>
              <a:buFont typeface="Wingdings" panose="05000000000000000000" pitchFamily="2" charset="2"/>
              <a:buChar char="ü"/>
            </a:pPr>
            <a:r>
              <a:rPr lang="en-US" altLang="en-US" sz="2400" kern="0" dirty="0"/>
              <a:t>Raised weight</a:t>
            </a:r>
          </a:p>
          <a:p>
            <a:pPr eaLnBrk="1" hangingPunct="1">
              <a:buClr>
                <a:srgbClr val="000066"/>
              </a:buClr>
              <a:buFont typeface="Wingdings" panose="05000000000000000000" pitchFamily="2" charset="2"/>
              <a:buChar char="ü"/>
            </a:pPr>
            <a:r>
              <a:rPr lang="en-US" altLang="en-US" sz="2400" kern="0" dirty="0"/>
              <a:t>Water behind a dam</a:t>
            </a:r>
          </a:p>
          <a:p>
            <a:pPr eaLnBrk="1" hangingPunct="1">
              <a:buClr>
                <a:srgbClr val="000066"/>
              </a:buClr>
              <a:buFont typeface="Wingdings" panose="05000000000000000000" pitchFamily="2" charset="2"/>
              <a:buChar char="ü"/>
            </a:pPr>
            <a:r>
              <a:rPr lang="en-US" altLang="en-US" sz="2400" kern="0" dirty="0"/>
              <a:t>Snowpack </a:t>
            </a:r>
          </a:p>
          <a:p>
            <a:pPr eaLnBrk="1" hangingPunct="1">
              <a:buClr>
                <a:srgbClr val="000066"/>
              </a:buClr>
              <a:buFont typeface="Wingdings" panose="05000000000000000000" pitchFamily="2" charset="2"/>
              <a:buChar char="ü"/>
            </a:pPr>
            <a:r>
              <a:rPr lang="en-US" altLang="en-US" sz="2400" kern="0" dirty="0"/>
              <a:t>Stretched rubber band</a:t>
            </a:r>
          </a:p>
          <a:p>
            <a:pPr eaLnBrk="1" hangingPunct="1">
              <a:buClr>
                <a:srgbClr val="000066"/>
              </a:buClr>
              <a:buFont typeface="Wingdings" panose="05000000000000000000" pitchFamily="2" charset="2"/>
              <a:buChar char="ü"/>
            </a:pPr>
            <a:r>
              <a:rPr lang="en-US" altLang="en-US" sz="2400" kern="0" dirty="0"/>
              <a:t>A capacitor bank</a:t>
            </a:r>
          </a:p>
        </p:txBody>
      </p:sp>
      <p:sp>
        <p:nvSpPr>
          <p:cNvPr id="2" name="Slide Number Placeholder 1">
            <a:extLst>
              <a:ext uri="{FF2B5EF4-FFF2-40B4-BE49-F238E27FC236}">
                <a16:creationId xmlns:a16="http://schemas.microsoft.com/office/drawing/2014/main" id="{E1F19296-0E74-0F46-2E56-E9351594C16B}"/>
              </a:ext>
            </a:extLst>
          </p:cNvPr>
          <p:cNvSpPr>
            <a:spLocks noGrp="1"/>
          </p:cNvSpPr>
          <p:nvPr>
            <p:ph type="sldNum" sz="quarter" idx="12"/>
          </p:nvPr>
        </p:nvSpPr>
        <p:spPr/>
        <p:txBody>
          <a:bodyPr/>
          <a:lstStyle/>
          <a:p>
            <a:pPr>
              <a:defRPr/>
            </a:pPr>
            <a:fld id="{C46CB010-865E-43A3-B343-9D274A69DE56}" type="slidenum">
              <a:rPr lang="en-US" smtClean="0"/>
              <a:pPr>
                <a:defRPr/>
              </a:pPr>
              <a:t>28</a:t>
            </a:fld>
            <a:endParaRPr lang="en-US" dirty="0"/>
          </a:p>
        </p:txBody>
      </p:sp>
    </p:spTree>
    <p:extLst>
      <p:ext uri="{BB962C8B-B14F-4D97-AF65-F5344CB8AC3E}">
        <p14:creationId xmlns:p14="http://schemas.microsoft.com/office/powerpoint/2010/main" val="27337751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fade">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fade">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fade">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500"/>
                                        <p:tgtEl>
                                          <p:spTgt spid="8">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animEffect transition="in" filter="fade">
                                      <p:cBhvr>
                                        <p:cTn id="67" dur="500"/>
                                        <p:tgtEl>
                                          <p:spTgt spid="8">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6" end="6"/>
                                            </p:txEl>
                                          </p:spTgt>
                                        </p:tgtEl>
                                        <p:attrNameLst>
                                          <p:attrName>style.visibility</p:attrName>
                                        </p:attrNameLst>
                                      </p:cBhvr>
                                      <p:to>
                                        <p:strVal val="visible"/>
                                      </p:to>
                                    </p:set>
                                    <p:animEffect transition="in" filter="fade">
                                      <p:cBhvr>
                                        <p:cTn id="7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Hydraulic</a:t>
            </a:r>
          </a:p>
        </p:txBody>
      </p:sp>
      <p:sp>
        <p:nvSpPr>
          <p:cNvPr id="2" name="Text Placeholder 1"/>
          <p:cNvSpPr>
            <a:spLocks noGrp="1"/>
          </p:cNvSpPr>
          <p:nvPr>
            <p:ph type="body" sz="half" idx="1"/>
          </p:nvPr>
        </p:nvSpPr>
        <p:spPr>
          <a:xfrm>
            <a:off x="762000" y="1994491"/>
            <a:ext cx="4000500" cy="4038600"/>
          </a:xfrm>
        </p:spPr>
        <p:txBody>
          <a:bodyPr/>
          <a:lstStyle/>
          <a:p>
            <a:pPr marL="0" indent="0">
              <a:buNone/>
            </a:pPr>
            <a:r>
              <a:rPr lang="en-US" sz="2800" dirty="0"/>
              <a:t>Force created by liquid under pressure</a:t>
            </a:r>
          </a:p>
          <a:p>
            <a:pPr>
              <a:buClr>
                <a:srgbClr val="002060"/>
              </a:buClr>
              <a:buFont typeface="Wingdings" panose="05000000000000000000" pitchFamily="2" charset="2"/>
              <a:buChar char="ü"/>
            </a:pPr>
            <a:r>
              <a:rPr lang="en-US" sz="2400" dirty="0"/>
              <a:t>Liquids cannot be compressed</a:t>
            </a:r>
          </a:p>
          <a:p>
            <a:pPr>
              <a:buClr>
                <a:srgbClr val="002060"/>
              </a:buClr>
              <a:buFont typeface="Wingdings" panose="05000000000000000000" pitchFamily="2" charset="2"/>
              <a:buChar char="ü"/>
            </a:pPr>
            <a:r>
              <a:rPr lang="en-US" sz="2400" dirty="0"/>
              <a:t>They transmit force to surrounding areas</a:t>
            </a:r>
          </a:p>
          <a:p>
            <a:endParaRPr lang="en-US" dirty="0"/>
          </a:p>
        </p:txBody>
      </p:sp>
      <p:pic>
        <p:nvPicPr>
          <p:cNvPr id="3" name="Picture 2"/>
          <p:cNvPicPr>
            <a:picLocks noChangeAspect="1"/>
          </p:cNvPicPr>
          <p:nvPr/>
        </p:nvPicPr>
        <p:blipFill>
          <a:blip r:embed="rId3"/>
          <a:stretch>
            <a:fillRect/>
          </a:stretch>
        </p:blipFill>
        <p:spPr>
          <a:xfrm>
            <a:off x="5020235" y="1828799"/>
            <a:ext cx="3675529" cy="420429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ABF1CC71-761D-2C6E-7163-5C41816F4D62}"/>
              </a:ext>
            </a:extLst>
          </p:cNvPr>
          <p:cNvSpPr>
            <a:spLocks noGrp="1"/>
          </p:cNvSpPr>
          <p:nvPr>
            <p:ph type="sldNum" sz="quarter" idx="12"/>
          </p:nvPr>
        </p:nvSpPr>
        <p:spPr/>
        <p:txBody>
          <a:bodyPr/>
          <a:lstStyle/>
          <a:p>
            <a:pPr>
              <a:defRPr/>
            </a:pPr>
            <a:fld id="{C46CB010-865E-43A3-B343-9D274A69DE56}" type="slidenum">
              <a:rPr lang="en-US" smtClean="0"/>
              <a:pPr>
                <a:defRPr/>
              </a:pPr>
              <a:t>29</a:t>
            </a:fld>
            <a:endParaRPr lang="en-US" dirty="0"/>
          </a:p>
        </p:txBody>
      </p:sp>
    </p:spTree>
    <p:extLst>
      <p:ext uri="{BB962C8B-B14F-4D97-AF65-F5344CB8AC3E}">
        <p14:creationId xmlns:p14="http://schemas.microsoft.com/office/powerpoint/2010/main" val="23312882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spcBef>
                <a:spcPts val="1200"/>
              </a:spcBef>
              <a:spcAft>
                <a:spcPts val="600"/>
              </a:spcAft>
            </a:pPr>
            <a:r>
              <a:rPr lang="en-US" altLang="en-US" i="0" dirty="0"/>
              <a:t>Line of Fire</a:t>
            </a:r>
            <a:br>
              <a:rPr lang="en-US" altLang="en-US" i="0" dirty="0"/>
            </a:br>
            <a:r>
              <a:rPr lang="en-US" altLang="en-US" sz="2000" i="0" dirty="0"/>
              <a:t>Session One</a:t>
            </a:r>
            <a:endParaRPr lang="en-US" altLang="en-US" sz="1400" b="1" i="0" dirty="0">
              <a:latin typeface="Arial" charset="0"/>
              <a:cs typeface="Arial" charset="0"/>
            </a:endParaRPr>
          </a:p>
        </p:txBody>
      </p:sp>
      <p:sp>
        <p:nvSpPr>
          <p:cNvPr id="2" name="Slide Number Placeholder 1">
            <a:extLst>
              <a:ext uri="{FF2B5EF4-FFF2-40B4-BE49-F238E27FC236}">
                <a16:creationId xmlns:a16="http://schemas.microsoft.com/office/drawing/2014/main" id="{AD7499B8-430C-4A46-F351-CBB2F2C84673}"/>
              </a:ext>
            </a:extLst>
          </p:cNvPr>
          <p:cNvSpPr>
            <a:spLocks noGrp="1"/>
          </p:cNvSpPr>
          <p:nvPr>
            <p:ph type="sldNum" sz="quarter" idx="12"/>
          </p:nvPr>
        </p:nvSpPr>
        <p:spPr/>
        <p:txBody>
          <a:bodyPr/>
          <a:lstStyle/>
          <a:p>
            <a:pPr>
              <a:defRPr/>
            </a:pPr>
            <a:fld id="{4BC82CB8-32D3-493F-BA4D-C698C2FBA453}" type="slidenum">
              <a:rPr lang="en-US" smtClean="0"/>
              <a:pPr>
                <a:defRPr/>
              </a:pPr>
              <a:t>3</a:t>
            </a:fld>
            <a:endParaRPr lang="en-US" dirty="0"/>
          </a:p>
        </p:txBody>
      </p:sp>
    </p:spTree>
    <p:extLst>
      <p:ext uri="{BB962C8B-B14F-4D97-AF65-F5344CB8AC3E}">
        <p14:creationId xmlns:p14="http://schemas.microsoft.com/office/powerpoint/2010/main" val="3204036824"/>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Pneumatic</a:t>
            </a:r>
          </a:p>
        </p:txBody>
      </p:sp>
      <p:sp>
        <p:nvSpPr>
          <p:cNvPr id="2" name="Text Placeholder 1"/>
          <p:cNvSpPr>
            <a:spLocks noGrp="1"/>
          </p:cNvSpPr>
          <p:nvPr>
            <p:ph type="body" sz="half" idx="1"/>
          </p:nvPr>
        </p:nvSpPr>
        <p:spPr>
          <a:xfrm>
            <a:off x="762000" y="1994491"/>
            <a:ext cx="3657600" cy="4038600"/>
          </a:xfrm>
        </p:spPr>
        <p:txBody>
          <a:bodyPr/>
          <a:lstStyle/>
          <a:p>
            <a:pPr marL="0" indent="0">
              <a:buNone/>
            </a:pPr>
            <a:r>
              <a:rPr lang="en-US" sz="2800" dirty="0"/>
              <a:t>Air hose may uncouple, or a fitting may fail</a:t>
            </a:r>
          </a:p>
          <a:p>
            <a:pPr>
              <a:buClr>
                <a:srgbClr val="002060"/>
              </a:buClr>
              <a:buFont typeface="Wingdings" panose="05000000000000000000" pitchFamily="2" charset="2"/>
              <a:buChar char="ü"/>
            </a:pPr>
            <a:r>
              <a:rPr lang="en-US" sz="2400" dirty="0"/>
              <a:t>Rapid expansion of air causes the hose to whip violently </a:t>
            </a:r>
          </a:p>
          <a:p>
            <a:pPr>
              <a:buClr>
                <a:srgbClr val="002060"/>
              </a:buClr>
              <a:buFont typeface="Wingdings" panose="05000000000000000000" pitchFamily="2" charset="2"/>
              <a:buChar char="ü"/>
            </a:pPr>
            <a:r>
              <a:rPr lang="en-US" sz="2400" dirty="0"/>
              <a:t>Can cause a hazardous situation</a:t>
            </a:r>
            <a:endParaRPr lang="en-US" dirty="0"/>
          </a:p>
        </p:txBody>
      </p:sp>
      <p:pic>
        <p:nvPicPr>
          <p:cNvPr id="1026" name="Picture 2" descr="Image result for Whip check on air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343400" cy="3811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24600" y="5105400"/>
            <a:ext cx="2209800"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Arial Rounded MT Bold" panose="020F0704030504030204" pitchFamily="34" charset="0"/>
              </a:rPr>
              <a:t>Whip Check</a:t>
            </a:r>
          </a:p>
        </p:txBody>
      </p:sp>
      <p:sp>
        <p:nvSpPr>
          <p:cNvPr id="3" name="Slide Number Placeholder 2">
            <a:extLst>
              <a:ext uri="{FF2B5EF4-FFF2-40B4-BE49-F238E27FC236}">
                <a16:creationId xmlns:a16="http://schemas.microsoft.com/office/drawing/2014/main" id="{CBDC2904-2EBB-400B-74E4-DB70052CDF8D}"/>
              </a:ext>
            </a:extLst>
          </p:cNvPr>
          <p:cNvSpPr>
            <a:spLocks noGrp="1"/>
          </p:cNvSpPr>
          <p:nvPr>
            <p:ph type="sldNum" sz="quarter" idx="12"/>
          </p:nvPr>
        </p:nvSpPr>
        <p:spPr/>
        <p:txBody>
          <a:bodyPr/>
          <a:lstStyle/>
          <a:p>
            <a:pPr>
              <a:defRPr/>
            </a:pPr>
            <a:fld id="{C46CB010-865E-43A3-B343-9D274A69DE56}" type="slidenum">
              <a:rPr lang="en-US" smtClean="0"/>
              <a:pPr>
                <a:defRPr/>
              </a:pPr>
              <a:t>30</a:t>
            </a:fld>
            <a:endParaRPr lang="en-US" dirty="0"/>
          </a:p>
        </p:txBody>
      </p:sp>
    </p:spTree>
    <p:extLst>
      <p:ext uri="{BB962C8B-B14F-4D97-AF65-F5344CB8AC3E}">
        <p14:creationId xmlns:p14="http://schemas.microsoft.com/office/powerpoint/2010/main" val="7648998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Rotating Machinery</a:t>
            </a:r>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3-5</a:t>
            </a:r>
          </a:p>
        </p:txBody>
      </p:sp>
      <p:sp>
        <p:nvSpPr>
          <p:cNvPr id="2" name="Text Placeholder 1"/>
          <p:cNvSpPr>
            <a:spLocks noGrp="1"/>
          </p:cNvSpPr>
          <p:nvPr>
            <p:ph type="body" sz="half" idx="1"/>
          </p:nvPr>
        </p:nvSpPr>
        <p:spPr>
          <a:xfrm>
            <a:off x="762000" y="1994491"/>
            <a:ext cx="4000500" cy="4038600"/>
          </a:xfrm>
        </p:spPr>
        <p:txBody>
          <a:bodyPr/>
          <a:lstStyle/>
          <a:p>
            <a:pPr marL="0" indent="0">
              <a:buNone/>
            </a:pPr>
            <a:r>
              <a:rPr lang="en-US" sz="2800" dirty="0"/>
              <a:t>Hazards created by rotating parts &amp; high pressure hydraulics</a:t>
            </a:r>
          </a:p>
          <a:p>
            <a:pPr>
              <a:buClr>
                <a:srgbClr val="002060"/>
              </a:buClr>
              <a:buFont typeface="Wingdings" panose="05000000000000000000" pitchFamily="2" charset="2"/>
              <a:buChar char="ü"/>
            </a:pPr>
            <a:r>
              <a:rPr lang="en-US" sz="2400" dirty="0"/>
              <a:t>Stay away</a:t>
            </a:r>
          </a:p>
          <a:p>
            <a:pPr>
              <a:buClr>
                <a:srgbClr val="002060"/>
              </a:buClr>
              <a:buFont typeface="Wingdings" panose="05000000000000000000" pitchFamily="2" charset="2"/>
              <a:buChar char="ü"/>
            </a:pPr>
            <a:r>
              <a:rPr lang="en-US" sz="2400" dirty="0"/>
              <a:t>Rotating parts can snag lose clothing</a:t>
            </a:r>
          </a:p>
          <a:p>
            <a:pPr>
              <a:buClr>
                <a:srgbClr val="002060"/>
              </a:buClr>
              <a:buFont typeface="Wingdings" panose="05000000000000000000" pitchFamily="2" charset="2"/>
              <a:buChar char="ü"/>
            </a:pPr>
            <a:r>
              <a:rPr lang="en-US" sz="2400" dirty="0"/>
              <a:t>Failure of hydraulic hoses can cause injury</a:t>
            </a:r>
          </a:p>
          <a:p>
            <a:endParaRPr lang="en-US" dirty="0"/>
          </a:p>
        </p:txBody>
      </p:sp>
      <p:pic>
        <p:nvPicPr>
          <p:cNvPr id="307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6797" y="1905000"/>
            <a:ext cx="497205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0" y="0"/>
            <a:ext cx="9144000" cy="6858000"/>
            <a:chOff x="0" y="0"/>
            <a:chExt cx="9144000" cy="68580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170598" y="228600"/>
              <a:ext cx="3886199" cy="954107"/>
            </a:xfrm>
            <a:prstGeom prst="rect">
              <a:avLst/>
            </a:prstGeom>
            <a:solidFill>
              <a:schemeClr val="bg1">
                <a:alpha val="81000"/>
              </a:schemeClr>
            </a:solidFill>
            <a:effectLst>
              <a:softEdge rad="63500"/>
            </a:effectLst>
          </p:spPr>
          <p:txBody>
            <a:bodyPr wrap="square" rtlCol="0">
              <a:spAutoFit/>
            </a:bodyPr>
            <a:lstStyle/>
            <a:p>
              <a:pPr algn="ctr"/>
              <a:r>
                <a:rPr lang="en-US" sz="2800" dirty="0">
                  <a:latin typeface="Arial Rounded MT Bold" panose="020F0704030504030204" pitchFamily="34" charset="0"/>
                </a:rPr>
                <a:t>-Auger Spinoff-</a:t>
              </a:r>
            </a:p>
            <a:p>
              <a:pPr algn="ctr"/>
              <a:r>
                <a:rPr lang="en-US" sz="2800" dirty="0">
                  <a:latin typeface="Arial Rounded MT Bold" panose="020F0704030504030204" pitchFamily="34" charset="0"/>
                </a:rPr>
                <a:t>Potential or Kinetic?</a:t>
              </a:r>
            </a:p>
          </p:txBody>
        </p:sp>
      </p:grpSp>
    </p:spTree>
    <p:extLst>
      <p:ext uri="{BB962C8B-B14F-4D97-AF65-F5344CB8AC3E}">
        <p14:creationId xmlns:p14="http://schemas.microsoft.com/office/powerpoint/2010/main" val="34542137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Electrical</a:t>
            </a:r>
          </a:p>
        </p:txBody>
      </p:sp>
      <p:sp>
        <p:nvSpPr>
          <p:cNvPr id="2" name="Text Placeholder 1"/>
          <p:cNvSpPr>
            <a:spLocks noGrp="1"/>
          </p:cNvSpPr>
          <p:nvPr>
            <p:ph type="body" sz="half" idx="1"/>
          </p:nvPr>
        </p:nvSpPr>
        <p:spPr>
          <a:xfrm>
            <a:off x="685800" y="1994491"/>
            <a:ext cx="4419600" cy="4038600"/>
          </a:xfrm>
        </p:spPr>
        <p:txBody>
          <a:bodyPr/>
          <a:lstStyle/>
          <a:p>
            <a:pPr marL="0" indent="0">
              <a:buNone/>
            </a:pPr>
            <a:r>
              <a:rPr lang="en-US" sz="2800" dirty="0"/>
              <a:t>Voltage is form of pressure</a:t>
            </a:r>
          </a:p>
          <a:p>
            <a:pPr>
              <a:buClr>
                <a:srgbClr val="002060"/>
              </a:buClr>
              <a:buFont typeface="Wingdings" panose="05000000000000000000" pitchFamily="2" charset="2"/>
              <a:buChar char="ü"/>
            </a:pPr>
            <a:r>
              <a:rPr lang="en-US" sz="2400" dirty="0"/>
              <a:t>Electromagnetic pressure</a:t>
            </a:r>
          </a:p>
          <a:p>
            <a:pPr>
              <a:buClr>
                <a:srgbClr val="002060"/>
              </a:buClr>
              <a:buFont typeface="Wingdings" panose="05000000000000000000" pitchFamily="2" charset="2"/>
              <a:buChar char="ü"/>
            </a:pPr>
            <a:r>
              <a:rPr lang="en-US" sz="2400" dirty="0"/>
              <a:t>Qualified Electrical workers use </a:t>
            </a:r>
            <a:r>
              <a:rPr lang="en-US" sz="2400" b="1" dirty="0">
                <a:solidFill>
                  <a:srgbClr val="002060"/>
                </a:solidFill>
              </a:rPr>
              <a:t>M</a:t>
            </a:r>
            <a:r>
              <a:rPr lang="en-US" sz="2400" dirty="0"/>
              <a:t>inimum </a:t>
            </a:r>
            <a:r>
              <a:rPr lang="en-US" sz="2400" b="1" dirty="0">
                <a:solidFill>
                  <a:srgbClr val="002060"/>
                </a:solidFill>
              </a:rPr>
              <a:t>A</a:t>
            </a:r>
            <a:r>
              <a:rPr lang="en-US" sz="2400" dirty="0"/>
              <a:t>pproach </a:t>
            </a:r>
            <a:r>
              <a:rPr lang="en-US" sz="2400" b="1" dirty="0">
                <a:solidFill>
                  <a:srgbClr val="002060"/>
                </a:solidFill>
              </a:rPr>
              <a:t>D</a:t>
            </a:r>
            <a:r>
              <a:rPr lang="en-US" sz="2400" dirty="0"/>
              <a:t>istances for protection</a:t>
            </a:r>
          </a:p>
          <a:p>
            <a:pPr>
              <a:buClr>
                <a:srgbClr val="002060"/>
              </a:buClr>
              <a:buFont typeface="Wingdings" panose="05000000000000000000" pitchFamily="2" charset="2"/>
              <a:buChar char="ü"/>
            </a:pPr>
            <a:r>
              <a:rPr lang="en-US" sz="2400" dirty="0"/>
              <a:t>Wear protective clothing and personal protective equipment</a:t>
            </a:r>
          </a:p>
        </p:txBody>
      </p:sp>
      <p:pic>
        <p:nvPicPr>
          <p:cNvPr id="3" name="Picture 2"/>
          <p:cNvPicPr>
            <a:picLocks noChangeAspect="1"/>
          </p:cNvPicPr>
          <p:nvPr/>
        </p:nvPicPr>
        <p:blipFill>
          <a:blip r:embed="rId3"/>
          <a:stretch>
            <a:fillRect/>
          </a:stretch>
        </p:blipFill>
        <p:spPr>
          <a:xfrm>
            <a:off x="5334000" y="1994491"/>
            <a:ext cx="3172447" cy="392121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9303B491-4990-263B-788D-AFE6DB8D324C}"/>
              </a:ext>
            </a:extLst>
          </p:cNvPr>
          <p:cNvSpPr>
            <a:spLocks noGrp="1"/>
          </p:cNvSpPr>
          <p:nvPr>
            <p:ph type="sldNum" sz="quarter" idx="12"/>
          </p:nvPr>
        </p:nvSpPr>
        <p:spPr/>
        <p:txBody>
          <a:bodyPr/>
          <a:lstStyle/>
          <a:p>
            <a:pPr>
              <a:defRPr/>
            </a:pPr>
            <a:fld id="{C46CB010-865E-43A3-B343-9D274A69DE56}" type="slidenum">
              <a:rPr lang="en-US" smtClean="0"/>
              <a:pPr>
                <a:defRPr/>
              </a:pPr>
              <a:t>32</a:t>
            </a:fld>
            <a:endParaRPr lang="en-US" dirty="0"/>
          </a:p>
        </p:txBody>
      </p:sp>
    </p:spTree>
    <p:extLst>
      <p:ext uri="{BB962C8B-B14F-4D97-AF65-F5344CB8AC3E}">
        <p14:creationId xmlns:p14="http://schemas.microsoft.com/office/powerpoint/2010/main" val="41442443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Electrical Arc</a:t>
            </a:r>
          </a:p>
        </p:txBody>
      </p:sp>
      <p:sp>
        <p:nvSpPr>
          <p:cNvPr id="2" name="Text Placeholder 1"/>
          <p:cNvSpPr>
            <a:spLocks noGrp="1"/>
          </p:cNvSpPr>
          <p:nvPr>
            <p:ph type="body" sz="half" idx="1"/>
          </p:nvPr>
        </p:nvSpPr>
        <p:spPr>
          <a:xfrm>
            <a:off x="685800" y="1994491"/>
            <a:ext cx="4076700" cy="4038600"/>
          </a:xfrm>
        </p:spPr>
        <p:txBody>
          <a:bodyPr/>
          <a:lstStyle/>
          <a:p>
            <a:pPr marL="0" indent="0">
              <a:buNone/>
            </a:pPr>
            <a:r>
              <a:rPr lang="en-US" sz="2800" dirty="0"/>
              <a:t>Release of stored energy</a:t>
            </a:r>
          </a:p>
          <a:p>
            <a:pPr>
              <a:buClr>
                <a:srgbClr val="002060"/>
              </a:buClr>
              <a:buFont typeface="Wingdings" panose="05000000000000000000" pitchFamily="2" charset="2"/>
              <a:buChar char="ü"/>
            </a:pPr>
            <a:r>
              <a:rPr lang="en-US" sz="2400" dirty="0"/>
              <a:t>Always identify Line of Fire before starting the task</a:t>
            </a:r>
          </a:p>
          <a:p>
            <a:pPr>
              <a:buClr>
                <a:srgbClr val="002060"/>
              </a:buClr>
              <a:buFont typeface="Wingdings" panose="05000000000000000000" pitchFamily="2" charset="2"/>
              <a:buChar char="ü"/>
            </a:pPr>
            <a:r>
              <a:rPr lang="en-US" sz="2400" dirty="0"/>
              <a:t>In an arc flash metal is liquefied and vaporized</a:t>
            </a:r>
          </a:p>
          <a:p>
            <a:pPr>
              <a:buClr>
                <a:srgbClr val="002060"/>
              </a:buClr>
              <a:buFont typeface="Wingdings" panose="05000000000000000000" pitchFamily="2" charset="2"/>
              <a:buChar char="ü"/>
            </a:pPr>
            <a:r>
              <a:rPr lang="en-US" sz="2400" dirty="0"/>
              <a:t>Projected with large amounts of force</a:t>
            </a:r>
          </a:p>
          <a:p>
            <a:pPr>
              <a:buClr>
                <a:srgbClr val="002060"/>
              </a:buClr>
              <a:buFont typeface="Wingdings" panose="05000000000000000000" pitchFamily="2" charset="2"/>
              <a:buChar char="ü"/>
            </a:pPr>
            <a:r>
              <a:rPr lang="en-US" sz="2400" dirty="0"/>
              <a:t>At very high speeds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62200"/>
            <a:ext cx="39751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B16252CA-8224-69D5-868C-ABC99D59A92D}"/>
              </a:ext>
            </a:extLst>
          </p:cNvPr>
          <p:cNvSpPr>
            <a:spLocks noGrp="1"/>
          </p:cNvSpPr>
          <p:nvPr>
            <p:ph type="sldNum" sz="quarter" idx="12"/>
          </p:nvPr>
        </p:nvSpPr>
        <p:spPr/>
        <p:txBody>
          <a:bodyPr/>
          <a:lstStyle/>
          <a:p>
            <a:pPr>
              <a:defRPr/>
            </a:pPr>
            <a:fld id="{C46CB010-865E-43A3-B343-9D274A69DE56}" type="slidenum">
              <a:rPr lang="en-US" smtClean="0"/>
              <a:pPr>
                <a:defRPr/>
              </a:pPr>
              <a:t>33</a:t>
            </a:fld>
            <a:endParaRPr lang="en-US" dirty="0"/>
          </a:p>
        </p:txBody>
      </p:sp>
    </p:spTree>
    <p:extLst>
      <p:ext uri="{BB962C8B-B14F-4D97-AF65-F5344CB8AC3E}">
        <p14:creationId xmlns:p14="http://schemas.microsoft.com/office/powerpoint/2010/main" val="991540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2-4</a:t>
            </a:r>
          </a:p>
        </p:txBody>
      </p:sp>
      <p:pic>
        <p:nvPicPr>
          <p:cNvPr id="1028" name="Picture 4" descr="C:\Users\jmcgowan\Pictures\Mastec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52400"/>
            <a:ext cx="3352800" cy="1384995"/>
          </a:xfrm>
          <a:prstGeom prst="rect">
            <a:avLst/>
          </a:prstGeom>
          <a:noFill/>
        </p:spPr>
        <p:txBody>
          <a:bodyPr wrap="square" rtlCol="0">
            <a:spAutoFit/>
          </a:bodyPr>
          <a:lstStyle/>
          <a:p>
            <a:pPr algn="ctr"/>
            <a:r>
              <a:rPr lang="en-US" sz="2800" dirty="0">
                <a:latin typeface="Arial Rounded MT Bold" panose="020F0704030504030204" pitchFamily="34" charset="0"/>
              </a:rPr>
              <a:t>-Suspended Pole-</a:t>
            </a:r>
          </a:p>
          <a:p>
            <a:pPr algn="ctr"/>
            <a:r>
              <a:rPr lang="en-US" sz="2800" dirty="0">
                <a:latin typeface="Arial Rounded MT Bold" panose="020F0704030504030204" pitchFamily="34" charset="0"/>
              </a:rPr>
              <a:t>Potential or Kinetic?</a:t>
            </a:r>
          </a:p>
        </p:txBody>
      </p:sp>
    </p:spTree>
    <p:extLst>
      <p:ext uri="{BB962C8B-B14F-4D97-AF65-F5344CB8AC3E}">
        <p14:creationId xmlns:p14="http://schemas.microsoft.com/office/powerpoint/2010/main" val="32735929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2-4</a:t>
            </a:r>
          </a:p>
        </p:txBody>
      </p:sp>
      <p:grpSp>
        <p:nvGrpSpPr>
          <p:cNvPr id="5" name="Group 4"/>
          <p:cNvGrpSpPr/>
          <p:nvPr/>
        </p:nvGrpSpPr>
        <p:grpSpPr>
          <a:xfrm>
            <a:off x="-28433" y="-27375"/>
            <a:ext cx="9172433" cy="6885375"/>
            <a:chOff x="-28433" y="0"/>
            <a:chExt cx="9172433" cy="6885375"/>
          </a:xfrm>
        </p:grpSpPr>
        <p:pic>
          <p:nvPicPr>
            <p:cNvPr id="1032" name="Picture 8" descr="Image result for high voltage arc flash expl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3" y="0"/>
              <a:ext cx="9172433" cy="6885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1000" y="304800"/>
              <a:ext cx="3810000" cy="954107"/>
            </a:xfrm>
            <a:prstGeom prst="rect">
              <a:avLst/>
            </a:prstGeom>
            <a:noFill/>
          </p:spPr>
          <p:txBody>
            <a:bodyPr wrap="square" rtlCol="0">
              <a:spAutoFit/>
            </a:bodyPr>
            <a:lstStyle/>
            <a:p>
              <a:pPr algn="ctr"/>
              <a:r>
                <a:rPr lang="en-US" sz="2800" dirty="0">
                  <a:latin typeface="Arial Rounded MT Bold" panose="020F0704030504030204" pitchFamily="34" charset="0"/>
                </a:rPr>
                <a:t>-Electrical Arc Flash-</a:t>
              </a:r>
            </a:p>
            <a:p>
              <a:pPr algn="ctr"/>
              <a:r>
                <a:rPr lang="en-US" sz="2800" dirty="0">
                  <a:latin typeface="Arial Rounded MT Bold" panose="020F0704030504030204" pitchFamily="34" charset="0"/>
                </a:rPr>
                <a:t>Potential or Kinetic?</a:t>
              </a:r>
            </a:p>
          </p:txBody>
        </p:sp>
      </p:grpSp>
    </p:spTree>
    <p:extLst>
      <p:ext uri="{BB962C8B-B14F-4D97-AF65-F5344CB8AC3E}">
        <p14:creationId xmlns:p14="http://schemas.microsoft.com/office/powerpoint/2010/main" val="743260310"/>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4-4</a:t>
            </a: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29200" y="1828800"/>
            <a:ext cx="3810000" cy="954107"/>
          </a:xfrm>
          <a:prstGeom prst="rect">
            <a:avLst/>
          </a:prstGeom>
          <a:noFill/>
        </p:spPr>
        <p:txBody>
          <a:bodyPr wrap="square" rtlCol="0">
            <a:spAutoFit/>
          </a:bodyPr>
          <a:lstStyle/>
          <a:p>
            <a:pPr algn="ctr"/>
            <a:r>
              <a:rPr lang="en-US" sz="2800" dirty="0">
                <a:latin typeface="Arial Rounded MT Bold" panose="020F0704030504030204" pitchFamily="34" charset="0"/>
              </a:rPr>
              <a:t>-Suspended Load-</a:t>
            </a:r>
          </a:p>
          <a:p>
            <a:pPr algn="ctr"/>
            <a:r>
              <a:rPr lang="en-US" sz="2800" dirty="0">
                <a:latin typeface="Arial Rounded MT Bold" panose="020F0704030504030204" pitchFamily="34" charset="0"/>
              </a:rPr>
              <a:t>Potential or Kinetic?</a:t>
            </a:r>
          </a:p>
        </p:txBody>
      </p:sp>
    </p:spTree>
    <p:extLst>
      <p:ext uri="{BB962C8B-B14F-4D97-AF65-F5344CB8AC3E}">
        <p14:creationId xmlns:p14="http://schemas.microsoft.com/office/powerpoint/2010/main" val="1169084377"/>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Summary</a:t>
            </a:r>
          </a:p>
        </p:txBody>
      </p:sp>
      <p:sp>
        <p:nvSpPr>
          <p:cNvPr id="4" name="Rectangle 3"/>
          <p:cNvSpPr/>
          <p:nvPr/>
        </p:nvSpPr>
        <p:spPr>
          <a:xfrm>
            <a:off x="457199" y="1905000"/>
            <a:ext cx="3733801" cy="4339521"/>
          </a:xfrm>
          <a:prstGeom prst="rect">
            <a:avLst/>
          </a:prstGeom>
        </p:spPr>
        <p:txBody>
          <a:bodyPr wrap="square">
            <a:spAutoFit/>
          </a:bodyPr>
          <a:lstStyle/>
          <a:p>
            <a:pPr>
              <a:lnSpc>
                <a:spcPct val="119000"/>
              </a:lnSpc>
              <a:spcBef>
                <a:spcPts val="0"/>
              </a:spcBef>
              <a:spcAft>
                <a:spcPts val="600"/>
              </a:spcAft>
            </a:pPr>
            <a:r>
              <a:rPr lang="en-US" sz="2100" kern="1400" dirty="0">
                <a:solidFill>
                  <a:srgbClr val="000000"/>
                </a:solidFill>
                <a:latin typeface="Arial" panose="020B0604020202020204" pitchFamily="34" charset="0"/>
              </a:rPr>
              <a:t>Critical Questions:</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a:solidFill>
                  <a:srgbClr val="000000"/>
                </a:solidFill>
                <a:latin typeface="Arial" panose="020B0604020202020204" pitchFamily="34" charset="0"/>
              </a:rPr>
              <a:t>Are we or will we be placing ourselves in Harm’s Way?</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a:solidFill>
                  <a:srgbClr val="000000"/>
                </a:solidFill>
                <a:latin typeface="Arial" panose="020B0604020202020204" pitchFamily="34" charset="0"/>
              </a:rPr>
              <a:t>Are we or will we be placing someone else in Harm’s Way?</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a:solidFill>
                  <a:srgbClr val="000000"/>
                </a:solidFill>
                <a:latin typeface="Arial" panose="020B0604020202020204" pitchFamily="34" charset="0"/>
              </a:rPr>
              <a:t>What could hit me, us, or them?</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a:solidFill>
                  <a:srgbClr val="000000"/>
                </a:solidFill>
                <a:latin typeface="Arial" panose="020B0604020202020204" pitchFamily="34" charset="0"/>
              </a:rPr>
              <a:t>How are we going to eliminate or control the hazard?</a:t>
            </a:r>
          </a:p>
        </p:txBody>
      </p:sp>
      <p:grpSp>
        <p:nvGrpSpPr>
          <p:cNvPr id="3" name="Group 2"/>
          <p:cNvGrpSpPr/>
          <p:nvPr/>
        </p:nvGrpSpPr>
        <p:grpSpPr>
          <a:xfrm>
            <a:off x="4876800" y="2436812"/>
            <a:ext cx="3255661" cy="3275790"/>
            <a:chOff x="5106211" y="2133600"/>
            <a:chExt cx="3809189" cy="3809190"/>
          </a:xfrm>
        </p:grpSpPr>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211" y="2133600"/>
              <a:ext cx="3809189" cy="38091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429000"/>
              <a:ext cx="1219200" cy="1219200"/>
            </a:xfrm>
            <a:prstGeom prst="rect">
              <a:avLst/>
            </a:prstGeom>
          </p:spPr>
        </p:pic>
      </p:grpSp>
      <p:sp>
        <p:nvSpPr>
          <p:cNvPr id="6" name="Rectangle 5"/>
          <p:cNvSpPr/>
          <p:nvPr/>
        </p:nvSpPr>
        <p:spPr>
          <a:xfrm>
            <a:off x="4065883" y="5486400"/>
            <a:ext cx="4876800" cy="719684"/>
          </a:xfrm>
          <a:prstGeom prst="rect">
            <a:avLst/>
          </a:prstGeom>
        </p:spPr>
        <p:txBody>
          <a:bodyPr wrap="square">
            <a:spAutoFit/>
          </a:bodyPr>
          <a:lstStyle/>
          <a:p>
            <a:pPr algn="ctr">
              <a:lnSpc>
                <a:spcPct val="119000"/>
              </a:lnSpc>
              <a:spcBef>
                <a:spcPts val="0"/>
              </a:spcBef>
              <a:spcAft>
                <a:spcPts val="600"/>
              </a:spcAft>
              <a:buClr>
                <a:srgbClr val="002060"/>
              </a:buClr>
              <a:buSzPct val="70000"/>
            </a:pPr>
            <a:r>
              <a:rPr lang="en-US" kern="1400" dirty="0">
                <a:solidFill>
                  <a:srgbClr val="000000"/>
                </a:solidFill>
                <a:latin typeface="Arial Rounded MT Bold" panose="020F0704030504030204" pitchFamily="34" charset="0"/>
              </a:rPr>
              <a:t>Each person’s position with respect to Line-of-Fire must constantly be assessed</a:t>
            </a:r>
          </a:p>
        </p:txBody>
      </p:sp>
      <p:sp>
        <p:nvSpPr>
          <p:cNvPr id="8" name="Rectangle 7"/>
          <p:cNvSpPr/>
          <p:nvPr/>
        </p:nvSpPr>
        <p:spPr>
          <a:xfrm>
            <a:off x="4371030" y="1752600"/>
            <a:ext cx="4267200" cy="751616"/>
          </a:xfrm>
          <a:prstGeom prst="rect">
            <a:avLst/>
          </a:prstGeom>
        </p:spPr>
        <p:txBody>
          <a:bodyPr wrap="square">
            <a:spAutoFit/>
          </a:bodyPr>
          <a:lstStyle/>
          <a:p>
            <a:pPr algn="ctr">
              <a:lnSpc>
                <a:spcPct val="119000"/>
              </a:lnSpc>
              <a:spcBef>
                <a:spcPts val="0"/>
              </a:spcBef>
              <a:spcAft>
                <a:spcPts val="600"/>
              </a:spcAft>
              <a:buClr>
                <a:srgbClr val="002060"/>
              </a:buClr>
              <a:buSzPct val="70000"/>
            </a:pPr>
            <a:r>
              <a:rPr lang="en-US" kern="1400" dirty="0">
                <a:solidFill>
                  <a:srgbClr val="000000"/>
                </a:solidFill>
                <a:latin typeface="Arial Rounded MT Bold" panose="020F0704030504030204" pitchFamily="34" charset="0"/>
              </a:rPr>
              <a:t>Because our work is dynamic, Line-of-fire hazards are also dynamic</a:t>
            </a:r>
            <a:r>
              <a:rPr lang="en-US" sz="800" kern="1400" dirty="0">
                <a:solidFill>
                  <a:srgbClr val="000000"/>
                </a:solidFill>
                <a:latin typeface="Calibri" panose="020F0502020204030204" pitchFamily="34" charset="0"/>
              </a:rPr>
              <a:t> </a:t>
            </a:r>
          </a:p>
        </p:txBody>
      </p:sp>
      <p:sp>
        <p:nvSpPr>
          <p:cNvPr id="5" name="Slide Number Placeholder 4">
            <a:extLst>
              <a:ext uri="{FF2B5EF4-FFF2-40B4-BE49-F238E27FC236}">
                <a16:creationId xmlns:a16="http://schemas.microsoft.com/office/drawing/2014/main" id="{BB982C52-5DB8-7005-E750-5662DC0ABBA9}"/>
              </a:ext>
            </a:extLst>
          </p:cNvPr>
          <p:cNvSpPr>
            <a:spLocks noGrp="1"/>
          </p:cNvSpPr>
          <p:nvPr>
            <p:ph type="sldNum" sz="quarter" idx="12"/>
          </p:nvPr>
        </p:nvSpPr>
        <p:spPr/>
        <p:txBody>
          <a:bodyPr/>
          <a:lstStyle/>
          <a:p>
            <a:pPr>
              <a:defRPr/>
            </a:pPr>
            <a:fld id="{C46CB010-865E-43A3-B343-9D274A69DE56}" type="slidenum">
              <a:rPr lang="en-US" smtClean="0"/>
              <a:pPr>
                <a:defRPr/>
              </a:pPr>
              <a:t>37</a:t>
            </a:fld>
            <a:endParaRPr lang="en-US" dirty="0"/>
          </a:p>
        </p:txBody>
      </p:sp>
    </p:spTree>
    <p:extLst>
      <p:ext uri="{BB962C8B-B14F-4D97-AF65-F5344CB8AC3E}">
        <p14:creationId xmlns:p14="http://schemas.microsoft.com/office/powerpoint/2010/main" val="19891803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a:t>Key Points-Session Three </a:t>
            </a:r>
          </a:p>
        </p:txBody>
      </p:sp>
      <p:sp>
        <p:nvSpPr>
          <p:cNvPr id="2" name="Rectangle 1"/>
          <p:cNvSpPr/>
          <p:nvPr/>
        </p:nvSpPr>
        <p:spPr>
          <a:xfrm>
            <a:off x="533400" y="1905000"/>
            <a:ext cx="8077200" cy="3985706"/>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a:t>Energy in motion is kinetic energy.</a:t>
            </a:r>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a:p>
            <a:pPr marL="342900" indent="-342900" eaLnBrk="1" hangingPunct="1">
              <a:spcBef>
                <a:spcPts val="600"/>
              </a:spcBef>
              <a:spcAft>
                <a:spcPts val="0"/>
              </a:spcAft>
              <a:buClrTx/>
              <a:buFont typeface="+mj-lt"/>
              <a:buAutoNum type="arabicPeriod"/>
            </a:pPr>
            <a:r>
              <a:rPr lang="en-US" altLang="en-US" sz="1400" dirty="0"/>
              <a:t>Voltage is an example of pressure.   </a:t>
            </a:r>
          </a:p>
          <a:p>
            <a:pPr marL="685800" lvl="1" indent="-228600" eaLnBrk="1" hangingPunct="1">
              <a:spcBef>
                <a:spcPts val="600"/>
              </a:spcBef>
              <a:spcAft>
                <a:spcPts val="0"/>
              </a:spcAft>
              <a:buClrTx/>
              <a:buSzPct val="70000"/>
              <a:buFont typeface="+mj-lt"/>
              <a:buAutoNum type="alphaLcPeriod"/>
            </a:pPr>
            <a:r>
              <a:rPr lang="en-US" altLang="en-US" sz="1400" dirty="0"/>
              <a:t>True</a:t>
            </a:r>
          </a:p>
          <a:p>
            <a:pPr marL="685800" lvl="1" indent="-228600" eaLnBrk="1" hangingPunct="1">
              <a:spcBef>
                <a:spcPts val="600"/>
              </a:spcBef>
              <a:spcAft>
                <a:spcPts val="0"/>
              </a:spcAft>
              <a:buClrTx/>
              <a:buSzPct val="70000"/>
              <a:buFont typeface="+mj-lt"/>
              <a:buAutoNum type="alphaLcPeriod"/>
            </a:pPr>
            <a:r>
              <a:rPr lang="en-US" altLang="en-US" sz="1400" dirty="0"/>
              <a:t>False</a:t>
            </a:r>
          </a:p>
          <a:p>
            <a:pPr marL="342900" indent="-342900" eaLnBrk="1" hangingPunct="1">
              <a:spcBef>
                <a:spcPts val="600"/>
              </a:spcBef>
              <a:spcAft>
                <a:spcPts val="0"/>
              </a:spcAft>
              <a:buClrTx/>
              <a:buFont typeface="+mj-lt"/>
              <a:buAutoNum type="arabicPeriod"/>
            </a:pPr>
            <a:r>
              <a:rPr lang="en-US" sz="1400" dirty="0"/>
              <a:t>An important part of job planning is to identify possible sources of stored energy and determining if workers may be injured if there is a release of that energy. </a:t>
            </a:r>
            <a:endParaRPr lang="en-US" altLang="en-US" sz="1400" dirty="0"/>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a:p>
            <a:pPr marL="342900" indent="-342900">
              <a:spcBef>
                <a:spcPts val="600"/>
              </a:spcBef>
              <a:spcAft>
                <a:spcPts val="0"/>
              </a:spcAft>
              <a:buFont typeface="+mj-lt"/>
              <a:buAutoNum type="arabicPeriod"/>
            </a:pPr>
            <a:r>
              <a:rPr lang="en-US" sz="1400" dirty="0"/>
              <a:t>During the job planning stage it is determined that workers may be exposed to hazardous energy sources, the best protection </a:t>
            </a:r>
            <a:r>
              <a:rPr lang="en-US" sz="1400"/>
              <a:t>is to, </a:t>
            </a:r>
            <a:r>
              <a:rPr lang="en-US" sz="1400" dirty="0"/>
              <a:t>when possible, eliminate the hazard. </a:t>
            </a:r>
          </a:p>
          <a:p>
            <a:pPr lvl="1" eaLnBrk="1" hangingPunct="1">
              <a:spcBef>
                <a:spcPts val="600"/>
              </a:spcBef>
              <a:spcAft>
                <a:spcPts val="0"/>
              </a:spcAft>
              <a:buClrTx/>
              <a:buSzPct val="70000"/>
              <a:buFont typeface="+mj-lt"/>
              <a:buAutoNum type="alphaLcPeriod"/>
            </a:pPr>
            <a:r>
              <a:rPr lang="en-US" altLang="en-US" sz="1400" dirty="0"/>
              <a:t>   True</a:t>
            </a:r>
          </a:p>
          <a:p>
            <a:pPr lvl="1" eaLnBrk="1" hangingPunct="1">
              <a:spcBef>
                <a:spcPts val="600"/>
              </a:spcBef>
              <a:spcAft>
                <a:spcPts val="0"/>
              </a:spcAft>
              <a:buClrTx/>
              <a:buSzPct val="70000"/>
              <a:buFont typeface="+mj-lt"/>
              <a:buAutoNum type="alphaLcPeriod"/>
            </a:pPr>
            <a:r>
              <a:rPr lang="en-US" altLang="en-US" sz="1400" dirty="0"/>
              <a:t>   False</a:t>
            </a:r>
          </a:p>
        </p:txBody>
      </p:sp>
      <p:sp>
        <p:nvSpPr>
          <p:cNvPr id="4" name="Rounded Rectangle 3"/>
          <p:cNvSpPr/>
          <p:nvPr/>
        </p:nvSpPr>
        <p:spPr bwMode="auto">
          <a:xfrm>
            <a:off x="990600" y="2209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ounded Rectangle 7"/>
          <p:cNvSpPr/>
          <p:nvPr/>
        </p:nvSpPr>
        <p:spPr bwMode="auto">
          <a:xfrm>
            <a:off x="990600" y="31242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ounded Rectangle 8"/>
          <p:cNvSpPr/>
          <p:nvPr/>
        </p:nvSpPr>
        <p:spPr bwMode="auto">
          <a:xfrm>
            <a:off x="1014351" y="41910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9"/>
          <p:cNvSpPr/>
          <p:nvPr/>
        </p:nvSpPr>
        <p:spPr bwMode="auto">
          <a:xfrm>
            <a:off x="1014351" y="5292436"/>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Slide Number Placeholder 2">
            <a:extLst>
              <a:ext uri="{FF2B5EF4-FFF2-40B4-BE49-F238E27FC236}">
                <a16:creationId xmlns:a16="http://schemas.microsoft.com/office/drawing/2014/main" id="{16693E3F-24E8-D8B4-5625-7A7F12C35F64}"/>
              </a:ext>
            </a:extLst>
          </p:cNvPr>
          <p:cNvSpPr>
            <a:spLocks noGrp="1"/>
          </p:cNvSpPr>
          <p:nvPr>
            <p:ph type="sldNum" sz="quarter" idx="12"/>
          </p:nvPr>
        </p:nvSpPr>
        <p:spPr/>
        <p:txBody>
          <a:bodyPr/>
          <a:lstStyle/>
          <a:p>
            <a:pPr>
              <a:defRPr/>
            </a:pPr>
            <a:fld id="{C46CB010-865E-43A3-B343-9D274A69DE56}" type="slidenum">
              <a:rPr lang="en-US" smtClean="0"/>
              <a:pPr>
                <a:defRPr/>
              </a:pPr>
              <a:t>38</a:t>
            </a:fld>
            <a:endParaRPr lang="en-US" dirty="0"/>
          </a:p>
        </p:txBody>
      </p:sp>
    </p:spTree>
    <p:extLst>
      <p:ext uri="{BB962C8B-B14F-4D97-AF65-F5344CB8AC3E}">
        <p14:creationId xmlns:p14="http://schemas.microsoft.com/office/powerpoint/2010/main" val="33188821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r>
              <a:rPr lang="en-US" altLang="en-US"/>
              <a:t>Review</a:t>
            </a:r>
          </a:p>
        </p:txBody>
      </p:sp>
      <p:sp>
        <p:nvSpPr>
          <p:cNvPr id="2" name="Rectangle 1"/>
          <p:cNvSpPr/>
          <p:nvPr/>
        </p:nvSpPr>
        <p:spPr bwMode="auto">
          <a:xfrm>
            <a:off x="609600" y="1143000"/>
            <a:ext cx="79248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052" name="Picture 4"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781050"/>
            <a:ext cx="7391400" cy="5086351"/>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6" descr="Image result for Thank Y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225677"/>
            <a:ext cx="7905750" cy="46417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DFECB6C-68F7-2B20-A5E2-AD7CC4879A4D}"/>
              </a:ext>
            </a:extLst>
          </p:cNvPr>
          <p:cNvSpPr>
            <a:spLocks noGrp="1"/>
          </p:cNvSpPr>
          <p:nvPr>
            <p:ph type="sldNum" sz="quarter" idx="12"/>
          </p:nvPr>
        </p:nvSpPr>
        <p:spPr/>
        <p:txBody>
          <a:bodyPr/>
          <a:lstStyle/>
          <a:p>
            <a:pPr>
              <a:defRPr/>
            </a:pPr>
            <a:fld id="{083B02C4-578E-4A57-9B99-0EE79F1D5CBA}" type="slidenum">
              <a:rPr lang="en-US" smtClean="0"/>
              <a:pPr>
                <a:defRPr/>
              </a:pPr>
              <a:t>39</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1"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2"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3"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 name="Rounded Rectangle 3"/>
          <p:cNvSpPr/>
          <p:nvPr/>
        </p:nvSpPr>
        <p:spPr bwMode="auto">
          <a:xfrm>
            <a:off x="304800" y="304800"/>
            <a:ext cx="8610600" cy="5943600"/>
          </a:xfrm>
          <a:prstGeom prst="roundRect">
            <a:avLst>
              <a:gd name="adj" fmla="val 10624"/>
            </a:avLst>
          </a:prstGeom>
          <a:gradFill>
            <a:gsLst>
              <a:gs pos="68000">
                <a:srgbClr val="FFFF00"/>
              </a:gs>
              <a:gs pos="100000">
                <a:schemeClr val="lt2">
                  <a:shade val="30000"/>
                  <a:satMod val="200000"/>
                </a:schemeClr>
              </a:gs>
            </a:gsLst>
          </a:gradFill>
          <a:ln w="9525" cap="flat" cmpd="sng" algn="ctr">
            <a:noFill/>
            <a:prstDash val="solid"/>
            <a:round/>
            <a:headEnd type="none" w="med" len="med"/>
            <a:tailEnd type="none" w="med" len="med"/>
          </a:ln>
          <a:effectLst/>
        </p:spPr>
        <p:style>
          <a:lnRef idx="0">
            <a:scrgbClr r="0" g="0" b="0"/>
          </a:lnRef>
          <a:fillRef idx="1003">
            <a:schemeClr val="lt2"/>
          </a:fillRef>
          <a:effectRef idx="0">
            <a:scrgbClr r="0" g="0" b="0"/>
          </a:effectRef>
          <a:fontRef idx="major"/>
        </p:style>
        <p:txBody>
          <a:bodyPr/>
          <a:lstStyle/>
          <a:p>
            <a:pPr algn="ctr">
              <a:spcBef>
                <a:spcPct val="30000"/>
              </a:spcBef>
              <a:defRPr/>
            </a:pPr>
            <a:r>
              <a:rPr lang="en-US" sz="4800" dirty="0">
                <a:latin typeface="Arial Rounded MT Bold" panose="020F0704030504030204" pitchFamily="34" charset="0"/>
              </a:rPr>
              <a:t>What is the “</a:t>
            </a:r>
            <a:r>
              <a:rPr lang="en-US" sz="4800" b="1" dirty="0">
                <a:solidFill>
                  <a:srgbClr val="FF0000"/>
                </a:solidFill>
                <a:latin typeface="Arial Rounded MT Bold" panose="020F0704030504030204" pitchFamily="34" charset="0"/>
              </a:rPr>
              <a:t>Line-of-Fire</a:t>
            </a:r>
            <a:r>
              <a:rPr lang="en-US" sz="4800" dirty="0">
                <a:latin typeface="Arial Rounded MT Bold" panose="020F0704030504030204" pitchFamily="34" charset="0"/>
              </a:rPr>
              <a:t>”? </a:t>
            </a:r>
          </a:p>
          <a:p>
            <a:pPr algn="ctr">
              <a:spcBef>
                <a:spcPct val="30000"/>
              </a:spcBef>
              <a:defRPr/>
            </a:pPr>
            <a:endParaRPr lang="en-US" sz="1400" dirty="0">
              <a:latin typeface="Arial Rounded MT Bold" panose="020F0704030504030204" pitchFamily="34" charset="0"/>
            </a:endParaRPr>
          </a:p>
          <a:p>
            <a:pPr algn="ctr">
              <a:spcBef>
                <a:spcPct val="30000"/>
              </a:spcBef>
              <a:defRPr/>
            </a:pPr>
            <a:r>
              <a:rPr lang="en-US" sz="4000" dirty="0">
                <a:latin typeface="Arial Rounded MT Bold" panose="020F0704030504030204" pitchFamily="34" charset="0"/>
              </a:rPr>
              <a:t>A simple definition </a:t>
            </a:r>
          </a:p>
          <a:p>
            <a:pPr algn="ctr">
              <a:spcBef>
                <a:spcPct val="30000"/>
              </a:spcBef>
              <a:defRPr/>
            </a:pPr>
            <a:r>
              <a:rPr lang="en-US" sz="5400" b="1" dirty="0">
                <a:solidFill>
                  <a:srgbClr val="002060"/>
                </a:solidFill>
                <a:latin typeface="Arial Rounded MT Bold" panose="020F0704030504030204" pitchFamily="34" charset="0"/>
              </a:rPr>
              <a:t>“Being in Harm’s</a:t>
            </a:r>
            <a:r>
              <a:rPr lang="en-US" sz="5400" b="1" dirty="0">
                <a:solidFill>
                  <a:srgbClr val="FF0000"/>
                </a:solidFill>
                <a:latin typeface="Arial Rounded MT Bold" panose="020F0704030504030204" pitchFamily="34" charset="0"/>
              </a:rPr>
              <a:t> </a:t>
            </a:r>
            <a:r>
              <a:rPr lang="en-US" sz="5400" b="1" dirty="0">
                <a:solidFill>
                  <a:srgbClr val="002060"/>
                </a:solidFill>
                <a:latin typeface="Arial Rounded MT Bold" panose="020F0704030504030204" pitchFamily="34" charset="0"/>
              </a:rPr>
              <a:t>Way”</a:t>
            </a:r>
            <a:r>
              <a:rPr lang="en-US" sz="5400" b="1" dirty="0">
                <a:solidFill>
                  <a:srgbClr val="FF0000"/>
                </a:solidFill>
                <a:latin typeface="Arial Rounded MT Bold" panose="020F0704030504030204" pitchFamily="34" charset="0"/>
              </a:rPr>
              <a:t> </a:t>
            </a:r>
          </a:p>
          <a:p>
            <a:pPr algn="ctr">
              <a:spcBef>
                <a:spcPct val="30000"/>
              </a:spcBef>
              <a:defRPr/>
            </a:pPr>
            <a:r>
              <a:rPr lang="en-US" sz="3200" dirty="0">
                <a:latin typeface="Arial Rounded MT Bold" panose="020F0704030504030204" pitchFamily="34" charset="0"/>
              </a:rPr>
              <a:t>Line of fire injuries can occur when the path of a moving object intersects with an individual’s body</a:t>
            </a:r>
          </a:p>
          <a:p>
            <a:pPr algn="ctr">
              <a:spcBef>
                <a:spcPct val="30000"/>
              </a:spcBef>
              <a:defRPr/>
            </a:pPr>
            <a:endParaRPr lang="en-US" sz="2800" b="1" dirty="0">
              <a:solidFill>
                <a:srgbClr val="000066"/>
              </a:solidFill>
              <a:effectLst>
                <a:outerShdw blurRad="38100" dist="38100" dir="2700000" algn="tl">
                  <a:srgbClr val="000000">
                    <a:alpha val="43137"/>
                  </a:srgbClr>
                </a:outerShdw>
              </a:effectLst>
            </a:endParaRPr>
          </a:p>
        </p:txBody>
      </p:sp>
      <p:pic>
        <p:nvPicPr>
          <p:cNvPr id="10"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6096" y="5091800"/>
            <a:ext cx="1464168" cy="115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4099" y="5086773"/>
            <a:ext cx="1714501" cy="11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5086773"/>
            <a:ext cx="1676400" cy="114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2B8AD6D1-7C36-0788-CDD2-285D5F9AAB55}"/>
              </a:ext>
            </a:extLst>
          </p:cNvPr>
          <p:cNvSpPr>
            <a:spLocks noGrp="1"/>
          </p:cNvSpPr>
          <p:nvPr>
            <p:ph type="sldNum" sz="quarter" idx="12"/>
          </p:nvPr>
        </p:nvSpPr>
        <p:spPr/>
        <p:txBody>
          <a:bodyPr/>
          <a:lstStyle/>
          <a:p>
            <a:pPr>
              <a:defRPr/>
            </a:pPr>
            <a:fld id="{083B02C4-578E-4A57-9B99-0EE79F1D5CBA}" type="slidenum">
              <a:rPr lang="en-US" smtClean="0"/>
              <a:pPr>
                <a:defRPr/>
              </a:pPr>
              <a:t>4</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762000" y="1905000"/>
            <a:ext cx="5867400" cy="4343400"/>
          </a:xfrm>
        </p:spPr>
        <p:txBody>
          <a:bodyPr/>
          <a:lstStyle/>
          <a:p>
            <a:pPr marL="0" indent="0">
              <a:spcAft>
                <a:spcPts val="1200"/>
              </a:spcAft>
              <a:buNone/>
            </a:pPr>
            <a:r>
              <a:rPr lang="en-US" sz="2400" b="1" dirty="0">
                <a:solidFill>
                  <a:srgbClr val="C9181F"/>
                </a:solidFill>
                <a:latin typeface="Arial" panose="020B0604020202020204" pitchFamily="34" charset="0"/>
              </a:rPr>
              <a:t>Struck-by Hazards </a:t>
            </a:r>
          </a:p>
          <a:p>
            <a:pPr>
              <a:spcAft>
                <a:spcPts val="1200"/>
              </a:spcAft>
              <a:buClr>
                <a:srgbClr val="002060"/>
              </a:buClr>
              <a:buFont typeface="Wingdings" panose="05000000000000000000" pitchFamily="2" charset="2"/>
              <a:buChar char="ü"/>
            </a:pPr>
            <a:r>
              <a:rPr lang="en-US" sz="2000" dirty="0">
                <a:solidFill>
                  <a:srgbClr val="000000"/>
                </a:solidFill>
                <a:latin typeface="Arial" panose="020B0604020202020204" pitchFamily="34" charset="0"/>
              </a:rPr>
              <a:t>Occurs if a person is struck by an object</a:t>
            </a:r>
          </a:p>
          <a:p>
            <a:pPr marL="0" indent="0">
              <a:spcAft>
                <a:spcPts val="1200"/>
              </a:spcAft>
              <a:buClr>
                <a:srgbClr val="002060"/>
              </a:buClr>
              <a:buNone/>
            </a:pPr>
            <a:r>
              <a:rPr lang="en-US" sz="2400" b="1" dirty="0">
                <a:solidFill>
                  <a:srgbClr val="C9181F"/>
                </a:solidFill>
                <a:latin typeface="Arial" panose="020B0604020202020204" pitchFamily="34" charset="0"/>
              </a:rPr>
              <a:t>Caught-in or Between Hazards</a:t>
            </a:r>
            <a:endParaRPr lang="en-US" sz="2400" dirty="0">
              <a:solidFill>
                <a:srgbClr val="000000"/>
              </a:solidFill>
              <a:latin typeface="Arial" panose="020B0604020202020204" pitchFamily="34" charset="0"/>
            </a:endParaRPr>
          </a:p>
          <a:p>
            <a:pPr>
              <a:spcAft>
                <a:spcPts val="1200"/>
              </a:spcAft>
              <a:buClr>
                <a:srgbClr val="002060"/>
              </a:buClr>
              <a:buFont typeface="Wingdings" panose="05000000000000000000" pitchFamily="2" charset="2"/>
              <a:buChar char="ü"/>
            </a:pPr>
            <a:r>
              <a:rPr lang="en-US" sz="2000" dirty="0">
                <a:solidFill>
                  <a:srgbClr val="000000"/>
                </a:solidFill>
                <a:latin typeface="Arial" panose="020B0604020202020204" pitchFamily="34" charset="0"/>
              </a:rPr>
              <a:t>Occurs if a person is caught inside of, or in between different objects </a:t>
            </a:r>
          </a:p>
          <a:p>
            <a:pPr marL="0" indent="0">
              <a:spcAft>
                <a:spcPts val="1200"/>
              </a:spcAft>
              <a:buClr>
                <a:srgbClr val="002060"/>
              </a:buClr>
              <a:buNone/>
            </a:pPr>
            <a:r>
              <a:rPr lang="en-US" sz="2400" b="1" dirty="0">
                <a:solidFill>
                  <a:srgbClr val="C9181F"/>
                </a:solidFill>
                <a:latin typeface="Arial" panose="020B0604020202020204" pitchFamily="34" charset="0"/>
              </a:rPr>
              <a:t>Energy Released Hazards </a:t>
            </a:r>
          </a:p>
          <a:p>
            <a:pPr>
              <a:spcAft>
                <a:spcPts val="1200"/>
              </a:spcAft>
              <a:buClr>
                <a:srgbClr val="002060"/>
              </a:buClr>
              <a:buFont typeface="Wingdings" panose="05000000000000000000" pitchFamily="2" charset="2"/>
              <a:buChar char="ü"/>
            </a:pPr>
            <a:r>
              <a:rPr lang="en-US" sz="2000" dirty="0">
                <a:solidFill>
                  <a:srgbClr val="000000"/>
                </a:solidFill>
                <a:latin typeface="Arial" panose="020B0604020202020204" pitchFamily="34" charset="0"/>
              </a:rPr>
              <a:t>Occurs if a person is in the path of and suffers the consequences of released energy </a:t>
            </a:r>
            <a:endParaRPr lang="en-US" sz="2000" dirty="0"/>
          </a:p>
          <a:p>
            <a:endParaRPr lang="en-US" dirty="0"/>
          </a:p>
        </p:txBody>
      </p:sp>
      <p:sp>
        <p:nvSpPr>
          <p:cNvPr id="4" name="Rectangle 3"/>
          <p:cNvSpPr/>
          <p:nvPr/>
        </p:nvSpPr>
        <p:spPr>
          <a:xfrm>
            <a:off x="2286000" y="2813447"/>
            <a:ext cx="4572000" cy="954107"/>
          </a:xfrm>
          <a:prstGeom prst="rect">
            <a:avLst/>
          </a:prstGeom>
        </p:spPr>
        <p:txBody>
          <a:bodyPr>
            <a:spAutoFit/>
          </a:bodyPr>
          <a:lstStyle/>
          <a:p>
            <a:endParaRPr lang="en-US" sz="2800" dirty="0">
              <a:solidFill>
                <a:srgbClr val="000000"/>
              </a:solidFill>
              <a:latin typeface="Arial" panose="020B0604020202020204" pitchFamily="34" charset="0"/>
            </a:endParaRPr>
          </a:p>
          <a:p>
            <a:r>
              <a:rPr lang="en-US" sz="2800" dirty="0">
                <a:solidFill>
                  <a:srgbClr val="000000"/>
                </a:solidFill>
                <a:latin typeface="Arial" panose="020B0604020202020204" pitchFamily="34" charset="0"/>
              </a:rPr>
              <a:t> </a:t>
            </a:r>
            <a:endParaRPr lang="en-US" dirty="0"/>
          </a:p>
        </p:txBody>
      </p:sp>
      <p:sp>
        <p:nvSpPr>
          <p:cNvPr id="11" name="Title 10"/>
          <p:cNvSpPr>
            <a:spLocks noGrp="1"/>
          </p:cNvSpPr>
          <p:nvPr>
            <p:ph type="title"/>
          </p:nvPr>
        </p:nvSpPr>
        <p:spPr/>
        <p:txBody>
          <a:bodyPr/>
          <a:lstStyle/>
          <a:p>
            <a:r>
              <a:rPr lang="en-US" dirty="0"/>
              <a:t>Primary Types</a:t>
            </a:r>
          </a:p>
        </p:txBody>
      </p:sp>
      <p:pic>
        <p:nvPicPr>
          <p:cNvPr id="4116"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323" y="4648200"/>
            <a:ext cx="146309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1914563"/>
            <a:ext cx="1442212" cy="112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9"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285140"/>
            <a:ext cx="1550309" cy="123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4F3D5B60-5BFB-72D7-56AE-55F2B62D8AAB}"/>
              </a:ext>
            </a:extLst>
          </p:cNvPr>
          <p:cNvSpPr>
            <a:spLocks noGrp="1"/>
          </p:cNvSpPr>
          <p:nvPr>
            <p:ph type="sldNum" sz="quarter" idx="12"/>
          </p:nvPr>
        </p:nvSpPr>
        <p:spPr/>
        <p:txBody>
          <a:bodyPr/>
          <a:lstStyle/>
          <a:p>
            <a:pPr>
              <a:defRPr/>
            </a:pPr>
            <a:fld id="{083B02C4-578E-4A57-9B99-0EE79F1D5CBA}" type="slidenum">
              <a:rPr lang="en-US" smtClean="0"/>
              <a:pPr>
                <a:defRPr/>
              </a:pPr>
              <a:t>5</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118"/>
                                        </p:tgtEl>
                                        <p:attrNameLst>
                                          <p:attrName>style.visibility</p:attrName>
                                        </p:attrNameLst>
                                      </p:cBhvr>
                                      <p:to>
                                        <p:strVal val="visible"/>
                                      </p:to>
                                    </p:set>
                                    <p:animEffect transition="in" filter="fade">
                                      <p:cBhvr>
                                        <p:cTn id="14" dur="500"/>
                                        <p:tgtEl>
                                          <p:spTgt spid="41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19"/>
                                        </p:tgtEl>
                                        <p:attrNameLst>
                                          <p:attrName>style.visibility</p:attrName>
                                        </p:attrNameLst>
                                      </p:cBhvr>
                                      <p:to>
                                        <p:strVal val="visible"/>
                                      </p:to>
                                    </p:set>
                                    <p:animEffect transition="in" filter="fade">
                                      <p:cBhvr>
                                        <p:cTn id="26" dur="500"/>
                                        <p:tgtEl>
                                          <p:spTgt spid="41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500"/>
                                        <p:tgtEl>
                                          <p:spTgt spid="10">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16"/>
                                        </p:tgtEl>
                                        <p:attrNameLst>
                                          <p:attrName>style.visibility</p:attrName>
                                        </p:attrNameLst>
                                      </p:cBhvr>
                                      <p:to>
                                        <p:strVal val="visible"/>
                                      </p:to>
                                    </p:set>
                                    <p:animEffect transition="in" filter="fade">
                                      <p:cBhvr>
                                        <p:cTn id="38" dur="5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t>Before Starting Work</a:t>
            </a:r>
          </a:p>
        </p:txBody>
      </p:sp>
      <p:sp>
        <p:nvSpPr>
          <p:cNvPr id="2" name="Content Placeholder 1"/>
          <p:cNvSpPr>
            <a:spLocks noGrp="1"/>
          </p:cNvSpPr>
          <p:nvPr>
            <p:ph idx="1"/>
          </p:nvPr>
        </p:nvSpPr>
        <p:spPr>
          <a:xfrm>
            <a:off x="762000" y="1981200"/>
            <a:ext cx="3276600" cy="3962400"/>
          </a:xfrm>
        </p:spPr>
        <p:txBody>
          <a:bodyPr/>
          <a:lstStyle/>
          <a:p>
            <a:pPr marL="0" indent="0">
              <a:spcAft>
                <a:spcPts val="1200"/>
              </a:spcAft>
              <a:buNone/>
            </a:pPr>
            <a:r>
              <a:rPr lang="en-US" sz="2800" dirty="0">
                <a:solidFill>
                  <a:srgbClr val="000000"/>
                </a:solidFill>
                <a:latin typeface="Arial" panose="020B0604020202020204" pitchFamily="34" charset="0"/>
              </a:rPr>
              <a:t>Look for Line of Fire Hazards</a:t>
            </a:r>
          </a:p>
          <a:p>
            <a:pPr>
              <a:spcBef>
                <a:spcPts val="0"/>
              </a:spcBef>
              <a:spcAft>
                <a:spcPts val="1200"/>
              </a:spcAft>
              <a:buClr>
                <a:srgbClr val="002060"/>
              </a:buClr>
              <a:buFont typeface="Wingdings" panose="05000000000000000000" pitchFamily="2" charset="2"/>
              <a:buChar char="ü"/>
            </a:pPr>
            <a:r>
              <a:rPr lang="en-US" sz="2000" dirty="0">
                <a:solidFill>
                  <a:srgbClr val="000000"/>
                </a:solidFill>
                <a:latin typeface="Arial" panose="020B0604020202020204" pitchFamily="34" charset="0"/>
              </a:rPr>
              <a:t>Line-of-Fire is the path of a moving object or,</a:t>
            </a:r>
          </a:p>
          <a:p>
            <a:pPr>
              <a:spcBef>
                <a:spcPts val="0"/>
              </a:spcBef>
              <a:spcAft>
                <a:spcPts val="1200"/>
              </a:spcAft>
              <a:buClr>
                <a:srgbClr val="002060"/>
              </a:buClr>
              <a:buFont typeface="Wingdings" panose="05000000000000000000" pitchFamily="2" charset="2"/>
              <a:buChar char="ü"/>
            </a:pPr>
            <a:r>
              <a:rPr lang="en-US" sz="2000" dirty="0">
                <a:solidFill>
                  <a:srgbClr val="000000"/>
                </a:solidFill>
                <a:latin typeface="Arial" panose="020B0604020202020204" pitchFamily="34" charset="0"/>
              </a:rPr>
              <a:t>Path of an object that could move and,</a:t>
            </a:r>
          </a:p>
          <a:p>
            <a:pPr>
              <a:spcBef>
                <a:spcPts val="0"/>
              </a:spcBef>
              <a:spcAft>
                <a:spcPts val="1200"/>
              </a:spcAft>
              <a:buClr>
                <a:srgbClr val="002060"/>
              </a:buClr>
              <a:buFont typeface="Wingdings" panose="05000000000000000000" pitchFamily="2" charset="2"/>
              <a:buChar char="ü"/>
            </a:pPr>
            <a:r>
              <a:rPr lang="en-US" sz="2000" dirty="0"/>
              <a:t>An injury may occur as a result of that movement</a:t>
            </a:r>
          </a:p>
          <a:p>
            <a:endParaRPr lang="en-US" dirty="0"/>
          </a:p>
        </p:txBody>
      </p:sp>
      <p:pic>
        <p:nvPicPr>
          <p:cNvPr id="3078" name="Picture 6" descr="Image result for Conductor Strin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9800"/>
            <a:ext cx="4059920" cy="3453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523507A-8D55-3231-0098-F3C2A3FCB2EE}"/>
              </a:ext>
            </a:extLst>
          </p:cNvPr>
          <p:cNvSpPr>
            <a:spLocks noGrp="1"/>
          </p:cNvSpPr>
          <p:nvPr>
            <p:ph type="sldNum" sz="quarter" idx="12"/>
          </p:nvPr>
        </p:nvSpPr>
        <p:spPr/>
        <p:txBody>
          <a:bodyPr/>
          <a:lstStyle/>
          <a:p>
            <a:pPr>
              <a:defRPr/>
            </a:pPr>
            <a:fld id="{083B02C4-578E-4A57-9B99-0EE79F1D5CBA}" type="slidenum">
              <a:rPr lang="en-US" smtClean="0"/>
              <a:pPr>
                <a:defRPr/>
              </a:pPr>
              <a:t>6</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t>Questioning Attitude</a:t>
            </a:r>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mn-cs"/>
              </a:rPr>
              <a:t>1-</a:t>
            </a:r>
            <a:fld id="{0CA5D683-8EBE-4F61-9687-C2A23DF2D610}"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graphicFrame>
        <p:nvGraphicFramePr>
          <p:cNvPr id="4" name="Diagram 3"/>
          <p:cNvGraphicFramePr/>
          <p:nvPr/>
        </p:nvGraphicFramePr>
        <p:xfrm>
          <a:off x="304800" y="1905000"/>
          <a:ext cx="86106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2133600" y="4570323"/>
            <a:ext cx="1400175" cy="1552575"/>
            <a:chOff x="2362200" y="4570325"/>
            <a:chExt cx="1400175" cy="1552575"/>
          </a:xfrm>
        </p:grpSpPr>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570325"/>
              <a:ext cx="14001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2819400" y="4876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charset="0"/>
                </a:rPr>
                <a:t>?</a:t>
              </a:r>
            </a:p>
          </p:txBody>
        </p:sp>
      </p:grpSp>
      <p:grpSp>
        <p:nvGrpSpPr>
          <p:cNvPr id="10" name="Group 9"/>
          <p:cNvGrpSpPr/>
          <p:nvPr/>
        </p:nvGrpSpPr>
        <p:grpSpPr>
          <a:xfrm>
            <a:off x="5715000" y="4570322"/>
            <a:ext cx="1447800" cy="1552575"/>
            <a:chOff x="5334000" y="4570324"/>
            <a:chExt cx="1447800" cy="1552575"/>
          </a:xfrm>
        </p:grpSpPr>
        <p:pic>
          <p:nvPicPr>
            <p:cNvPr id="1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334000" y="4570324"/>
              <a:ext cx="144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bwMode="auto">
            <a:xfrm>
              <a:off x="5943600" y="4876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charset="0"/>
                </a:rPr>
                <a:t>?</a:t>
              </a:r>
            </a:p>
          </p:txBody>
        </p:sp>
      </p:grpSp>
      <p:sp>
        <p:nvSpPr>
          <p:cNvPr id="8" name="TextBox 7"/>
          <p:cNvSpPr txBox="1"/>
          <p:nvPr/>
        </p:nvSpPr>
        <p:spPr>
          <a:xfrm>
            <a:off x="3429000" y="4654111"/>
            <a:ext cx="2438400"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Self Check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Peer Check</a:t>
            </a:r>
          </a:p>
        </p:txBody>
      </p:sp>
      <p:sp>
        <p:nvSpPr>
          <p:cNvPr id="14" name="Rectangle 13"/>
          <p:cNvSpPr/>
          <p:nvPr/>
        </p:nvSpPr>
        <p:spPr bwMode="auto">
          <a:xfrm>
            <a:off x="0" y="0"/>
            <a:ext cx="9143999"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38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Times New Roman" panose="02020603050405020304" pitchFamily="18" charset="0"/>
              </a:rPr>
              <a:t>Teamwork</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Times New Roman" panose="02020603050405020304" pitchFamily="18" charset="0"/>
              </a:rPr>
              <a:t>Is what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Times New Roman" panose="02020603050405020304" pitchFamily="18" charset="0"/>
              </a:rPr>
              <a:t>makes the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15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Times New Roman" panose="02020603050405020304" pitchFamily="18" charset="0"/>
              </a:rPr>
              <a:t>Dream Work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Times New Roman" panose="02020603050405020304" pitchFamily="18" charset="0"/>
              </a:rPr>
              <a:t> </a:t>
            </a:r>
            <a:endParaRPr kumimoji="0" lang="en-US" sz="72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9150308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089B165-FB92-4F94-9AC3-3C9FE7C2EC84}"/>
                                            </p:graphicEl>
                                          </p:spTgt>
                                        </p:tgtEl>
                                        <p:attrNameLst>
                                          <p:attrName>style.visibility</p:attrName>
                                        </p:attrNameLst>
                                      </p:cBhvr>
                                      <p:to>
                                        <p:strVal val="visible"/>
                                      </p:to>
                                    </p:set>
                                    <p:animEffect transition="in" filter="fade">
                                      <p:cBhvr>
                                        <p:cTn id="7" dur="500"/>
                                        <p:tgtEl>
                                          <p:spTgt spid="4">
                                            <p:graphicEl>
                                              <a:dgm id="{9089B165-FB92-4F94-9AC3-3C9FE7C2EC8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854DD6D9-8403-4B31-AE19-73EB3467A3AB}"/>
                                            </p:graphicEl>
                                          </p:spTgt>
                                        </p:tgtEl>
                                        <p:attrNameLst>
                                          <p:attrName>style.visibility</p:attrName>
                                        </p:attrNameLst>
                                      </p:cBhvr>
                                      <p:to>
                                        <p:strVal val="visible"/>
                                      </p:to>
                                    </p:set>
                                    <p:animEffect transition="in" filter="fade">
                                      <p:cBhvr>
                                        <p:cTn id="10" dur="500"/>
                                        <p:tgtEl>
                                          <p:spTgt spid="4">
                                            <p:graphicEl>
                                              <a:dgm id="{854DD6D9-8403-4B31-AE19-73EB3467A3AB}"/>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9B21A41E-E0D8-4DAB-89EA-1F3A3777C345}"/>
                                            </p:graphicEl>
                                          </p:spTgt>
                                        </p:tgtEl>
                                        <p:attrNameLst>
                                          <p:attrName>style.visibility</p:attrName>
                                        </p:attrNameLst>
                                      </p:cBhvr>
                                      <p:to>
                                        <p:strVal val="visible"/>
                                      </p:to>
                                    </p:set>
                                    <p:animEffect transition="in" filter="fade">
                                      <p:cBhvr>
                                        <p:cTn id="13" dur="500"/>
                                        <p:tgtEl>
                                          <p:spTgt spid="4">
                                            <p:graphicEl>
                                              <a:dgm id="{9B21A41E-E0D8-4DAB-89EA-1F3A3777C345}"/>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C697D6FE-5730-4525-8E2D-F156F140419D}"/>
                                            </p:graphicEl>
                                          </p:spTgt>
                                        </p:tgtEl>
                                        <p:attrNameLst>
                                          <p:attrName>style.visibility</p:attrName>
                                        </p:attrNameLst>
                                      </p:cBhvr>
                                      <p:to>
                                        <p:strVal val="visible"/>
                                      </p:to>
                                    </p:set>
                                    <p:animEffect transition="in" filter="fade">
                                      <p:cBhvr>
                                        <p:cTn id="18" dur="500"/>
                                        <p:tgtEl>
                                          <p:spTgt spid="4">
                                            <p:graphicEl>
                                              <a:dgm id="{C697D6FE-5730-4525-8E2D-F156F140419D}"/>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B56D49BA-B1BD-4636-B2AA-14FE46F9A69B}"/>
                                            </p:graphicEl>
                                          </p:spTgt>
                                        </p:tgtEl>
                                        <p:attrNameLst>
                                          <p:attrName>style.visibility</p:attrName>
                                        </p:attrNameLst>
                                      </p:cBhvr>
                                      <p:to>
                                        <p:strVal val="visible"/>
                                      </p:to>
                                    </p:set>
                                    <p:animEffect transition="in" filter="fade">
                                      <p:cBhvr>
                                        <p:cTn id="21" dur="500"/>
                                        <p:tgtEl>
                                          <p:spTgt spid="4">
                                            <p:graphicEl>
                                              <a:dgm id="{B56D49BA-B1BD-4636-B2AA-14FE46F9A69B}"/>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53706FD4-329B-4DD5-B6B8-D6C93E13F072}"/>
                                            </p:graphicEl>
                                          </p:spTgt>
                                        </p:tgtEl>
                                        <p:attrNameLst>
                                          <p:attrName>style.visibility</p:attrName>
                                        </p:attrNameLst>
                                      </p:cBhvr>
                                      <p:to>
                                        <p:strVal val="visible"/>
                                      </p:to>
                                    </p:set>
                                    <p:animEffect transition="in" filter="fade">
                                      <p:cBhvr>
                                        <p:cTn id="24" dur="500"/>
                                        <p:tgtEl>
                                          <p:spTgt spid="4">
                                            <p:graphicEl>
                                              <a:dgm id="{53706FD4-329B-4DD5-B6B8-D6C93E13F072}"/>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par>
                          <p:cTn id="38" fill="hold">
                            <p:stCondLst>
                              <p:cond delay="1500"/>
                            </p:stCondLst>
                            <p:childTnLst>
                              <p:par>
                                <p:cTn id="39" presetID="10" presetClass="entr" presetSubtype="0" fill="hold" nodeType="afterEffect">
                                  <p:stCondLst>
                                    <p:cond delay="75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fade">
                                      <p:cBhvr>
                                        <p:cTn id="41" dur="500"/>
                                        <p:tgtEl>
                                          <p:spTgt spid="8">
                                            <p:txEl>
                                              <p:pRg st="1" end="1"/>
                                            </p:txEl>
                                          </p:spTgt>
                                        </p:tgtEl>
                                      </p:cBhvr>
                                    </p:animEffect>
                                  </p:childTnLst>
                                </p:cTn>
                              </p:par>
                            </p:childTnLst>
                          </p:cTn>
                        </p:par>
                        <p:par>
                          <p:cTn id="42" fill="hold">
                            <p:stCondLst>
                              <p:cond delay="2750"/>
                            </p:stCondLst>
                            <p:childTnLst>
                              <p:par>
                                <p:cTn id="43" presetID="10" presetClass="entr" presetSubtype="0" fill="hold" nodeType="afterEffect">
                                  <p:stCondLst>
                                    <p:cond delay="100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fade">
                                      <p:cBhvr>
                                        <p:cTn id="45" dur="5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7"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8"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9"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200"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662763" y="1828801"/>
            <a:ext cx="3733800" cy="1447800"/>
          </a:xfrm>
          <a:prstGeom prst="rect">
            <a:avLst/>
          </a:prstGeom>
          <a:noFill/>
          <a:ln w="12700">
            <a:noFill/>
            <a:miter lim="800000"/>
            <a:headEnd/>
            <a:tailEnd/>
          </a:ln>
        </p:spPr>
        <p:txBody>
          <a:bodyPr lIns="90488" tIns="44450" rIns="90488" bIns="44450"/>
          <a:lstStyle/>
          <a:p>
            <a:pPr>
              <a:spcAft>
                <a:spcPts val="600"/>
              </a:spcAft>
            </a:pPr>
            <a:r>
              <a:rPr lang="en-US" sz="2800" dirty="0"/>
              <a:t>Once identified</a:t>
            </a:r>
          </a:p>
          <a:p>
            <a:pPr marL="457200" indent="-457200">
              <a:spcAft>
                <a:spcPts val="600"/>
              </a:spcAft>
              <a:buFont typeface="Wingdings" panose="05000000000000000000" pitchFamily="2" charset="2"/>
              <a:buChar char="ü"/>
            </a:pPr>
            <a:r>
              <a:rPr lang="en-US" sz="2000" dirty="0"/>
              <a:t>Take steps to eliminate the Hazard(s)</a:t>
            </a:r>
            <a:endParaRPr lang="en-US" sz="1600" b="1" dirty="0">
              <a:cs typeface="+mn-cs"/>
            </a:endParaRPr>
          </a:p>
        </p:txBody>
      </p:sp>
      <p:sp>
        <p:nvSpPr>
          <p:cNvPr id="8202" name="Rectangle 9"/>
          <p:cNvSpPr>
            <a:spLocks noGrp="1" noChangeArrowheads="1"/>
          </p:cNvSpPr>
          <p:nvPr>
            <p:ph type="title"/>
          </p:nvPr>
        </p:nvSpPr>
        <p:spPr/>
        <p:txBody>
          <a:bodyPr/>
          <a:lstStyle/>
          <a:p>
            <a:pPr eaLnBrk="1" hangingPunct="1"/>
            <a:r>
              <a:rPr lang="en-US" altLang="en-US" dirty="0"/>
              <a:t>Eliminate the Hazard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86000"/>
            <a:ext cx="4113926" cy="3352800"/>
          </a:xfrm>
          <a:prstGeom prst="rect">
            <a:avLst/>
          </a:prstGeom>
          <a:ln>
            <a:noFill/>
          </a:ln>
          <a:effectLst>
            <a:softEdge rad="112500"/>
          </a:effectLst>
        </p:spPr>
      </p:pic>
      <p:pic>
        <p:nvPicPr>
          <p:cNvPr id="12" name="Picture 2"/>
          <p:cNvPicPr>
            <a:picLocks noChangeAspect="1" noChangeArrowheads="1"/>
          </p:cNvPicPr>
          <p:nvPr/>
        </p:nvPicPr>
        <p:blipFill>
          <a:blip r:embed="rId4">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304800" y="3200400"/>
            <a:ext cx="4349137"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bwMode="auto">
          <a:xfrm>
            <a:off x="1638300" y="3200401"/>
            <a:ext cx="1790700" cy="533400"/>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8" name="Group 7"/>
          <p:cNvGrpSpPr/>
          <p:nvPr/>
        </p:nvGrpSpPr>
        <p:grpSpPr>
          <a:xfrm>
            <a:off x="4396563" y="2133600"/>
            <a:ext cx="4289363" cy="3873282"/>
            <a:chOff x="4396563" y="2133600"/>
            <a:chExt cx="4289363" cy="3873282"/>
          </a:xfrm>
        </p:grpSpPr>
        <p:grpSp>
          <p:nvGrpSpPr>
            <p:cNvPr id="7" name="Group 6"/>
            <p:cNvGrpSpPr/>
            <p:nvPr/>
          </p:nvGrpSpPr>
          <p:grpSpPr>
            <a:xfrm>
              <a:off x="4396563" y="2133600"/>
              <a:ext cx="4289363" cy="3873282"/>
              <a:chOff x="4572000" y="2286000"/>
              <a:chExt cx="4113926" cy="3720882"/>
            </a:xfrm>
          </p:grpSpPr>
          <p:sp>
            <p:nvSpPr>
              <p:cNvPr id="5" name="Rounded Rectangle 4"/>
              <p:cNvSpPr/>
              <p:nvPr/>
            </p:nvSpPr>
            <p:spPr bwMode="auto">
              <a:xfrm>
                <a:off x="4572000" y="2286000"/>
                <a:ext cx="4113926" cy="3720882"/>
              </a:xfrm>
              <a:prstGeom prst="roundRect">
                <a:avLst>
                  <a:gd name="adj" fmla="val 98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p:cNvSpPr txBox="1"/>
              <p:nvPr/>
            </p:nvSpPr>
            <p:spPr>
              <a:xfrm>
                <a:off x="4653937" y="4191000"/>
                <a:ext cx="3956663" cy="1815882"/>
              </a:xfrm>
              <a:prstGeom prst="rect">
                <a:avLst/>
              </a:prstGeom>
              <a:noFill/>
            </p:spPr>
            <p:txBody>
              <a:bodyPr wrap="square" rtlCol="0">
                <a:spAutoFit/>
              </a:bodyPr>
              <a:lstStyle/>
              <a:p>
                <a:pPr algn="ctr"/>
                <a:r>
                  <a:rPr lang="en-US" sz="2800" dirty="0">
                    <a:latin typeface="Arial Rounded MT Bold" panose="020F0704030504030204" pitchFamily="34" charset="0"/>
                  </a:rPr>
                  <a:t>Elimination of the Hazard should always be the </a:t>
                </a:r>
                <a:r>
                  <a:rPr lang="en-US" sz="2800" dirty="0">
                    <a:solidFill>
                      <a:srgbClr val="002060"/>
                    </a:solidFill>
                    <a:latin typeface="Arial Rounded MT Bold" panose="020F0704030504030204" pitchFamily="34" charset="0"/>
                  </a:rPr>
                  <a:t>First </a:t>
                </a:r>
                <a:r>
                  <a:rPr lang="en-US" sz="2800" dirty="0">
                    <a:latin typeface="Arial Rounded MT Bold" panose="020F0704030504030204" pitchFamily="34" charset="0"/>
                  </a:rPr>
                  <a:t>Consideration</a:t>
                </a:r>
              </a:p>
            </p:txBody>
          </p:sp>
        </p:grpSp>
        <p:pic>
          <p:nvPicPr>
            <p:cNvPr id="5124"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286000"/>
              <a:ext cx="2133600" cy="186199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A39C47ED-F448-ABCD-7438-DF873629CF2C}"/>
              </a:ext>
            </a:extLst>
          </p:cNvPr>
          <p:cNvSpPr>
            <a:spLocks noGrp="1"/>
          </p:cNvSpPr>
          <p:nvPr>
            <p:ph type="sldNum" sz="quarter" idx="12"/>
          </p:nvPr>
        </p:nvSpPr>
        <p:spPr/>
        <p:txBody>
          <a:bodyPr/>
          <a:lstStyle/>
          <a:p>
            <a:pPr>
              <a:defRPr/>
            </a:pPr>
            <a:fld id="{083B02C4-578E-4A57-9B99-0EE79F1D5CBA}" type="slidenum">
              <a:rPr lang="en-US" smtClean="0"/>
              <a:pPr>
                <a:defRPr/>
              </a:pPr>
              <a:t>8</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xEl>
                                              <p:pRg st="1" end="1"/>
                                            </p:txEl>
                                          </p:spTgt>
                                        </p:tgtEl>
                                        <p:attrNameLst>
                                          <p:attrName>style.visibility</p:attrName>
                                        </p:attrNameLst>
                                      </p:cBhvr>
                                      <p:to>
                                        <p:strVal val="visible"/>
                                      </p:to>
                                    </p:set>
                                    <p:animEffect transition="in" filter="fade">
                                      <p:cBhvr>
                                        <p:cTn id="7" dur="500"/>
                                        <p:tgtEl>
                                          <p:spTgt spid="51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1"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2"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3"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4"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762000" y="2000250"/>
            <a:ext cx="3897214" cy="4271963"/>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endParaRPr lang="en-US" sz="2800" b="1" dirty="0">
              <a:cs typeface="+mn-cs"/>
            </a:endParaRPr>
          </a:p>
        </p:txBody>
      </p:sp>
      <p:sp>
        <p:nvSpPr>
          <p:cNvPr id="9226" name="Rectangle 9"/>
          <p:cNvSpPr>
            <a:spLocks noGrp="1" noChangeArrowheads="1"/>
          </p:cNvSpPr>
          <p:nvPr>
            <p:ph type="title"/>
          </p:nvPr>
        </p:nvSpPr>
        <p:spPr/>
        <p:txBody>
          <a:bodyPr/>
          <a:lstStyle/>
          <a:p>
            <a:pPr eaLnBrk="1" hangingPunct="1"/>
            <a:r>
              <a:rPr lang="en-US" altLang="en-US" sz="3200" dirty="0"/>
              <a:t>Control</a:t>
            </a:r>
          </a:p>
        </p:txBody>
      </p:sp>
      <p:sp>
        <p:nvSpPr>
          <p:cNvPr id="2" name="Rectangle 1"/>
          <p:cNvSpPr/>
          <p:nvPr/>
        </p:nvSpPr>
        <p:spPr>
          <a:xfrm>
            <a:off x="304800" y="1828800"/>
            <a:ext cx="4876800" cy="3908762"/>
          </a:xfrm>
          <a:prstGeom prst="rect">
            <a:avLst/>
          </a:prstGeom>
        </p:spPr>
        <p:txBody>
          <a:bodyPr wrap="square">
            <a:spAutoFit/>
          </a:bodyPr>
          <a:lstStyle/>
          <a:p>
            <a:r>
              <a:rPr lang="en-US" sz="2800" dirty="0">
                <a:solidFill>
                  <a:srgbClr val="000000"/>
                </a:solidFill>
              </a:rPr>
              <a:t>If the hazards cannot be eliminated</a:t>
            </a:r>
          </a:p>
          <a:p>
            <a:endParaRPr lang="en-US" sz="2800" dirty="0">
              <a:solidFill>
                <a:srgbClr val="000000"/>
              </a:solidFill>
            </a:endParaRPr>
          </a:p>
          <a:p>
            <a:endParaRPr lang="en-US" sz="2800" dirty="0">
              <a:solidFill>
                <a:srgbClr val="000000"/>
              </a:solidFill>
            </a:endParaRPr>
          </a:p>
          <a:p>
            <a:endParaRPr lang="en-US" sz="2800" dirty="0">
              <a:solidFill>
                <a:srgbClr val="000000"/>
              </a:solidFill>
            </a:endParaRPr>
          </a:p>
          <a:p>
            <a:endParaRPr lang="en-US" sz="2800" dirty="0">
              <a:solidFill>
                <a:srgbClr val="000000"/>
              </a:solidFill>
            </a:endParaRPr>
          </a:p>
          <a:p>
            <a:endParaRPr lang="en-US" sz="2800" dirty="0">
              <a:solidFill>
                <a:srgbClr val="000000"/>
              </a:solidFill>
            </a:endParaRPr>
          </a:p>
          <a:p>
            <a:endParaRPr lang="en-US" sz="2800" dirty="0">
              <a:solidFill>
                <a:srgbClr val="000000"/>
              </a:solidFill>
            </a:endParaRPr>
          </a:p>
          <a:p>
            <a:endParaRPr lang="en-US" sz="2400" dirty="0">
              <a:solidFill>
                <a:srgbClr val="000000"/>
              </a:solidFill>
            </a:endParaRPr>
          </a:p>
        </p:txBody>
      </p:sp>
      <p:pic>
        <p:nvPicPr>
          <p:cNvPr id="15" name="Content Placeholder 5"/>
          <p:cNvPicPr/>
          <p:nvPr/>
        </p:nvPicPr>
        <p:blipFill>
          <a:blip r:embed="rId3">
            <a:extLst>
              <a:ext uri="{28A0092B-C50C-407E-A947-70E740481C1C}">
                <a14:useLocalDpi xmlns:a14="http://schemas.microsoft.com/office/drawing/2010/main" val="0"/>
              </a:ext>
            </a:extLst>
          </a:blip>
          <a:stretch>
            <a:fillRect/>
          </a:stretch>
        </p:blipFill>
        <p:spPr>
          <a:xfrm>
            <a:off x="5181600" y="2153466"/>
            <a:ext cx="3623518" cy="3866334"/>
          </a:xfrm>
          <a:prstGeom prst="rect">
            <a:avLst/>
          </a:prstGeom>
          <a:ln>
            <a:noFill/>
          </a:ln>
          <a:effectLst>
            <a:softEdge rad="112500"/>
          </a:effec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49" y="2962275"/>
            <a:ext cx="470535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bwMode="auto">
          <a:xfrm>
            <a:off x="1371600" y="3593638"/>
            <a:ext cx="1943100" cy="2340770"/>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Down Arrow 2"/>
          <p:cNvSpPr/>
          <p:nvPr/>
        </p:nvSpPr>
        <p:spPr bwMode="auto">
          <a:xfrm>
            <a:off x="4052013" y="2962276"/>
            <a:ext cx="1214402" cy="3286124"/>
          </a:xfrm>
          <a:prstGeom prst="downArrow">
            <a:avLst/>
          </a:prstGeom>
          <a:solidFill>
            <a:srgbClr val="FF0000"/>
          </a:solidFill>
          <a:ln w="9525" cap="flat" cmpd="sng" algn="ctr">
            <a:noFill/>
            <a:prstDash val="solid"/>
            <a:round/>
            <a:headEnd type="none" w="med" len="med"/>
            <a:tailEnd type="none" w="med" len="med"/>
          </a:ln>
          <a:effectLst/>
        </p:spPr>
        <p:txBody>
          <a:bodyPr vert="wordArtVert" wrap="non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Rounded MT Bold" panose="020F0704030504030204" pitchFamily="34" charset="0"/>
              </a:rPr>
              <a:t>Effectiveness</a:t>
            </a:r>
          </a:p>
        </p:txBody>
      </p:sp>
      <p:sp>
        <p:nvSpPr>
          <p:cNvPr id="4" name="Slide Number Placeholder 3">
            <a:extLst>
              <a:ext uri="{FF2B5EF4-FFF2-40B4-BE49-F238E27FC236}">
                <a16:creationId xmlns:a16="http://schemas.microsoft.com/office/drawing/2014/main" id="{6861753A-977A-5942-BDC3-F83393E8C708}"/>
              </a:ext>
            </a:extLst>
          </p:cNvPr>
          <p:cNvSpPr>
            <a:spLocks noGrp="1"/>
          </p:cNvSpPr>
          <p:nvPr>
            <p:ph type="sldNum" sz="quarter" idx="12"/>
          </p:nvPr>
        </p:nvSpPr>
        <p:spPr/>
        <p:txBody>
          <a:bodyPr/>
          <a:lstStyle/>
          <a:p>
            <a:pPr>
              <a:defRPr/>
            </a:pPr>
            <a:fld id="{083B02C4-578E-4A57-9B99-0EE79F1D5CBA}" type="slidenum">
              <a:rPr lang="en-US" smtClean="0"/>
              <a:pPr>
                <a:defRPr/>
              </a:pPr>
              <a:t>9</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750"/>
                            </p:stCondLst>
                            <p:childTnLst>
                              <p:par>
                                <p:cTn id="13" presetID="10" presetClass="entr" presetSubtype="0" fill="hold" grpId="0" nodeType="after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27f18845-7952-405c-a9bd-3869bd157ae6"/>
  <p:tag name="TPVERSION" val="8"/>
  <p:tag name="TPFULLVERSION" val="8.5.0.39"/>
  <p:tag name="PPTVERSION" val="14"/>
  <p:tag name="TPOS" val="2"/>
  <p:tag name="TPLASTSAVEVERSION" val="6.3 PC"/>
</p:tagLst>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35C903C7B9AE4AA3530C204465D622" ma:contentTypeVersion="16" ma:contentTypeDescription="Create a new document." ma:contentTypeScope="" ma:versionID="a5e9a70765c001aa33d5d0010650ebe1">
  <xsd:schema xmlns:xsd="http://www.w3.org/2001/XMLSchema" xmlns:xs="http://www.w3.org/2001/XMLSchema" xmlns:p="http://schemas.microsoft.com/office/2006/metadata/properties" xmlns:ns2="ab4ac4ea-9f3d-4d23-a592-e42b709024a8" xmlns:ns3="e1c17c41-5485-4e45-b91b-01677b2c49b4" targetNamespace="http://schemas.microsoft.com/office/2006/metadata/properties" ma:root="true" ma:fieldsID="1b61470be405b2439d8be2d44bd2a3c6" ns2:_="" ns3:_="">
    <xsd:import namespace="ab4ac4ea-9f3d-4d23-a592-e42b709024a8"/>
    <xsd:import namespace="e1c17c41-5485-4e45-b91b-01677b2c49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ac4ea-9f3d-4d23-a592-e42b709024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90328ba-87b0-44af-ba53-973dd843e9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c17c41-5485-4e45-b91b-01677b2c49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59af80-e5fb-4579-8db7-d6ced4106957}" ma:internalName="TaxCatchAll" ma:showField="CatchAllData" ma:web="e1c17c41-5485-4e45-b91b-01677b2c49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1c17c41-5485-4e45-b91b-01677b2c49b4" xsi:nil="true"/>
    <lcf76f155ced4ddcb4097134ff3c332f xmlns="ab4ac4ea-9f3d-4d23-a592-e42b709024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9D3723-36D0-4D82-8947-713598315097}">
  <ds:schemaRefs>
    <ds:schemaRef ds:uri="http://schemas.microsoft.com/sharepoint/v3/contenttype/forms"/>
  </ds:schemaRefs>
</ds:datastoreItem>
</file>

<file path=customXml/itemProps2.xml><?xml version="1.0" encoding="utf-8"?>
<ds:datastoreItem xmlns:ds="http://schemas.openxmlformats.org/officeDocument/2006/customXml" ds:itemID="{D3090208-39EB-492E-81FF-87CA68131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ac4ea-9f3d-4d23-a592-e42b709024a8"/>
    <ds:schemaRef ds:uri="e1c17c41-5485-4e45-b91b-01677b2c49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EF3664-67F6-4AB2-8E53-732C666A3698}">
  <ds:schemaRefs>
    <ds:schemaRef ds:uri="http://www.w3.org/XML/1998/namesp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e1c17c41-5485-4e45-b91b-01677b2c49b4"/>
    <ds:schemaRef ds:uri="ab4ac4ea-9f3d-4d23-a592-e42b709024a8"/>
  </ds:schemaRefs>
</ds:datastoreItem>
</file>

<file path=docProps/app.xml><?xml version="1.0" encoding="utf-8"?>
<Properties xmlns="http://schemas.openxmlformats.org/officeDocument/2006/extended-properties" xmlns:vt="http://schemas.openxmlformats.org/officeDocument/2006/docPropsVTypes">
  <Template/>
  <TotalTime>10688</TotalTime>
  <Words>5316</Words>
  <Application>Microsoft Macintosh PowerPoint</Application>
  <PresentationFormat>On-screen Show (4:3)</PresentationFormat>
  <Paragraphs>436</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Black</vt:lpstr>
      <vt:lpstr>Arial Rounded MT Bold</vt:lpstr>
      <vt:lpstr>Calibri</vt:lpstr>
      <vt:lpstr>Tahoma</vt:lpstr>
      <vt:lpstr>Times New Roman</vt:lpstr>
      <vt:lpstr>Wingdings</vt:lpstr>
      <vt:lpstr>Studio</vt:lpstr>
      <vt:lpstr>Line of Fire Continuing Education  Second Quarter 2023</vt:lpstr>
      <vt:lpstr>Objectives</vt:lpstr>
      <vt:lpstr>Line of Fire Session One</vt:lpstr>
      <vt:lpstr>PowerPoint Presentation</vt:lpstr>
      <vt:lpstr>Primary Types</vt:lpstr>
      <vt:lpstr>Before Starting Work</vt:lpstr>
      <vt:lpstr>Questioning Attitude</vt:lpstr>
      <vt:lpstr>Eliminate the Hazard</vt:lpstr>
      <vt:lpstr>Control</vt:lpstr>
      <vt:lpstr>Minimize Line of Fire Hazards</vt:lpstr>
      <vt:lpstr>Struck-By Hazards Session Two </vt:lpstr>
      <vt:lpstr>2021 Partnership Injuries</vt:lpstr>
      <vt:lpstr>Equipment Hazards</vt:lpstr>
      <vt:lpstr>Work Practices</vt:lpstr>
      <vt:lpstr>Hand Position</vt:lpstr>
      <vt:lpstr>Crushing Injury</vt:lpstr>
      <vt:lpstr>Key Points-Session One </vt:lpstr>
      <vt:lpstr>Caught-In or Between Hazards Session Three</vt:lpstr>
      <vt:lpstr>Definition</vt:lpstr>
      <vt:lpstr>2021 Partnership Injuries</vt:lpstr>
      <vt:lpstr>Crushing Injury</vt:lpstr>
      <vt:lpstr>Rotating Equipment</vt:lpstr>
      <vt:lpstr>Moving Equipment</vt:lpstr>
      <vt:lpstr>Snags</vt:lpstr>
      <vt:lpstr>Material Handling</vt:lpstr>
      <vt:lpstr>Key Points-Session Two </vt:lpstr>
      <vt:lpstr>Hazardous Energy Release Session Three</vt:lpstr>
      <vt:lpstr>Two Basic Types</vt:lpstr>
      <vt:lpstr>Hydraulic</vt:lpstr>
      <vt:lpstr>Pneumatic</vt:lpstr>
      <vt:lpstr>Rotating Machinery</vt:lpstr>
      <vt:lpstr>Electrical</vt:lpstr>
      <vt:lpstr>Electrical Arc</vt:lpstr>
      <vt:lpstr>PowerPoint Presentation</vt:lpstr>
      <vt:lpstr>PowerPoint Presentation</vt:lpstr>
      <vt:lpstr>PowerPoint Presentation</vt:lpstr>
      <vt:lpstr>Summary</vt:lpstr>
      <vt:lpstr>Key Points-Session Three </vt:lpstr>
      <vt:lpstr>Review</vt:lpstr>
    </vt:vector>
  </TitlesOfParts>
  <Company>OSP Task Team 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dc:title>
  <dc:subject>T&amp;D 10 Hour</dc:subject>
  <dc:creator>OSP Task Team 2</dc:creator>
  <dc:description>v2.03.06</dc:description>
  <cp:lastModifiedBy>Rachel Dennis</cp:lastModifiedBy>
  <cp:revision>522</cp:revision>
  <cp:lastPrinted>2018-08-20T13:03:33Z</cp:lastPrinted>
  <dcterms:created xsi:type="dcterms:W3CDTF">2005-10-26T17:28:23Z</dcterms:created>
  <dcterms:modified xsi:type="dcterms:W3CDTF">2024-04-25T19:29:07Z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0x010100A635C903C7B9AE4AA3530C204465D622</vt:lpwstr>
  </property>
</Properties>
</file>