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18"/>
  </p:notesMasterIdLst>
  <p:handoutMasterIdLst>
    <p:handoutMasterId r:id="rId19"/>
  </p:handoutMasterIdLst>
  <p:sldIdLst>
    <p:sldId id="717" r:id="rId5"/>
    <p:sldId id="720" r:id="rId6"/>
    <p:sldId id="767" r:id="rId7"/>
    <p:sldId id="723" r:id="rId8"/>
    <p:sldId id="724" r:id="rId9"/>
    <p:sldId id="726" r:id="rId10"/>
    <p:sldId id="729" r:id="rId11"/>
    <p:sldId id="736" r:id="rId12"/>
    <p:sldId id="734" r:id="rId13"/>
    <p:sldId id="770" r:id="rId14"/>
    <p:sldId id="768" r:id="rId15"/>
    <p:sldId id="769" r:id="rId16"/>
    <p:sldId id="739" r:id="rId17"/>
  </p:sldIdLst>
  <p:sldSz cx="9144000" cy="6858000" type="screen4x3"/>
  <p:notesSz cx="7010400" cy="9296400"/>
  <p:custDataLst>
    <p:tags r:id="rId20"/>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992201"/>
    <a:srgbClr val="009900"/>
    <a:srgbClr val="E6FC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630" autoAdjust="0"/>
    <p:restoredTop sz="68914" autoAdjust="0"/>
  </p:normalViewPr>
  <p:slideViewPr>
    <p:cSldViewPr>
      <p:cViewPr>
        <p:scale>
          <a:sx n="60" d="100"/>
          <a:sy n="60" d="100"/>
        </p:scale>
        <p:origin x="-3246" y="-4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0" d="100"/>
          <a:sy n="70" d="100"/>
        </p:scale>
        <p:origin x="252" y="21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4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8370" name="Rectangle 2"/>
          <p:cNvSpPr>
            <a:spLocks noGrp="1" noChangeArrowheads="1"/>
          </p:cNvSpPr>
          <p:nvPr>
            <p:ph type="hdr" sz="quarter"/>
          </p:nvPr>
        </p:nvSpPr>
        <p:spPr bwMode="auto">
          <a:xfrm>
            <a:off x="0" y="1"/>
            <a:ext cx="3037840" cy="465929"/>
          </a:xfrm>
          <a:prstGeom prst="rect">
            <a:avLst/>
          </a:prstGeom>
          <a:noFill/>
          <a:ln w="9525">
            <a:noFill/>
            <a:miter lim="800000"/>
            <a:headEnd/>
            <a:tailEnd/>
          </a:ln>
          <a:effectLst/>
        </p:spPr>
        <p:txBody>
          <a:bodyPr vert="horz" wrap="square" lIns="92774" tIns="46387" rIns="92774" bIns="46387" numCol="1" anchor="t" anchorCtr="0" compatLnSpc="1">
            <a:prstTxWarp prst="textNoShape">
              <a:avLst/>
            </a:prstTxWarp>
          </a:bodyPr>
          <a:lstStyle>
            <a:lvl1pPr defTabSz="927091">
              <a:defRPr sz="1200">
                <a:cs typeface="+mn-cs"/>
              </a:defRPr>
            </a:lvl1pPr>
          </a:lstStyle>
          <a:p>
            <a:pPr>
              <a:defRPr/>
            </a:pPr>
            <a:endParaRPr lang="en-US"/>
          </a:p>
        </p:txBody>
      </p:sp>
      <p:sp>
        <p:nvSpPr>
          <p:cNvPr id="698371" name="Rectangle 3"/>
          <p:cNvSpPr>
            <a:spLocks noGrp="1" noChangeArrowheads="1"/>
          </p:cNvSpPr>
          <p:nvPr>
            <p:ph type="dt" sz="quarter" idx="1"/>
          </p:nvPr>
        </p:nvSpPr>
        <p:spPr bwMode="auto">
          <a:xfrm>
            <a:off x="3970938" y="1"/>
            <a:ext cx="3037840" cy="465929"/>
          </a:xfrm>
          <a:prstGeom prst="rect">
            <a:avLst/>
          </a:prstGeom>
          <a:noFill/>
          <a:ln w="9525">
            <a:noFill/>
            <a:miter lim="800000"/>
            <a:headEnd/>
            <a:tailEnd/>
          </a:ln>
          <a:effectLst/>
        </p:spPr>
        <p:txBody>
          <a:bodyPr vert="horz" wrap="square" lIns="92774" tIns="46387" rIns="92774" bIns="46387" numCol="1" anchor="t" anchorCtr="0" compatLnSpc="1">
            <a:prstTxWarp prst="textNoShape">
              <a:avLst/>
            </a:prstTxWarp>
          </a:bodyPr>
          <a:lstStyle>
            <a:lvl1pPr algn="r" defTabSz="927091">
              <a:defRPr sz="1200">
                <a:cs typeface="+mn-cs"/>
              </a:defRPr>
            </a:lvl1pPr>
          </a:lstStyle>
          <a:p>
            <a:pPr>
              <a:defRPr/>
            </a:pPr>
            <a:endParaRPr lang="en-US"/>
          </a:p>
        </p:txBody>
      </p:sp>
      <p:sp>
        <p:nvSpPr>
          <p:cNvPr id="698372" name="Rectangle 4"/>
          <p:cNvSpPr>
            <a:spLocks noGrp="1" noChangeArrowheads="1"/>
          </p:cNvSpPr>
          <p:nvPr>
            <p:ph type="ftr" sz="quarter" idx="2"/>
          </p:nvPr>
        </p:nvSpPr>
        <p:spPr bwMode="auto">
          <a:xfrm>
            <a:off x="0" y="8828887"/>
            <a:ext cx="3037840" cy="465929"/>
          </a:xfrm>
          <a:prstGeom prst="rect">
            <a:avLst/>
          </a:prstGeom>
          <a:noFill/>
          <a:ln w="9525">
            <a:noFill/>
            <a:miter lim="800000"/>
            <a:headEnd/>
            <a:tailEnd/>
          </a:ln>
          <a:effectLst/>
        </p:spPr>
        <p:txBody>
          <a:bodyPr vert="horz" wrap="square" lIns="92774" tIns="46387" rIns="92774" bIns="46387" numCol="1" anchor="b" anchorCtr="0" compatLnSpc="1">
            <a:prstTxWarp prst="textNoShape">
              <a:avLst/>
            </a:prstTxWarp>
          </a:bodyPr>
          <a:lstStyle>
            <a:lvl1pPr defTabSz="927091">
              <a:defRPr sz="1200">
                <a:cs typeface="+mn-cs"/>
              </a:defRPr>
            </a:lvl1pPr>
          </a:lstStyle>
          <a:p>
            <a:pPr>
              <a:defRPr/>
            </a:pPr>
            <a:endParaRPr lang="en-US"/>
          </a:p>
        </p:txBody>
      </p:sp>
      <p:sp>
        <p:nvSpPr>
          <p:cNvPr id="698373" name="Rectangle 5"/>
          <p:cNvSpPr>
            <a:spLocks noGrp="1" noChangeArrowheads="1"/>
          </p:cNvSpPr>
          <p:nvPr>
            <p:ph type="sldNum" sz="quarter" idx="3"/>
          </p:nvPr>
        </p:nvSpPr>
        <p:spPr bwMode="auto">
          <a:xfrm>
            <a:off x="3970938" y="8828887"/>
            <a:ext cx="3037840" cy="465929"/>
          </a:xfrm>
          <a:prstGeom prst="rect">
            <a:avLst/>
          </a:prstGeom>
          <a:noFill/>
          <a:ln w="9525">
            <a:noFill/>
            <a:miter lim="800000"/>
            <a:headEnd/>
            <a:tailEnd/>
          </a:ln>
          <a:effectLst/>
        </p:spPr>
        <p:txBody>
          <a:bodyPr vert="horz" wrap="square" lIns="92774" tIns="46387" rIns="92774" bIns="46387" numCol="1" anchor="b" anchorCtr="0" compatLnSpc="1">
            <a:prstTxWarp prst="textNoShape">
              <a:avLst/>
            </a:prstTxWarp>
          </a:bodyPr>
          <a:lstStyle>
            <a:lvl1pPr algn="r" defTabSz="927091">
              <a:defRPr sz="1200">
                <a:cs typeface="+mn-cs"/>
              </a:defRPr>
            </a:lvl1pPr>
          </a:lstStyle>
          <a:p>
            <a:pPr>
              <a:defRPr/>
            </a:pPr>
            <a:fld id="{24E52DE0-5100-48D2-8C26-CD981A69F010}" type="slidenum">
              <a:rPr lang="en-US"/>
              <a:pPr>
                <a:defRPr/>
              </a:pPr>
              <a:t>‹#›</a:t>
            </a:fld>
            <a:endParaRPr lang="en-US"/>
          </a:p>
        </p:txBody>
      </p:sp>
    </p:spTree>
    <p:extLst>
      <p:ext uri="{BB962C8B-B14F-4D97-AF65-F5344CB8AC3E}">
        <p14:creationId xmlns:p14="http://schemas.microsoft.com/office/powerpoint/2010/main" val="1049871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3037840" cy="465929"/>
          </a:xfrm>
          <a:prstGeom prst="rect">
            <a:avLst/>
          </a:prstGeom>
          <a:noFill/>
          <a:ln w="9525">
            <a:noFill/>
            <a:miter lim="800000"/>
            <a:headEnd/>
            <a:tailEnd/>
          </a:ln>
          <a:effectLst/>
        </p:spPr>
        <p:txBody>
          <a:bodyPr vert="horz" wrap="square" lIns="92774" tIns="46387" rIns="92774" bIns="46387" numCol="1" anchor="t" anchorCtr="0" compatLnSpc="1">
            <a:prstTxWarp prst="textNoShape">
              <a:avLst/>
            </a:prstTxWarp>
          </a:bodyPr>
          <a:lstStyle>
            <a:lvl1pPr defTabSz="927091">
              <a:defRPr sz="1200">
                <a:cs typeface="+mn-cs"/>
              </a:defRPr>
            </a:lvl1pPr>
          </a:lstStyle>
          <a:p>
            <a:pPr>
              <a:defRPr/>
            </a:pPr>
            <a:endParaRPr lang="en-US"/>
          </a:p>
        </p:txBody>
      </p:sp>
      <p:sp>
        <p:nvSpPr>
          <p:cNvPr id="4099" name="Rectangle 3"/>
          <p:cNvSpPr>
            <a:spLocks noGrp="1" noChangeArrowheads="1"/>
          </p:cNvSpPr>
          <p:nvPr>
            <p:ph type="dt" idx="1"/>
          </p:nvPr>
        </p:nvSpPr>
        <p:spPr bwMode="auto">
          <a:xfrm>
            <a:off x="3970938" y="1"/>
            <a:ext cx="3037840" cy="465929"/>
          </a:xfrm>
          <a:prstGeom prst="rect">
            <a:avLst/>
          </a:prstGeom>
          <a:noFill/>
          <a:ln w="9525">
            <a:noFill/>
            <a:miter lim="800000"/>
            <a:headEnd/>
            <a:tailEnd/>
          </a:ln>
          <a:effectLst/>
        </p:spPr>
        <p:txBody>
          <a:bodyPr vert="horz" wrap="square" lIns="92774" tIns="46387" rIns="92774" bIns="46387" numCol="1" anchor="t" anchorCtr="0" compatLnSpc="1">
            <a:prstTxWarp prst="textNoShape">
              <a:avLst/>
            </a:prstTxWarp>
          </a:bodyPr>
          <a:lstStyle>
            <a:lvl1pPr algn="r" defTabSz="927091">
              <a:defRPr sz="120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1040" y="4416821"/>
            <a:ext cx="5608320" cy="4182270"/>
          </a:xfrm>
          <a:prstGeom prst="rect">
            <a:avLst/>
          </a:prstGeom>
          <a:noFill/>
          <a:ln w="9525">
            <a:noFill/>
            <a:miter lim="800000"/>
            <a:headEnd/>
            <a:tailEnd/>
          </a:ln>
          <a:effectLst/>
        </p:spPr>
        <p:txBody>
          <a:bodyPr vert="horz" wrap="square" lIns="92774" tIns="46387" rIns="92774" bIns="463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28887"/>
            <a:ext cx="3037840" cy="465929"/>
          </a:xfrm>
          <a:prstGeom prst="rect">
            <a:avLst/>
          </a:prstGeom>
          <a:noFill/>
          <a:ln w="9525">
            <a:noFill/>
            <a:miter lim="800000"/>
            <a:headEnd/>
            <a:tailEnd/>
          </a:ln>
          <a:effectLst/>
        </p:spPr>
        <p:txBody>
          <a:bodyPr vert="horz" wrap="square" lIns="92774" tIns="46387" rIns="92774" bIns="46387" numCol="1" anchor="b" anchorCtr="0" compatLnSpc="1">
            <a:prstTxWarp prst="textNoShape">
              <a:avLst/>
            </a:prstTxWarp>
          </a:bodyPr>
          <a:lstStyle>
            <a:lvl1pPr defTabSz="927091">
              <a:defRPr sz="1200">
                <a:cs typeface="+mn-cs"/>
              </a:defRPr>
            </a:lvl1pPr>
          </a:lstStyle>
          <a:p>
            <a:pPr>
              <a:defRPr/>
            </a:pPr>
            <a:endParaRPr lang="en-US"/>
          </a:p>
        </p:txBody>
      </p:sp>
      <p:sp>
        <p:nvSpPr>
          <p:cNvPr id="4103" name="Rectangle 7"/>
          <p:cNvSpPr>
            <a:spLocks noGrp="1" noChangeArrowheads="1"/>
          </p:cNvSpPr>
          <p:nvPr>
            <p:ph type="sldNum" sz="quarter" idx="5"/>
          </p:nvPr>
        </p:nvSpPr>
        <p:spPr bwMode="auto">
          <a:xfrm>
            <a:off x="3970938" y="8828887"/>
            <a:ext cx="3037840" cy="465929"/>
          </a:xfrm>
          <a:prstGeom prst="rect">
            <a:avLst/>
          </a:prstGeom>
          <a:noFill/>
          <a:ln w="9525">
            <a:noFill/>
            <a:miter lim="800000"/>
            <a:headEnd/>
            <a:tailEnd/>
          </a:ln>
          <a:effectLst/>
        </p:spPr>
        <p:txBody>
          <a:bodyPr vert="horz" wrap="square" lIns="92774" tIns="46387" rIns="92774" bIns="46387" numCol="1" anchor="b" anchorCtr="0" compatLnSpc="1">
            <a:prstTxWarp prst="textNoShape">
              <a:avLst/>
            </a:prstTxWarp>
          </a:bodyPr>
          <a:lstStyle>
            <a:lvl1pPr algn="r" defTabSz="927091">
              <a:defRPr sz="1200">
                <a:cs typeface="+mn-cs"/>
              </a:defRPr>
            </a:lvl1pPr>
          </a:lstStyle>
          <a:p>
            <a:pPr>
              <a:defRPr/>
            </a:pPr>
            <a:fld id="{FF0B8719-2130-4E92-A665-4AD06418780A}" type="slidenum">
              <a:rPr lang="en-US"/>
              <a:pPr>
                <a:defRPr/>
              </a:pPr>
              <a:t>‹#›</a:t>
            </a:fld>
            <a:endParaRPr lang="en-US"/>
          </a:p>
        </p:txBody>
      </p:sp>
    </p:spTree>
    <p:extLst>
      <p:ext uri="{BB962C8B-B14F-4D97-AF65-F5344CB8AC3E}">
        <p14:creationId xmlns:p14="http://schemas.microsoft.com/office/powerpoint/2010/main" val="1540290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1DA6F4E-2532-4AD6-9124-BB1DB62D8CEE}" type="slidenum">
              <a:rPr lang="en-US" altLang="en-US" smtClean="0">
                <a:solidFill>
                  <a:prstClr val="black"/>
                </a:solidFill>
              </a:rPr>
              <a:pPr eaLnBrk="1" hangingPunct="1">
                <a:spcBef>
                  <a:spcPct val="0"/>
                </a:spcBef>
                <a:defRPr/>
              </a:pPr>
              <a:t>1</a:t>
            </a:fld>
            <a:endParaRPr lang="en-US" altLang="en-US">
              <a:solidFill>
                <a:prstClr val="black"/>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Arial" charset="0"/>
                <a:ea typeface="+mn-ea"/>
                <a:cs typeface="+mn-cs"/>
              </a:rPr>
              <a:t>Announce that this final section will address the topic of accident avoidance by addressing ways to prevent backing crashes, hit other in rear crashes, sideswipe crashes, and intersection crashes.</a:t>
            </a:r>
          </a:p>
          <a:p>
            <a:r>
              <a:rPr lang="en-US" sz="1200" kern="1200" dirty="0" smtClean="0">
                <a:solidFill>
                  <a:schemeClr val="tx1"/>
                </a:solidFill>
                <a:effectLst/>
                <a:latin typeface="Arial" charset="0"/>
                <a:ea typeface="+mn-ea"/>
                <a:cs typeface="+mn-cs"/>
              </a:rPr>
              <a:t/>
            </a:r>
            <a:br>
              <a:rPr lang="en-US" sz="1200" kern="1200" dirty="0" smtClean="0">
                <a:solidFill>
                  <a:schemeClr val="tx1"/>
                </a:solidFill>
                <a:effectLst/>
                <a:latin typeface="Arial" charset="0"/>
                <a:ea typeface="+mn-ea"/>
                <a:cs typeface="+mn-cs"/>
              </a:rPr>
            </a:br>
            <a:endParaRPr lang="en-US" altLang="en-US" dirty="0"/>
          </a:p>
        </p:txBody>
      </p:sp>
    </p:spTree>
    <p:extLst>
      <p:ext uri="{BB962C8B-B14F-4D97-AF65-F5344CB8AC3E}">
        <p14:creationId xmlns:p14="http://schemas.microsoft.com/office/powerpoint/2010/main" val="805764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Explain that safe drivers position themselves for a right-turn from the proper lane before they reach the intersection, signaling well in advance. The driver that makes the turn correctly is helping to keep themselves and other drivers safe.  Explain that for Left-Turning and Through Traffic be ready for unexpected turns by on-coming traffic, and control your speed accordingly. When making a left turn, remember that approaching traffic has the right of way. Wait for left turn arrow, or if none, a gap in traffic and pedestrian lanes to complete your turn safely. Keep your wheels straight while waiting to turn. Check to the rear before turning left in case someone is about to pass you on the left.</a:t>
            </a:r>
          </a:p>
          <a:p>
            <a:endParaRPr lang="en-US" b="0" dirty="0"/>
          </a:p>
        </p:txBody>
      </p:sp>
      <p:sp>
        <p:nvSpPr>
          <p:cNvPr id="4" name="Slide Number Placeholder 3"/>
          <p:cNvSpPr>
            <a:spLocks noGrp="1"/>
          </p:cNvSpPr>
          <p:nvPr>
            <p:ph type="sldNum" sz="quarter" idx="10"/>
          </p:nvPr>
        </p:nvSpPr>
        <p:spPr/>
        <p:txBody>
          <a:bodyPr/>
          <a:lstStyle/>
          <a:p>
            <a:pPr>
              <a:defRPr/>
            </a:pPr>
            <a:fld id="{2A9E901B-C902-428F-B8AE-4B4D30B115C8}" type="slidenum">
              <a:rPr lang="en-US" smtClean="0"/>
              <a:pPr>
                <a:defRPr/>
              </a:pPr>
              <a:t>10</a:t>
            </a:fld>
            <a:endParaRPr lang="en-US" dirty="0"/>
          </a:p>
        </p:txBody>
      </p:sp>
    </p:spTree>
    <p:extLst>
      <p:ext uri="{BB962C8B-B14F-4D97-AF65-F5344CB8AC3E}">
        <p14:creationId xmlns:p14="http://schemas.microsoft.com/office/powerpoint/2010/main" val="804616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Engage the attendees.  Explain that this exercise is to discuss how they approach intersections. Explain that they are the driver at the bottom center of the picture and are approaching the intersection.  The light in your lane is green.  Ask them to point out potential problems and how to avoid them.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Some of the desired responses are:</a:t>
            </a:r>
          </a:p>
          <a:p>
            <a:r>
              <a:rPr lang="en-US" sz="1200" kern="1200" dirty="0" smtClean="0">
                <a:solidFill>
                  <a:schemeClr val="tx1"/>
                </a:solidFill>
                <a:effectLst/>
                <a:latin typeface="Arial" charset="0"/>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The approaching driver (left from circled vehicle view) may turn left in front of their vehicle</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One or more of the parked vehicles to the right may back out and strike their vehicle</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One or more of the vehicles approaching from the right may pull out or turn in front of their vehicle</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One or more of the vehicles approaching from the left could run the light and pull out in front of their vehicle</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The light could change from green to red as the approach the intersection </a:t>
            </a: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2A9E901B-C902-428F-B8AE-4B4D30B115C8}" type="slidenum">
              <a:rPr lang="en-US" smtClean="0"/>
              <a:pPr>
                <a:defRPr/>
              </a:pPr>
              <a:t>11</a:t>
            </a:fld>
            <a:endParaRPr lang="en-US" dirty="0"/>
          </a:p>
        </p:txBody>
      </p:sp>
    </p:spTree>
    <p:extLst>
      <p:ext uri="{BB962C8B-B14F-4D97-AF65-F5344CB8AC3E}">
        <p14:creationId xmlns:p14="http://schemas.microsoft.com/office/powerpoint/2010/main" val="3568259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64DCB06-7DE1-491A-B44C-06924ECC895E}" type="slidenum">
              <a:rPr lang="en-US" altLang="en-US" smtClean="0"/>
              <a:pPr eaLnBrk="1" hangingPunct="1">
                <a:spcBef>
                  <a:spcPct val="0"/>
                </a:spcBef>
                <a:defRPr/>
              </a:pPr>
              <a:t>12</a:t>
            </a:fld>
            <a:endParaRPr lang="en-US" altLang="en-US" smtClean="0"/>
          </a:p>
        </p:txBody>
      </p:sp>
      <p:sp>
        <p:nvSpPr>
          <p:cNvPr id="23555" name="Rectangle 2"/>
          <p:cNvSpPr>
            <a:spLocks noChangeArrowheads="1"/>
          </p:cNvSpPr>
          <p:nvPr/>
        </p:nvSpPr>
        <p:spPr bwMode="auto">
          <a:xfrm>
            <a:off x="397256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56" name="Rectangle 3"/>
          <p:cNvSpPr>
            <a:spLocks noChangeArrowheads="1"/>
          </p:cNvSpPr>
          <p:nvPr/>
        </p:nvSpPr>
        <p:spPr bwMode="auto">
          <a:xfrm>
            <a:off x="397256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57" name="Rectangle 4"/>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58" name="Rectangle 5"/>
          <p:cNvSpPr>
            <a:spLocks noChangeArrowheads="1"/>
          </p:cNvSpPr>
          <p:nvPr/>
        </p:nvSpPr>
        <p:spPr bwMode="auto">
          <a:xfrm>
            <a:off x="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59" name="Rectangle 6"/>
          <p:cNvSpPr>
            <a:spLocks noChangeArrowheads="1"/>
          </p:cNvSpPr>
          <p:nvPr/>
        </p:nvSpPr>
        <p:spPr bwMode="auto">
          <a:xfrm>
            <a:off x="397256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0" name="Rectangle 7"/>
          <p:cNvSpPr>
            <a:spLocks noChangeArrowheads="1"/>
          </p:cNvSpPr>
          <p:nvPr/>
        </p:nvSpPr>
        <p:spPr bwMode="auto">
          <a:xfrm>
            <a:off x="397256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61" name="Rectangle 8"/>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2" name="Rectangle 9"/>
          <p:cNvSpPr>
            <a:spLocks noChangeArrowheads="1"/>
          </p:cNvSpPr>
          <p:nvPr/>
        </p:nvSpPr>
        <p:spPr bwMode="auto">
          <a:xfrm>
            <a:off x="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3" name="Rectangle 10"/>
          <p:cNvSpPr>
            <a:spLocks noChangeArrowheads="1"/>
          </p:cNvSpPr>
          <p:nvPr/>
        </p:nvSpPr>
        <p:spPr bwMode="auto">
          <a:xfrm>
            <a:off x="397256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4" name="Rectangle 11"/>
          <p:cNvSpPr>
            <a:spLocks noChangeArrowheads="1"/>
          </p:cNvSpPr>
          <p:nvPr/>
        </p:nvSpPr>
        <p:spPr bwMode="auto">
          <a:xfrm>
            <a:off x="397256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65" name="Rectangle 12"/>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6" name="Rectangle 13"/>
          <p:cNvSpPr>
            <a:spLocks noChangeArrowheads="1"/>
          </p:cNvSpPr>
          <p:nvPr/>
        </p:nvSpPr>
        <p:spPr bwMode="auto">
          <a:xfrm>
            <a:off x="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7" name="Rectangle 14"/>
          <p:cNvSpPr>
            <a:spLocks noChangeArrowheads="1"/>
          </p:cNvSpPr>
          <p:nvPr/>
        </p:nvSpPr>
        <p:spPr bwMode="auto">
          <a:xfrm>
            <a:off x="397256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8" name="Rectangle 15"/>
          <p:cNvSpPr>
            <a:spLocks noChangeArrowheads="1"/>
          </p:cNvSpPr>
          <p:nvPr/>
        </p:nvSpPr>
        <p:spPr bwMode="auto">
          <a:xfrm>
            <a:off x="397256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69" name="Rectangle 16"/>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0" name="Rectangle 17"/>
          <p:cNvSpPr>
            <a:spLocks noChangeArrowheads="1"/>
          </p:cNvSpPr>
          <p:nvPr/>
        </p:nvSpPr>
        <p:spPr bwMode="auto">
          <a:xfrm>
            <a:off x="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1" name="Rectangle 18"/>
          <p:cNvSpPr>
            <a:spLocks noChangeArrowheads="1"/>
          </p:cNvSpPr>
          <p:nvPr/>
        </p:nvSpPr>
        <p:spPr bwMode="auto">
          <a:xfrm>
            <a:off x="3970938" y="0"/>
            <a:ext cx="3039462" cy="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2" name="Rectangle 19"/>
          <p:cNvSpPr>
            <a:spLocks noChangeArrowheads="1"/>
          </p:cNvSpPr>
          <p:nvPr/>
        </p:nvSpPr>
        <p:spPr bwMode="auto">
          <a:xfrm>
            <a:off x="3970938" y="8830471"/>
            <a:ext cx="3039462"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90600" eaLnBrk="0" hangingPunct="0">
              <a:spcBef>
                <a:spcPct val="30000"/>
              </a:spcBef>
              <a:defRPr sz="1200">
                <a:solidFill>
                  <a:schemeClr val="tx1"/>
                </a:solidFill>
                <a:latin typeface="Arial" charset="0"/>
              </a:defRPr>
            </a:lvl1pPr>
            <a:lvl2pPr marL="742950" indent="-285750" defTabSz="990600" eaLnBrk="0" hangingPunct="0">
              <a:spcBef>
                <a:spcPct val="30000"/>
              </a:spcBef>
              <a:defRPr sz="1200">
                <a:solidFill>
                  <a:schemeClr val="tx1"/>
                </a:solidFill>
                <a:latin typeface="Arial" charset="0"/>
              </a:defRPr>
            </a:lvl2pPr>
            <a:lvl3pPr marL="1143000" indent="-228600" defTabSz="990600" eaLnBrk="0" hangingPunct="0">
              <a:spcBef>
                <a:spcPct val="30000"/>
              </a:spcBef>
              <a:defRPr sz="1200">
                <a:solidFill>
                  <a:schemeClr val="tx1"/>
                </a:solidFill>
                <a:latin typeface="Arial" charset="0"/>
              </a:defRPr>
            </a:lvl3pPr>
            <a:lvl4pPr marL="1600200" indent="-228600" defTabSz="990600" eaLnBrk="0" hangingPunct="0">
              <a:spcBef>
                <a:spcPct val="30000"/>
              </a:spcBef>
              <a:defRPr sz="1200">
                <a:solidFill>
                  <a:schemeClr val="tx1"/>
                </a:solidFill>
                <a:latin typeface="Arial" charset="0"/>
              </a:defRPr>
            </a:lvl4pPr>
            <a:lvl5pPr marL="2057400" indent="-228600" defTabSz="990600" eaLnBrk="0" hangingPunct="0">
              <a:spcBef>
                <a:spcPct val="30000"/>
              </a:spcBef>
              <a:defRPr sz="1200">
                <a:solidFill>
                  <a:schemeClr val="tx1"/>
                </a:solidFill>
                <a:latin typeface="Arial" charset="0"/>
              </a:defRPr>
            </a:lvl5pPr>
            <a:lvl6pPr marL="2514600" indent="-228600" defTabSz="990600" eaLnBrk="0" fontAlgn="base" hangingPunct="0">
              <a:spcBef>
                <a:spcPct val="30000"/>
              </a:spcBef>
              <a:spcAft>
                <a:spcPct val="0"/>
              </a:spcAft>
              <a:defRPr sz="1200">
                <a:solidFill>
                  <a:schemeClr val="tx1"/>
                </a:solidFill>
                <a:latin typeface="Arial" charset="0"/>
              </a:defRPr>
            </a:lvl6pPr>
            <a:lvl7pPr marL="2971800" indent="-228600" defTabSz="990600" eaLnBrk="0" fontAlgn="base" hangingPunct="0">
              <a:spcBef>
                <a:spcPct val="30000"/>
              </a:spcBef>
              <a:spcAft>
                <a:spcPct val="0"/>
              </a:spcAft>
              <a:defRPr sz="1200">
                <a:solidFill>
                  <a:schemeClr val="tx1"/>
                </a:solidFill>
                <a:latin typeface="Arial" charset="0"/>
              </a:defRPr>
            </a:lvl7pPr>
            <a:lvl8pPr marL="3429000" indent="-228600" defTabSz="990600" eaLnBrk="0" fontAlgn="base" hangingPunct="0">
              <a:spcBef>
                <a:spcPct val="30000"/>
              </a:spcBef>
              <a:spcAft>
                <a:spcPct val="0"/>
              </a:spcAft>
              <a:defRPr sz="1200">
                <a:solidFill>
                  <a:schemeClr val="tx1"/>
                </a:solidFill>
                <a:latin typeface="Arial" charset="0"/>
              </a:defRPr>
            </a:lvl8pPr>
            <a:lvl9pPr marL="3886200" indent="-228600" defTabSz="990600"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73" name="Rectangle 20"/>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4" name="Rectangle 21"/>
          <p:cNvSpPr>
            <a:spLocks noChangeArrowheads="1"/>
          </p:cNvSpPr>
          <p:nvPr/>
        </p:nvSpPr>
        <p:spPr bwMode="auto">
          <a:xfrm>
            <a:off x="0" y="0"/>
            <a:ext cx="3037840" cy="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5" name="Rectangle 22"/>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23576" name="Rectangle 23"/>
          <p:cNvSpPr>
            <a:spLocks noGrp="1" noChangeArrowheads="1"/>
          </p:cNvSpPr>
          <p:nvPr>
            <p:ph type="body" idx="1"/>
          </p:nvPr>
        </p:nvSpPr>
        <p:spPr>
          <a:xfrm>
            <a:off x="933098" y="4416821"/>
            <a:ext cx="5142582" cy="41806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9" tIns="46709" rIns="95029" bIns="46709"/>
          <a:lstStyle/>
          <a:p>
            <a:pPr eaLnBrk="1" hangingPunct="1"/>
            <a:r>
              <a:rPr lang="en-US" altLang="en-US" sz="1100" dirty="0" smtClean="0"/>
              <a:t>The presenter should have touched on the following items when discussing session three:</a:t>
            </a:r>
          </a:p>
          <a:p>
            <a:pPr eaLnBrk="1" hangingPunct="1"/>
            <a:endParaRPr lang="en-US" altLang="en-US" sz="1100" dirty="0" smtClean="0"/>
          </a:p>
          <a:p>
            <a:pPr marL="228600" indent="-228600" eaLnBrk="1" hangingPunct="1">
              <a:buFont typeface="+mj-lt"/>
              <a:buAutoNum type="arabicPeriod"/>
            </a:pPr>
            <a:r>
              <a:rPr lang="en-US" altLang="en-US" sz="1100" dirty="0" smtClean="0"/>
              <a:t>When approaching an intersection, the driver should look to the left, then to the right, then to the left again.</a:t>
            </a:r>
          </a:p>
          <a:p>
            <a:pPr marL="228600" indent="-228600" eaLnBrk="1" hangingPunct="1">
              <a:buFont typeface="+mj-lt"/>
              <a:buAutoNum type="arabicPeriod"/>
            </a:pPr>
            <a:endParaRPr lang="en-US" altLang="en-US" sz="1100" dirty="0" smtClean="0"/>
          </a:p>
          <a:p>
            <a:pPr marL="685800" lvl="1" indent="-228600" eaLnBrk="1" hangingPunct="1">
              <a:buFont typeface="+mj-lt"/>
              <a:buAutoNum type="alphaLcPeriod"/>
            </a:pPr>
            <a:r>
              <a:rPr lang="en-US" altLang="en-US" sz="1100" b="1" dirty="0" smtClean="0"/>
              <a:t>True</a:t>
            </a:r>
          </a:p>
          <a:p>
            <a:pPr marL="685800" lvl="1" indent="-228600" eaLnBrk="1" hangingPunct="1">
              <a:buFont typeface="+mj-lt"/>
              <a:buAutoNum type="alphaLcPeriod"/>
            </a:pPr>
            <a:r>
              <a:rPr lang="en-US" altLang="en-US" sz="1100" dirty="0" smtClean="0"/>
              <a:t>False</a:t>
            </a:r>
          </a:p>
          <a:p>
            <a:pPr marL="0" indent="0" eaLnBrk="1" hangingPunct="1">
              <a:buFont typeface="+mj-lt"/>
              <a:buNone/>
            </a:pPr>
            <a:endParaRPr lang="en-US" altLang="en-US" sz="1100" dirty="0" smtClean="0"/>
          </a:p>
          <a:p>
            <a:pPr marL="228600" indent="-228600" eaLnBrk="1" hangingPunct="1">
              <a:buFont typeface="+mj-lt"/>
              <a:buAutoNum type="arabicPeriod" startAt="2"/>
            </a:pPr>
            <a:r>
              <a:rPr lang="en-US" altLang="en-US" sz="1100" dirty="0" smtClean="0"/>
              <a:t>Before moving from park, the driver should do a  360° walk around the vehicle. distracted drivers </a:t>
            </a:r>
          </a:p>
          <a:p>
            <a:pPr marL="228600" indent="-228600" eaLnBrk="1" hangingPunct="1">
              <a:buFont typeface="+mj-lt"/>
              <a:buAutoNum type="arabicPeriod" startAt="2"/>
            </a:pPr>
            <a:endParaRPr lang="en-US" altLang="en-US" sz="1100" dirty="0" smtClean="0"/>
          </a:p>
          <a:p>
            <a:pPr marL="685800" lvl="1" indent="-228600" eaLnBrk="1" hangingPunct="1">
              <a:buFont typeface="+mj-lt"/>
              <a:buAutoNum type="alphaLcPeriod"/>
            </a:pPr>
            <a:r>
              <a:rPr lang="en-US" altLang="en-US" sz="1100" b="1" dirty="0" smtClean="0"/>
              <a:t>True</a:t>
            </a:r>
            <a:r>
              <a:rPr lang="en-US" altLang="en-US" sz="1100" dirty="0" smtClean="0"/>
              <a:t>   </a:t>
            </a:r>
          </a:p>
          <a:p>
            <a:pPr marL="685800" lvl="1" indent="-228600" eaLnBrk="1" hangingPunct="1">
              <a:buFont typeface="+mj-lt"/>
              <a:buAutoNum type="alphaLcPeriod"/>
            </a:pPr>
            <a:r>
              <a:rPr lang="en-US" altLang="en-US" sz="1100" dirty="0" smtClean="0"/>
              <a:t>False</a:t>
            </a:r>
          </a:p>
          <a:p>
            <a:pPr marL="0" indent="0" eaLnBrk="1" hangingPunct="1">
              <a:buFont typeface="+mj-lt"/>
              <a:buNone/>
            </a:pPr>
            <a:endParaRPr lang="en-US" altLang="en-US" sz="1100" dirty="0" smtClean="0"/>
          </a:p>
          <a:p>
            <a:pPr marL="228600" indent="-228600" eaLnBrk="1" hangingPunct="1">
              <a:buFont typeface="+mj-lt"/>
              <a:buAutoNum type="arabicPeriod" startAt="3"/>
            </a:pPr>
            <a:r>
              <a:rPr lang="en-US" altLang="en-US" sz="1100" dirty="0" smtClean="0"/>
              <a:t>When driving, the driver should check their mirrors every 5 to 10 seconds.</a:t>
            </a:r>
          </a:p>
          <a:p>
            <a:pPr marL="228600" indent="-228600" eaLnBrk="1" hangingPunct="1">
              <a:buFont typeface="+mj-lt"/>
              <a:buAutoNum type="arabicPeriod" startAt="3"/>
            </a:pPr>
            <a:endParaRPr lang="en-US" altLang="en-US" sz="1100" dirty="0" smtClean="0"/>
          </a:p>
          <a:p>
            <a:pPr marL="685800" lvl="1" indent="-228600" eaLnBrk="1" hangingPunct="1">
              <a:buFont typeface="+mj-lt"/>
              <a:buAutoNum type="alphaLcPeriod"/>
            </a:pPr>
            <a:r>
              <a:rPr lang="en-US" altLang="en-US" sz="1100" b="1" dirty="0" smtClean="0"/>
              <a:t>True</a:t>
            </a:r>
          </a:p>
          <a:p>
            <a:pPr marL="685800" lvl="1" indent="-228600" eaLnBrk="1" hangingPunct="1">
              <a:buFont typeface="+mj-lt"/>
              <a:buAutoNum type="alphaLcPeriod"/>
            </a:pPr>
            <a:r>
              <a:rPr lang="en-US" altLang="en-US" sz="1100" dirty="0" smtClean="0"/>
              <a:t>False</a:t>
            </a:r>
          </a:p>
          <a:p>
            <a:pPr marL="0" indent="0" eaLnBrk="1" hangingPunct="1">
              <a:buFont typeface="+mj-lt"/>
              <a:buNone/>
            </a:pPr>
            <a:r>
              <a:rPr lang="en-US" altLang="en-US" sz="1100" dirty="0" smtClean="0"/>
              <a:t>	</a:t>
            </a:r>
            <a:endParaRPr lang="en-US" altLang="en-US" dirty="0" smtClean="0"/>
          </a:p>
        </p:txBody>
      </p:sp>
    </p:spTree>
    <p:extLst>
      <p:ext uri="{BB962C8B-B14F-4D97-AF65-F5344CB8AC3E}">
        <p14:creationId xmlns:p14="http://schemas.microsoft.com/office/powerpoint/2010/main" val="2294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Arial" charset="0"/>
                <a:ea typeface="+mn-ea"/>
                <a:cs typeface="+mn-cs"/>
              </a:rPr>
              <a:t>Conclude and emphasize that it is all about safety for the worker, their families, their co-workers, other drivers on the road and the organization as a whole.  So restate the question:  “What’s in it for you?”  The answer is:  “Everything!”  Ask if there are any final questions or comments. Thank the attendees for their participation and offer contact information if they want further information.</a:t>
            </a:r>
          </a:p>
          <a:p>
            <a:endParaRPr lang="en-US" dirty="0"/>
          </a:p>
        </p:txBody>
      </p:sp>
      <p:sp>
        <p:nvSpPr>
          <p:cNvPr id="4" name="Slide Number Placeholder 3"/>
          <p:cNvSpPr>
            <a:spLocks noGrp="1"/>
          </p:cNvSpPr>
          <p:nvPr>
            <p:ph type="sldNum" sz="quarter" idx="10"/>
          </p:nvPr>
        </p:nvSpPr>
        <p:spPr/>
        <p:txBody>
          <a:bodyPr/>
          <a:lstStyle/>
          <a:p>
            <a:pPr>
              <a:defRPr/>
            </a:pPr>
            <a:fld id="{2A9E901B-C902-428F-B8AE-4B4D30B115C8}" type="slidenum">
              <a:rPr lang="en-US" smtClean="0"/>
              <a:pPr>
                <a:defRPr/>
              </a:pPr>
              <a:t>13</a:t>
            </a:fld>
            <a:endParaRPr lang="en-US" dirty="0"/>
          </a:p>
        </p:txBody>
      </p:sp>
    </p:spTree>
    <p:extLst>
      <p:ext uri="{BB962C8B-B14F-4D97-AF65-F5344CB8AC3E}">
        <p14:creationId xmlns:p14="http://schemas.microsoft.com/office/powerpoint/2010/main" val="2230928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Before you back, there are some principles to keep in mind:  Be sure to use all of your mirrors to help judge distances and watch for hazards, Back-up cameras and other vehicle technologies are just driver aids.  If there are store windows available, make use of them to help judge distances and any new hazards, which might develop.  Learn to watch for moving shadows, which may represent vehicles or pedestrians moving behind your unit.  Keep your window rolled down to make it easier to hear shouts, whistles, horns, or other unusual noises.  In addition to windows down, radios off!  Remember, if it is an alley delivery, back in not out.</a:t>
            </a:r>
          </a:p>
          <a:p>
            <a:endParaRPr lang="en-US" dirty="0"/>
          </a:p>
        </p:txBody>
      </p:sp>
      <p:sp>
        <p:nvSpPr>
          <p:cNvPr id="4" name="Slide Number Placeholder 3"/>
          <p:cNvSpPr>
            <a:spLocks noGrp="1"/>
          </p:cNvSpPr>
          <p:nvPr>
            <p:ph type="sldNum" sz="quarter" idx="10"/>
          </p:nvPr>
        </p:nvSpPr>
        <p:spPr/>
        <p:txBody>
          <a:bodyPr/>
          <a:lstStyle/>
          <a:p>
            <a:pPr>
              <a:defRPr/>
            </a:pPr>
            <a:fld id="{2A9E901B-C902-428F-B8AE-4B4D30B115C8}" type="slidenum">
              <a:rPr lang="en-US" smtClean="0"/>
              <a:pPr>
                <a:defRPr/>
              </a:pPr>
              <a:t>2</a:t>
            </a:fld>
            <a:endParaRPr lang="en-US" dirty="0"/>
          </a:p>
        </p:txBody>
      </p:sp>
    </p:spTree>
    <p:extLst>
      <p:ext uri="{BB962C8B-B14F-4D97-AF65-F5344CB8AC3E}">
        <p14:creationId xmlns:p14="http://schemas.microsoft.com/office/powerpoint/2010/main" val="3844195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Explain the steps to follow to signal your intention to back:  tap horn or rev engine, activate back-up alarm or four way flashers, be prepared to stop at all times… the situation may suddenly change so be aware.  Ask if there are any questions or comments on “Preventing Backing Crashes” before moving on. Be sure to mention the following issues:  Keep speed low.  Keep your foot above the brake so you can stop instantly.  Use mirrors frequently.  Be alert for loud yells, frantic horn-blowing and unusual noises.  Always be prepared to stop.</a:t>
            </a:r>
          </a:p>
          <a:p>
            <a:endParaRPr lang="en-US" dirty="0"/>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3</a:t>
            </a:fld>
            <a:endParaRPr lang="en-US"/>
          </a:p>
        </p:txBody>
      </p:sp>
    </p:spTree>
    <p:extLst>
      <p:ext uri="{BB962C8B-B14F-4D97-AF65-F5344CB8AC3E}">
        <p14:creationId xmlns:p14="http://schemas.microsoft.com/office/powerpoint/2010/main" val="3923349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Explain the statement “Expand Your Look-Ahead Capacity”.  This is the habit of looking beyond the present. The future is not a closed book. It is influenced by what is happening right now </a:t>
            </a:r>
            <a:r>
              <a:rPr lang="en-US" sz="1200" i="1" u="sng" kern="1200" dirty="0" smtClean="0">
                <a:solidFill>
                  <a:schemeClr val="tx1"/>
                </a:solidFill>
                <a:effectLst/>
                <a:latin typeface="Arial" charset="0"/>
                <a:ea typeface="+mn-ea"/>
                <a:cs typeface="+mn-cs"/>
              </a:rPr>
              <a:t>and</a:t>
            </a:r>
            <a:r>
              <a:rPr lang="en-US" sz="1200" kern="1200" dirty="0" smtClean="0">
                <a:solidFill>
                  <a:schemeClr val="tx1"/>
                </a:solidFill>
                <a:effectLst/>
                <a:latin typeface="Arial" charset="0"/>
                <a:ea typeface="+mn-ea"/>
                <a:cs typeface="+mn-cs"/>
              </a:rPr>
              <a:t> where you will be in eight to ten seconds. Have foresight and know that present action can eliminate future trouble and crashes. This is the art of good timing.  It helps you to center the vehicle properly in the driving lane.  It also allows more time for the selection of the proper lane.  It helps control speed and helps to adjust your following distance.  It enables you to blend into the traffic pattern smoothly. As the rear of the vehicle ahead of you passes any fixed reference point - a tree, a sign, a pole - begin counting until the front of your vehicle reaches the same point. Count "One thousand one, one thousand two, one thousand three”, etc. </a:t>
            </a:r>
          </a:p>
          <a:p>
            <a:endParaRPr lang="en-US" sz="1200" kern="1200" dirty="0" smtClean="0">
              <a:solidFill>
                <a:schemeClr val="tx1"/>
              </a:solidFill>
              <a:effectLst/>
              <a:latin typeface="Arial" charset="0"/>
              <a:ea typeface="+mn-ea"/>
              <a:cs typeface="+mn-cs"/>
            </a:endParaRPr>
          </a:p>
          <a:p>
            <a:pPr marL="0" indent="0" hangingPunct="0">
              <a:buFont typeface="Arial" panose="020B0604020202020204" pitchFamily="34" charset="0"/>
              <a:buNone/>
            </a:pPr>
            <a:endParaRPr lang="en-US" sz="1200" b="0" kern="1200" dirty="0">
              <a:solidFill>
                <a:schemeClr val="tx1"/>
              </a:solidFill>
              <a:effectLst/>
              <a:latin typeface="Arial" charset="0"/>
              <a:ea typeface="+mn-ea"/>
              <a:cs typeface="+mn-cs"/>
            </a:endParaRPr>
          </a:p>
          <a:p>
            <a:pPr marL="0" indent="0">
              <a:buFont typeface="Arial" panose="020B0604020202020204" pitchFamily="34" charset="0"/>
              <a:buNone/>
            </a:pPr>
            <a:r>
              <a:rPr lang="en-US" sz="1200" b="0" kern="1200" dirty="0">
                <a:solidFill>
                  <a:schemeClr val="tx1"/>
                </a:solidFill>
                <a:effectLst/>
                <a:latin typeface="Arial" charset="0"/>
                <a:ea typeface="+mn-ea"/>
                <a:cs typeface="+mn-cs"/>
              </a:rPr>
              <a:t/>
            </a:r>
            <a:br>
              <a:rPr lang="en-US" sz="1200" b="0" kern="1200" dirty="0">
                <a:solidFill>
                  <a:schemeClr val="tx1"/>
                </a:solidFill>
                <a:effectLst/>
                <a:latin typeface="Arial" charset="0"/>
                <a:ea typeface="+mn-ea"/>
                <a:cs typeface="+mn-cs"/>
              </a:rPr>
            </a:br>
            <a:endParaRPr lang="en-US" sz="1200" b="0" kern="1200" dirty="0">
              <a:solidFill>
                <a:schemeClr val="tx1"/>
              </a:solidFill>
              <a:effectLst/>
              <a:latin typeface="Arial" charset="0"/>
              <a:ea typeface="+mn-ea"/>
              <a:cs typeface="+mn-cs"/>
            </a:endParaRPr>
          </a:p>
          <a:p>
            <a:pPr marL="0" indent="0">
              <a:buFont typeface="Arial" panose="020B0604020202020204" pitchFamily="34" charset="0"/>
              <a:buNone/>
            </a:pPr>
            <a:endParaRPr lang="en-US" b="0" dirty="0"/>
          </a:p>
        </p:txBody>
      </p:sp>
      <p:sp>
        <p:nvSpPr>
          <p:cNvPr id="4" name="Slide Number Placeholder 3"/>
          <p:cNvSpPr>
            <a:spLocks noGrp="1"/>
          </p:cNvSpPr>
          <p:nvPr>
            <p:ph type="sldNum" sz="quarter" idx="10"/>
          </p:nvPr>
        </p:nvSpPr>
        <p:spPr/>
        <p:txBody>
          <a:bodyPr/>
          <a:lstStyle/>
          <a:p>
            <a:pPr>
              <a:defRPr/>
            </a:pPr>
            <a:fld id="{2A9E901B-C902-428F-B8AE-4B4D30B115C8}" type="slidenum">
              <a:rPr lang="en-US" smtClean="0"/>
              <a:pPr>
                <a:defRPr/>
              </a:pPr>
              <a:t>4</a:t>
            </a:fld>
            <a:endParaRPr lang="en-US" dirty="0"/>
          </a:p>
        </p:txBody>
      </p:sp>
    </p:spTree>
    <p:extLst>
      <p:ext uri="{BB962C8B-B14F-4D97-AF65-F5344CB8AC3E}">
        <p14:creationId xmlns:p14="http://schemas.microsoft.com/office/powerpoint/2010/main" val="1356935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Explain the need to stay out of tail gating traps. Following the vehicle ahead too closely is setting up a trap without an escape path. This is especially true if the vehicle behind is tail gating you and you are "boxed-in" by cars on both sides. The vehicle ahead jams on the brakes and you are sandwiched -- no escape path --- BAM! --- DISASTER!  Give yourself time, space, and visibility. Maintain a </a:t>
            </a:r>
            <a:r>
              <a:rPr lang="en-US" sz="1200" i="1" kern="1200" dirty="0" smtClean="0">
                <a:solidFill>
                  <a:schemeClr val="tx1"/>
                </a:solidFill>
                <a:effectLst/>
                <a:latin typeface="Arial" charset="0"/>
                <a:ea typeface="+mn-ea"/>
                <a:cs typeface="+mn-cs"/>
              </a:rPr>
              <a:t>decision space</a:t>
            </a:r>
            <a:r>
              <a:rPr lang="en-US" sz="1200" kern="1200" dirty="0" smtClean="0">
                <a:solidFill>
                  <a:schemeClr val="tx1"/>
                </a:solidFill>
                <a:effectLst/>
                <a:latin typeface="Arial" charset="0"/>
                <a:ea typeface="+mn-ea"/>
                <a:cs typeface="+mn-cs"/>
              </a:rPr>
              <a:t> around you.</a:t>
            </a:r>
          </a:p>
          <a:p>
            <a:r>
              <a:rPr lang="en-US" sz="1200" b="0" kern="1200" dirty="0">
                <a:solidFill>
                  <a:schemeClr val="tx1"/>
                </a:solidFill>
                <a:effectLst/>
                <a:latin typeface="Arial" charset="0"/>
                <a:ea typeface="+mn-ea"/>
                <a:cs typeface="+mn-cs"/>
              </a:rPr>
              <a:t/>
            </a:r>
            <a:br>
              <a:rPr lang="en-US" sz="1200" b="0" kern="1200" dirty="0">
                <a:solidFill>
                  <a:schemeClr val="tx1"/>
                </a:solidFill>
                <a:effectLst/>
                <a:latin typeface="Arial" charset="0"/>
                <a:ea typeface="+mn-ea"/>
                <a:cs typeface="+mn-cs"/>
              </a:rPr>
            </a:br>
            <a:endParaRPr lang="en-US" b="0" dirty="0"/>
          </a:p>
        </p:txBody>
      </p:sp>
      <p:sp>
        <p:nvSpPr>
          <p:cNvPr id="4" name="Slide Number Placeholder 3"/>
          <p:cNvSpPr>
            <a:spLocks noGrp="1"/>
          </p:cNvSpPr>
          <p:nvPr>
            <p:ph type="sldNum" sz="quarter" idx="10"/>
          </p:nvPr>
        </p:nvSpPr>
        <p:spPr/>
        <p:txBody>
          <a:bodyPr/>
          <a:lstStyle/>
          <a:p>
            <a:pPr>
              <a:defRPr/>
            </a:pPr>
            <a:fld id="{2A9E901B-C902-428F-B8AE-4B4D30B115C8}" type="slidenum">
              <a:rPr lang="en-US" smtClean="0"/>
              <a:pPr>
                <a:defRPr/>
              </a:pPr>
              <a:t>5</a:t>
            </a:fld>
            <a:endParaRPr lang="en-US" dirty="0"/>
          </a:p>
        </p:txBody>
      </p:sp>
    </p:spTree>
    <p:extLst>
      <p:ext uri="{BB962C8B-B14F-4D97-AF65-F5344CB8AC3E}">
        <p14:creationId xmlns:p14="http://schemas.microsoft.com/office/powerpoint/2010/main" val="2035030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Explain the scenario.  As you pull up behind another vehicle at an intersection, be sure to leave a space between your vehicle and the one in front. This is developed by stopping your vehicle so that you can see their rear tires meet the pavement. This leaves room to go around if the other vehicle stalls. Maintain proper following distance.  Slowdown in poor weather and signal your intentions early.  Properly adjust and frequently check your mirrors and stay focused on driving.  Avoid talking on the cellphone and other distractions.</a:t>
            </a:r>
          </a:p>
          <a:p>
            <a:pPr indent="0"/>
            <a:endParaRPr lang="en-US" b="0" dirty="0"/>
          </a:p>
        </p:txBody>
      </p:sp>
      <p:sp>
        <p:nvSpPr>
          <p:cNvPr id="4" name="Slide Number Placeholder 3"/>
          <p:cNvSpPr>
            <a:spLocks noGrp="1"/>
          </p:cNvSpPr>
          <p:nvPr>
            <p:ph type="sldNum" sz="quarter" idx="10"/>
          </p:nvPr>
        </p:nvSpPr>
        <p:spPr/>
        <p:txBody>
          <a:bodyPr/>
          <a:lstStyle/>
          <a:p>
            <a:pPr>
              <a:defRPr/>
            </a:pPr>
            <a:fld id="{2A9E901B-C902-428F-B8AE-4B4D30B115C8}" type="slidenum">
              <a:rPr lang="en-US" smtClean="0"/>
              <a:pPr>
                <a:defRPr/>
              </a:pPr>
              <a:t>6</a:t>
            </a:fld>
            <a:endParaRPr lang="en-US" dirty="0"/>
          </a:p>
        </p:txBody>
      </p:sp>
    </p:spTree>
    <p:extLst>
      <p:ext uri="{BB962C8B-B14F-4D97-AF65-F5344CB8AC3E}">
        <p14:creationId xmlns:p14="http://schemas.microsoft.com/office/powerpoint/2010/main" val="110458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Explain that mirrors are an extremely important tool to help keep drivers aware of their surroundings. Using mirrors can help develop situational awareness so that you can react to the driving environment. Explain the need to check mirrors regularly while driving (every 5 to 10 seconds). Develop a mirror triangle-viewing pattern.   As the vehicle to the rear overtakes and leaves the rearview mirror, it becomes visible in the side view mirrors. As the vehicle passes, when it leaves the side view mirror, the vehicle should now be visible in your side peripheral vision.  Ask if there are any questions or comments on “Sideswipe Crashes” before moving on.</a:t>
            </a:r>
          </a:p>
          <a:p>
            <a:endParaRPr lang="en-US" sz="1200" kern="1200" dirty="0" smtClean="0">
              <a:solidFill>
                <a:schemeClr val="tx1"/>
              </a:solidFill>
              <a:effectLst/>
              <a:latin typeface="Arial" charset="0"/>
              <a:ea typeface="+mn-ea"/>
              <a:cs typeface="+mn-cs"/>
            </a:endParaRPr>
          </a:p>
          <a:p>
            <a:endParaRPr lang="en-US" b="1" dirty="0"/>
          </a:p>
        </p:txBody>
      </p:sp>
      <p:sp>
        <p:nvSpPr>
          <p:cNvPr id="4" name="Slide Number Placeholder 3"/>
          <p:cNvSpPr>
            <a:spLocks noGrp="1"/>
          </p:cNvSpPr>
          <p:nvPr>
            <p:ph type="sldNum" sz="quarter" idx="10"/>
          </p:nvPr>
        </p:nvSpPr>
        <p:spPr/>
        <p:txBody>
          <a:bodyPr/>
          <a:lstStyle/>
          <a:p>
            <a:pPr>
              <a:defRPr/>
            </a:pPr>
            <a:fld id="{2A9E901B-C902-428F-B8AE-4B4D30B115C8}" type="slidenum">
              <a:rPr lang="en-US" smtClean="0"/>
              <a:pPr>
                <a:defRPr/>
              </a:pPr>
              <a:t>7</a:t>
            </a:fld>
            <a:endParaRPr lang="en-US" dirty="0"/>
          </a:p>
        </p:txBody>
      </p:sp>
    </p:spTree>
    <p:extLst>
      <p:ext uri="{BB962C8B-B14F-4D97-AF65-F5344CB8AC3E}">
        <p14:creationId xmlns:p14="http://schemas.microsoft.com/office/powerpoint/2010/main" val="1184424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Explain that safe drivers, unless otherwise indicated, enter the first traffic lane moving in the direction you want to go.  The Safe Driver is aware that drivers of large units such as tractor-trailers might need to make a wide swing to complete the right turn.  Never place your vehicle in the “NO GO” zone.</a:t>
            </a: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2A9E901B-C902-428F-B8AE-4B4D30B115C8}" type="slidenum">
              <a:rPr lang="en-US" smtClean="0"/>
              <a:pPr>
                <a:defRPr/>
              </a:pPr>
              <a:t>8</a:t>
            </a:fld>
            <a:endParaRPr lang="en-US" dirty="0"/>
          </a:p>
        </p:txBody>
      </p:sp>
    </p:spTree>
    <p:extLst>
      <p:ext uri="{BB962C8B-B14F-4D97-AF65-F5344CB8AC3E}">
        <p14:creationId xmlns:p14="http://schemas.microsoft.com/office/powerpoint/2010/main" val="804616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Engage the attendees on how they approach intersections. Discuss the bullet points.  It takes about 3/4 of a second to react to an emergency. In a car moving at 15 miles per hour, you travel a full vehicle length before you can get your foot on the brake. You need another vehicle length for braking distance. Your total stopping distance is two vehicle lengths. When you approach an intersection first look left toward the traffic you will meet, then right, then left again.  Come up to blind corners with your foot positioned above the brake pedal, ready for an emergency.  At intersections controlled by signals, do not race to get through on the yellow light, or jump the gun on the green.  Do not be so sure that the other driver will obey stoplights and signs. He may have other ideas.  Be ready to yield to avoid a collision. It may bruise your ego, but that is not bad when you consider the other possibilities.</a:t>
            </a: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2A9E901B-C902-428F-B8AE-4B4D30B115C8}" type="slidenum">
              <a:rPr lang="en-US" smtClean="0"/>
              <a:pPr>
                <a:defRPr/>
              </a:pPr>
              <a:t>9</a:t>
            </a:fld>
            <a:endParaRPr lang="en-US" dirty="0"/>
          </a:p>
        </p:txBody>
      </p:sp>
    </p:spTree>
    <p:extLst>
      <p:ext uri="{BB962C8B-B14F-4D97-AF65-F5344CB8AC3E}">
        <p14:creationId xmlns:p14="http://schemas.microsoft.com/office/powerpoint/2010/main" val="35682598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AutoShape 2"/>
          <p:cNvSpPr>
            <a:spLocks noChangeArrowheads="1"/>
          </p:cNvSpPr>
          <p:nvPr/>
        </p:nvSpPr>
        <p:spPr bwMode="auto">
          <a:xfrm>
            <a:off x="228600" y="381000"/>
            <a:ext cx="8686800" cy="5638800"/>
          </a:xfrm>
          <a:prstGeom prst="roundRect">
            <a:avLst>
              <a:gd name="adj" fmla="val 7912"/>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cs typeface="+mn-cs"/>
            </a:endParaRPr>
          </a:p>
        </p:txBody>
      </p:sp>
      <p:sp>
        <p:nvSpPr>
          <p:cNvPr id="4" name="AutoShape 3"/>
          <p:cNvSpPr>
            <a:spLocks noChangeArrowheads="1"/>
          </p:cNvSpPr>
          <p:nvPr/>
        </p:nvSpPr>
        <p:spPr bwMode="white">
          <a:xfrm>
            <a:off x="327025" y="488950"/>
            <a:ext cx="8435975" cy="4768850"/>
          </a:xfrm>
          <a:prstGeom prst="roundRect">
            <a:avLst>
              <a:gd name="adj" fmla="val 731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cs typeface="+mn-cs"/>
            </a:endParaRPr>
          </a:p>
        </p:txBody>
      </p:sp>
      <p:sp>
        <p:nvSpPr>
          <p:cNvPr id="5" name="AutoShape 4"/>
          <p:cNvSpPr>
            <a:spLocks noChangeArrowheads="1"/>
          </p:cNvSpPr>
          <p:nvPr/>
        </p:nvSpPr>
        <p:spPr bwMode="blackWhite">
          <a:xfrm>
            <a:off x="1447800" y="3352800"/>
            <a:ext cx="6400800" cy="2286000"/>
          </a:xfrm>
          <a:prstGeom prst="roundRect">
            <a:avLst>
              <a:gd name="adj" fmla="val 16667"/>
            </a:avLst>
          </a:prstGeom>
          <a:solidFill>
            <a:schemeClr val="bg1"/>
          </a:solidFill>
          <a:ln w="50800">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cs typeface="+mn-cs"/>
            </a:endParaRPr>
          </a:p>
        </p:txBody>
      </p:sp>
      <p:pic>
        <p:nvPicPr>
          <p:cNvPr id="6"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33600" y="3429000"/>
            <a:ext cx="2286000"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0" y="4038600"/>
            <a:ext cx="2590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7"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r>
              <a:rPr lang="en-US"/>
              <a:t>Click to edit Master title style</a:t>
            </a:r>
          </a:p>
        </p:txBody>
      </p:sp>
      <p:sp>
        <p:nvSpPr>
          <p:cNvPr id="8" name="Rectangle 7"/>
          <p:cNvSpPr>
            <a:spLocks noGrp="1" noChangeArrowheads="1"/>
          </p:cNvSpPr>
          <p:nvPr>
            <p:ph type="dt" sz="half" idx="10"/>
          </p:nvPr>
        </p:nvSpPr>
        <p:spPr/>
        <p:txBody>
          <a:bodyPr/>
          <a:lstStyle>
            <a:lvl1pPr>
              <a:defRPr/>
            </a:lvl1pPr>
          </a:lstStyle>
          <a:p>
            <a:pPr>
              <a:defRPr/>
            </a:pPr>
            <a:endParaRPr lang="en-US"/>
          </a:p>
        </p:txBody>
      </p:sp>
      <p:sp>
        <p:nvSpPr>
          <p:cNvPr id="9" name="Rectangle 8"/>
          <p:cNvSpPr>
            <a:spLocks noGrp="1" noChangeArrowheads="1"/>
          </p:cNvSpPr>
          <p:nvPr>
            <p:ph type="ftr" sz="quarter" idx="11"/>
          </p:nvPr>
        </p:nvSpPr>
        <p:spPr>
          <a:xfrm>
            <a:off x="3352800" y="6391275"/>
            <a:ext cx="2895600" cy="457200"/>
          </a:xfrm>
        </p:spPr>
        <p:txBody>
          <a:bodyPr/>
          <a:lstStyle>
            <a:lvl1pPr>
              <a:defRPr/>
            </a:lvl1pPr>
          </a:lstStyle>
          <a:p>
            <a:pPr>
              <a:defRPr/>
            </a:pPr>
            <a:endParaRPr lang="en-US"/>
          </a:p>
        </p:txBody>
      </p:sp>
      <p:sp>
        <p:nvSpPr>
          <p:cNvPr id="10" name="Rectangle 9"/>
          <p:cNvSpPr>
            <a:spLocks noGrp="1" noChangeArrowheads="1"/>
          </p:cNvSpPr>
          <p:nvPr>
            <p:ph type="sldNum" sz="quarter" idx="12"/>
          </p:nvPr>
        </p:nvSpPr>
        <p:spPr>
          <a:xfrm>
            <a:off x="6858000" y="6391275"/>
            <a:ext cx="1600200" cy="457200"/>
          </a:xfrm>
        </p:spPr>
        <p:txBody>
          <a:bodyPr/>
          <a:lstStyle>
            <a:lvl1pPr>
              <a:defRPr/>
            </a:lvl1pPr>
          </a:lstStyle>
          <a:p>
            <a:pPr>
              <a:defRPr/>
            </a:pPr>
            <a:fld id="{4BC82CB8-32D3-493F-BA4D-C698C2FBA453}" type="slidenum">
              <a:rPr lang="en-US"/>
              <a:pPr>
                <a:defRPr/>
              </a:pPr>
              <a:t>‹#›</a:t>
            </a:fld>
            <a:endParaRPr lang="en-US" dirty="0"/>
          </a:p>
        </p:txBody>
      </p:sp>
    </p:spTree>
    <p:extLst>
      <p:ext uri="{BB962C8B-B14F-4D97-AF65-F5344CB8AC3E}">
        <p14:creationId xmlns:p14="http://schemas.microsoft.com/office/powerpoint/2010/main" val="392540660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B02C4-578E-4A57-9B99-0EE79F1D5CBA}" type="slidenum">
              <a:rPr lang="en-US"/>
              <a:pPr>
                <a:defRPr/>
              </a:pPr>
              <a:t>‹#›</a:t>
            </a:fld>
            <a:endParaRPr lang="en-US" dirty="0"/>
          </a:p>
        </p:txBody>
      </p:sp>
    </p:spTree>
    <p:extLst>
      <p:ext uri="{BB962C8B-B14F-4D97-AF65-F5344CB8AC3E}">
        <p14:creationId xmlns:p14="http://schemas.microsoft.com/office/powerpoint/2010/main" val="1218826585"/>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9B2809-61E3-4FE3-BDB6-F42EB26DDB17}" type="slidenum">
              <a:rPr lang="en-US"/>
              <a:pPr>
                <a:defRPr/>
              </a:pPr>
              <a:t>‹#›</a:t>
            </a:fld>
            <a:endParaRPr lang="en-US" dirty="0"/>
          </a:p>
        </p:txBody>
      </p:sp>
    </p:spTree>
    <p:extLst>
      <p:ext uri="{BB962C8B-B14F-4D97-AF65-F5344CB8AC3E}">
        <p14:creationId xmlns:p14="http://schemas.microsoft.com/office/powerpoint/2010/main" val="202516834"/>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DD52C7D-CF9C-4B33-8411-7096F1AFF836}" type="slidenum">
              <a:rPr lang="en-US"/>
              <a:pPr>
                <a:defRPr/>
              </a:pPr>
              <a:t>‹#›</a:t>
            </a:fld>
            <a:endParaRPr lang="en-US" dirty="0"/>
          </a:p>
        </p:txBody>
      </p:sp>
    </p:spTree>
    <p:extLst>
      <p:ext uri="{BB962C8B-B14F-4D97-AF65-F5344CB8AC3E}">
        <p14:creationId xmlns:p14="http://schemas.microsoft.com/office/powerpoint/2010/main" val="109916928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Text Placeholder 2"/>
          <p:cNvSpPr>
            <a:spLocks noGrp="1"/>
          </p:cNvSpPr>
          <p:nvPr>
            <p:ph type="body" sz="half" idx="1"/>
          </p:nvPr>
        </p:nvSpPr>
        <p:spPr>
          <a:xfrm>
            <a:off x="7620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86300" y="1905000"/>
            <a:ext cx="3771900" cy="40386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6CB010-865E-43A3-B343-9D274A69DE56}" type="slidenum">
              <a:rPr lang="en-US"/>
              <a:pPr>
                <a:defRPr/>
              </a:pPr>
              <a:t>‹#›</a:t>
            </a:fld>
            <a:endParaRPr lang="en-US" dirty="0"/>
          </a:p>
        </p:txBody>
      </p:sp>
    </p:spTree>
    <p:extLst>
      <p:ext uri="{BB962C8B-B14F-4D97-AF65-F5344CB8AC3E}">
        <p14:creationId xmlns:p14="http://schemas.microsoft.com/office/powerpoint/2010/main" val="4064286247"/>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33400"/>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762000" y="1905000"/>
            <a:ext cx="7696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1012" name="Rectangle 4"/>
          <p:cNvSpPr>
            <a:spLocks noGrp="1" noChangeArrowheads="1"/>
          </p:cNvSpPr>
          <p:nvPr>
            <p:ph type="dt" sz="half" idx="2"/>
          </p:nvPr>
        </p:nvSpPr>
        <p:spPr bwMode="auto">
          <a:xfrm>
            <a:off x="762000" y="639127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71013" name="Rectangle 5"/>
          <p:cNvSpPr>
            <a:spLocks noGrp="1" noChangeArrowheads="1"/>
          </p:cNvSpPr>
          <p:nvPr>
            <p:ph type="ftr" sz="quarter" idx="3"/>
          </p:nvPr>
        </p:nvSpPr>
        <p:spPr bwMode="auto">
          <a:xfrm>
            <a:off x="3352800" y="640397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71014"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cs typeface="+mn-cs"/>
              </a:defRPr>
            </a:lvl1pPr>
          </a:lstStyle>
          <a:p>
            <a:pPr>
              <a:defRPr/>
            </a:pPr>
            <a:fld id="{7D2308C9-7F51-4B0F-9668-4E9DC7A70FA6}" type="slidenum">
              <a:rPr lang="en-US"/>
              <a:pPr>
                <a:defRPr/>
              </a:pPr>
              <a:t>‹#›</a:t>
            </a:fld>
            <a:endParaRPr lang="en-US" dirty="0"/>
          </a:p>
        </p:txBody>
      </p:sp>
      <p:grpSp>
        <p:nvGrpSpPr>
          <p:cNvPr id="1031" name="Group 7"/>
          <p:cNvGrpSpPr>
            <a:grpSpLocks/>
          </p:cNvGrpSpPr>
          <p:nvPr/>
        </p:nvGrpSpPr>
        <p:grpSpPr bwMode="auto">
          <a:xfrm>
            <a:off x="168275" y="228600"/>
            <a:ext cx="8823325" cy="6096000"/>
            <a:chOff x="106" y="144"/>
            <a:chExt cx="5558" cy="3840"/>
          </a:xfrm>
        </p:grpSpPr>
        <p:sp>
          <p:nvSpPr>
            <p:cNvPr id="1035"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cs typeface="+mn-cs"/>
              </a:endParaRPr>
            </a:p>
          </p:txBody>
        </p:sp>
        <p:sp>
          <p:nvSpPr>
            <p:cNvPr id="2" name="Line 9"/>
            <p:cNvSpPr>
              <a:spLocks noChangeShapeType="1"/>
            </p:cNvSpPr>
            <p:nvPr/>
          </p:nvSpPr>
          <p:spPr bwMode="auto">
            <a:xfrm>
              <a:off x="480" y="1077"/>
              <a:ext cx="4848"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1032"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96200" y="381000"/>
            <a:ext cx="9906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64008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49" r:id="rId1"/>
    <p:sldLayoutId id="2147485031" r:id="rId2"/>
    <p:sldLayoutId id="2147485033" r:id="rId3"/>
    <p:sldLayoutId id="2147485036" r:id="rId4"/>
    <p:sldLayoutId id="2147485041" r:id="rId5"/>
  </p:sldLayoutIdLst>
  <p:transition>
    <p:wipe dir="r"/>
  </p:transition>
  <p:hf hdr="0" ftr="0" dt="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defRPr>
      </a:lvl2pPr>
      <a:lvl3pPr algn="l" rtl="0" eaLnBrk="0" fontAlgn="base" hangingPunct="0">
        <a:spcBef>
          <a:spcPct val="0"/>
        </a:spcBef>
        <a:spcAft>
          <a:spcPct val="0"/>
        </a:spcAft>
        <a:defRPr sz="3300">
          <a:solidFill>
            <a:schemeClr val="tx2"/>
          </a:solidFill>
          <a:latin typeface="Arial Black" pitchFamily="34" charset="0"/>
        </a:defRPr>
      </a:lvl3pPr>
      <a:lvl4pPr algn="l" rtl="0" eaLnBrk="0" fontAlgn="base" hangingPunct="0">
        <a:spcBef>
          <a:spcPct val="0"/>
        </a:spcBef>
        <a:spcAft>
          <a:spcPct val="0"/>
        </a:spcAft>
        <a:defRPr sz="3300">
          <a:solidFill>
            <a:schemeClr val="tx2"/>
          </a:solidFill>
          <a:latin typeface="Arial Black" pitchFamily="34" charset="0"/>
        </a:defRPr>
      </a:lvl4pPr>
      <a:lvl5pPr algn="l" rtl="0" eaLnBrk="0" fontAlgn="base" hangingPunct="0">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DroKPlt7bAhUDVa0KHSkbDLcQjRx6BAgBEAU&amp;url=https://www.myimprov.com/driver-resources/driving-safety/blind-spots-zones/&amp;psig=AOvVaw25wtLzVj-aSMMXjEF_GXJP&amp;ust=152944428105751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tLang="en-US" i="0" dirty="0" smtClean="0"/>
              <a:t>Collision Avoidance</a:t>
            </a:r>
            <a:br>
              <a:rPr lang="en-US" altLang="en-US" i="0" dirty="0" smtClean="0"/>
            </a:br>
            <a:r>
              <a:rPr lang="en-US" altLang="en-US" sz="2400" i="0" dirty="0" smtClean="0"/>
              <a:t>Session Three</a:t>
            </a:r>
            <a:endParaRPr lang="en-US" altLang="en-US" sz="2400" i="0" dirty="0"/>
          </a:p>
        </p:txBody>
      </p:sp>
      <p:sp>
        <p:nvSpPr>
          <p:cNvPr id="4" name="Slide Number Placeholder 5"/>
          <p:cNvSpPr>
            <a:spLocks noGrp="1"/>
          </p:cNvSpPr>
          <p:nvPr>
            <p:ph type="sldNum" sz="quarter" idx="12"/>
          </p:nvPr>
        </p:nvSpPr>
        <p:spPr>
          <a:xfrm>
            <a:off x="6858000" y="6400800"/>
            <a:ext cx="16002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defRPr/>
            </a:pPr>
            <a:r>
              <a:rPr lang="en-US" altLang="en-US" sz="1200" dirty="0" smtClean="0">
                <a:solidFill>
                  <a:srgbClr val="000000"/>
                </a:solidFill>
              </a:rPr>
              <a:t>3-1</a:t>
            </a:r>
            <a:endParaRPr lang="en-US" altLang="en-US" sz="1200" dirty="0">
              <a:solidFill>
                <a:srgbClr val="000000"/>
              </a:solidFill>
            </a:endParaRPr>
          </a:p>
        </p:txBody>
      </p:sp>
    </p:spTree>
    <p:extLst>
      <p:ext uri="{BB962C8B-B14F-4D97-AF65-F5344CB8AC3E}">
        <p14:creationId xmlns:p14="http://schemas.microsoft.com/office/powerpoint/2010/main" val="275010464"/>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Intersection </a:t>
            </a:r>
            <a:r>
              <a:rPr lang="en-US" sz="3600" dirty="0"/>
              <a:t>Crashes</a:t>
            </a:r>
          </a:p>
        </p:txBody>
      </p:sp>
      <p:sp>
        <p:nvSpPr>
          <p:cNvPr id="3" name="Content Placeholder 2"/>
          <p:cNvSpPr>
            <a:spLocks noGrp="1"/>
          </p:cNvSpPr>
          <p:nvPr>
            <p:ph sz="quarter" idx="4294967295"/>
          </p:nvPr>
        </p:nvSpPr>
        <p:spPr>
          <a:xfrm>
            <a:off x="381000" y="1752600"/>
            <a:ext cx="4686300" cy="4535905"/>
          </a:xfrm>
        </p:spPr>
        <p:txBody>
          <a:bodyPr>
            <a:normAutofit/>
          </a:bodyPr>
          <a:lstStyle/>
          <a:p>
            <a:pPr marL="0" indent="0" algn="ctr">
              <a:buNone/>
            </a:pPr>
            <a:endParaRPr lang="en-US" sz="1300" dirty="0"/>
          </a:p>
          <a:p>
            <a:pPr>
              <a:spcBef>
                <a:spcPts val="600"/>
              </a:spcBef>
              <a:buClrTx/>
              <a:buFont typeface="Wingdings" panose="05000000000000000000" pitchFamily="2" charset="2"/>
              <a:buChar char="ü"/>
            </a:pPr>
            <a:r>
              <a:rPr lang="en-US" dirty="0">
                <a:solidFill>
                  <a:schemeClr val="tx1"/>
                </a:solidFill>
                <a:latin typeface="Arial" panose="020B0604020202020204" pitchFamily="34" charset="0"/>
                <a:cs typeface="Arial" panose="020B0604020202020204" pitchFamily="34" charset="0"/>
              </a:rPr>
              <a:t>Position yourself in the proper lane</a:t>
            </a:r>
          </a:p>
          <a:p>
            <a:pPr>
              <a:spcBef>
                <a:spcPts val="600"/>
              </a:spcBef>
              <a:buClrTx/>
              <a:buFont typeface="Wingdings" panose="05000000000000000000" pitchFamily="2" charset="2"/>
              <a:buChar char="ü"/>
            </a:pPr>
            <a:r>
              <a:rPr lang="en-US" dirty="0">
                <a:solidFill>
                  <a:schemeClr val="tx1"/>
                </a:solidFill>
                <a:latin typeface="Arial" panose="020B0604020202020204" pitchFamily="34" charset="0"/>
                <a:cs typeface="Arial" panose="020B0604020202020204" pitchFamily="34" charset="0"/>
              </a:rPr>
              <a:t>Reduce speed before reaching the intersection</a:t>
            </a:r>
          </a:p>
          <a:p>
            <a:pPr>
              <a:spcBef>
                <a:spcPts val="600"/>
              </a:spcBef>
              <a:buClrTx/>
              <a:buFont typeface="Wingdings" panose="05000000000000000000" pitchFamily="2" charset="2"/>
              <a:buChar char="ü"/>
            </a:pPr>
            <a:r>
              <a:rPr lang="en-US" dirty="0">
                <a:solidFill>
                  <a:schemeClr val="tx1"/>
                </a:solidFill>
                <a:latin typeface="Arial" panose="020B0604020202020204" pitchFamily="34" charset="0"/>
                <a:cs typeface="Arial" panose="020B0604020202020204" pitchFamily="34" charset="0"/>
              </a:rPr>
              <a:t>Signal at least </a:t>
            </a:r>
            <a:r>
              <a:rPr lang="en-US" dirty="0" smtClean="0">
                <a:solidFill>
                  <a:schemeClr val="tx1"/>
                </a:solidFill>
                <a:latin typeface="Arial" panose="020B0604020202020204" pitchFamily="34" charset="0"/>
                <a:cs typeface="Arial" panose="020B0604020202020204" pitchFamily="34" charset="0"/>
              </a:rPr>
              <a:t>five to eight </a:t>
            </a:r>
            <a:r>
              <a:rPr lang="en-US" dirty="0">
                <a:solidFill>
                  <a:schemeClr val="tx1"/>
                </a:solidFill>
                <a:latin typeface="Arial" panose="020B0604020202020204" pitchFamily="34" charset="0"/>
                <a:cs typeface="Arial" panose="020B0604020202020204" pitchFamily="34" charset="0"/>
              </a:rPr>
              <a:t>seconds prior to the turn</a:t>
            </a:r>
          </a:p>
          <a:p>
            <a:pPr marL="0" indent="0">
              <a:buNone/>
            </a:pPr>
            <a:endParaRPr lang="en-US" dirty="0"/>
          </a:p>
        </p:txBody>
      </p:sp>
      <p:pic>
        <p:nvPicPr>
          <p:cNvPr id="3074" name="Picture 2" descr="Image result for Intersec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438400"/>
            <a:ext cx="3420694" cy="30289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8656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My Documents\My Pictures\Intersections.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563" y="-304800"/>
            <a:ext cx="9673880" cy="7162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Oval 6"/>
          <p:cNvSpPr/>
          <p:nvPr/>
        </p:nvSpPr>
        <p:spPr bwMode="auto">
          <a:xfrm>
            <a:off x="4800600" y="5640779"/>
            <a:ext cx="1295400" cy="1219200"/>
          </a:xfrm>
          <a:prstGeom prst="ellipse">
            <a:avLst/>
          </a:prstGeom>
          <a:noFill/>
          <a:ln w="730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698655217"/>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Points-Session </a:t>
            </a:r>
            <a:r>
              <a:rPr lang="en-US" dirty="0"/>
              <a:t>T</a:t>
            </a:r>
            <a:r>
              <a:rPr lang="en-US" dirty="0" smtClean="0"/>
              <a:t>hree</a:t>
            </a:r>
            <a:endParaRPr lang="en-US" dirty="0"/>
          </a:p>
        </p:txBody>
      </p:sp>
      <p:sp>
        <p:nvSpPr>
          <p:cNvPr id="5" name="Content Placeholder 4"/>
          <p:cNvSpPr>
            <a:spLocks noGrp="1"/>
          </p:cNvSpPr>
          <p:nvPr>
            <p:ph idx="1"/>
          </p:nvPr>
        </p:nvSpPr>
        <p:spPr>
          <a:xfrm>
            <a:off x="304800" y="1828800"/>
            <a:ext cx="8382000" cy="4267200"/>
          </a:xfrm>
        </p:spPr>
        <p:txBody>
          <a:bodyPr/>
          <a:lstStyle/>
          <a:p>
            <a:pPr eaLnBrk="1" hangingPunct="1">
              <a:spcBef>
                <a:spcPts val="600"/>
              </a:spcBef>
              <a:spcAft>
                <a:spcPts val="0"/>
              </a:spcAft>
              <a:buClrTx/>
              <a:buFont typeface="+mj-lt"/>
              <a:buAutoNum type="arabicPeriod"/>
            </a:pPr>
            <a:r>
              <a:rPr lang="en-US" altLang="en-US" sz="1600" dirty="0" smtClean="0"/>
              <a:t>When approaching an intersection, the driver should look to the left, then to the right, then to the left again.</a:t>
            </a:r>
            <a:endParaRPr lang="en-US" altLang="en-US" sz="1600" dirty="0"/>
          </a:p>
          <a:p>
            <a:pPr lvl="1" eaLnBrk="1" hangingPunct="1">
              <a:spcBef>
                <a:spcPts val="600"/>
              </a:spcBef>
              <a:spcAft>
                <a:spcPts val="0"/>
              </a:spcAft>
              <a:buClrTx/>
              <a:buSzPct val="70000"/>
              <a:buFont typeface="+mj-lt"/>
              <a:buAutoNum type="alphaLcPeriod"/>
            </a:pPr>
            <a:r>
              <a:rPr lang="en-US" altLang="en-US" sz="1400" dirty="0" smtClean="0"/>
              <a:t>True</a:t>
            </a:r>
            <a:endParaRPr lang="en-US" altLang="en-US" sz="1400" dirty="0"/>
          </a:p>
          <a:p>
            <a:pPr lvl="1" eaLnBrk="1" hangingPunct="1">
              <a:spcBef>
                <a:spcPts val="600"/>
              </a:spcBef>
              <a:spcAft>
                <a:spcPts val="0"/>
              </a:spcAft>
              <a:buClrTx/>
              <a:buSzPct val="70000"/>
              <a:buFont typeface="+mj-lt"/>
              <a:buAutoNum type="alphaLcPeriod"/>
            </a:pPr>
            <a:r>
              <a:rPr lang="en-US" altLang="en-US" sz="1400" dirty="0" smtClean="0"/>
              <a:t>False</a:t>
            </a:r>
          </a:p>
          <a:p>
            <a:pPr marL="457200" lvl="1" indent="0" eaLnBrk="1" hangingPunct="1">
              <a:spcBef>
                <a:spcPts val="600"/>
              </a:spcBef>
              <a:spcAft>
                <a:spcPts val="0"/>
              </a:spcAft>
              <a:buClrTx/>
              <a:buSzPct val="70000"/>
              <a:buNone/>
            </a:pPr>
            <a:endParaRPr lang="en-US" altLang="en-US" sz="1400" dirty="0" smtClean="0"/>
          </a:p>
          <a:p>
            <a:pPr eaLnBrk="1" hangingPunct="1">
              <a:spcBef>
                <a:spcPts val="600"/>
              </a:spcBef>
              <a:spcAft>
                <a:spcPts val="0"/>
              </a:spcAft>
              <a:buClrTx/>
              <a:buFont typeface="+mj-lt"/>
              <a:buAutoNum type="arabicPeriod"/>
            </a:pPr>
            <a:r>
              <a:rPr lang="en-US" altLang="en-US" sz="1600" dirty="0" smtClean="0"/>
              <a:t>Before moving from park, the driver should do a  360° walk around the vehicle. </a:t>
            </a:r>
            <a:r>
              <a:rPr lang="en-US" altLang="en-US" sz="1600" dirty="0"/>
              <a:t>distracted drivers </a:t>
            </a:r>
          </a:p>
          <a:p>
            <a:pPr marL="685800" lvl="1" indent="-228600" eaLnBrk="1" hangingPunct="1">
              <a:spcBef>
                <a:spcPts val="600"/>
              </a:spcBef>
              <a:spcAft>
                <a:spcPts val="0"/>
              </a:spcAft>
              <a:buClrTx/>
              <a:buSzPct val="70000"/>
              <a:buFont typeface="+mj-lt"/>
              <a:buAutoNum type="alphaLcPeriod"/>
            </a:pPr>
            <a:r>
              <a:rPr lang="en-US" altLang="en-US" sz="1400" dirty="0" smtClean="0"/>
              <a:t>True   </a:t>
            </a:r>
            <a:endParaRPr lang="en-US" altLang="en-US" sz="1400" dirty="0"/>
          </a:p>
          <a:p>
            <a:pPr marL="685800" lvl="1" indent="-228600" eaLnBrk="1" hangingPunct="1">
              <a:spcBef>
                <a:spcPts val="600"/>
              </a:spcBef>
              <a:spcAft>
                <a:spcPts val="0"/>
              </a:spcAft>
              <a:buClrTx/>
              <a:buSzPct val="70000"/>
              <a:buFont typeface="+mj-lt"/>
              <a:buAutoNum type="alphaLcPeriod"/>
            </a:pPr>
            <a:r>
              <a:rPr lang="en-US" altLang="en-US" sz="1400" dirty="0" smtClean="0"/>
              <a:t>False</a:t>
            </a:r>
            <a:endParaRPr lang="en-US" altLang="en-US" sz="1400" dirty="0"/>
          </a:p>
          <a:p>
            <a:pPr marL="457200" lvl="1" indent="0" eaLnBrk="1" hangingPunct="1">
              <a:spcBef>
                <a:spcPts val="600"/>
              </a:spcBef>
              <a:spcAft>
                <a:spcPts val="0"/>
              </a:spcAft>
              <a:buClrTx/>
              <a:buSzPct val="70000"/>
              <a:buNone/>
            </a:pPr>
            <a:endParaRPr lang="en-US" altLang="en-US" sz="1400" dirty="0" smtClean="0"/>
          </a:p>
          <a:p>
            <a:pPr eaLnBrk="1" hangingPunct="1">
              <a:spcBef>
                <a:spcPts val="600"/>
              </a:spcBef>
              <a:spcAft>
                <a:spcPts val="0"/>
              </a:spcAft>
              <a:buClrTx/>
              <a:buFont typeface="+mj-lt"/>
              <a:buAutoNum type="arabicPeriod"/>
            </a:pPr>
            <a:r>
              <a:rPr lang="en-US" altLang="en-US" sz="1600" dirty="0" smtClean="0"/>
              <a:t>When driving, the driver should check their mirrors every 5 to 10 seconds.</a:t>
            </a:r>
            <a:endParaRPr lang="en-US" altLang="en-US" sz="1600" dirty="0"/>
          </a:p>
          <a:p>
            <a:pPr lvl="1" eaLnBrk="1" hangingPunct="1">
              <a:spcBef>
                <a:spcPts val="600"/>
              </a:spcBef>
              <a:spcAft>
                <a:spcPts val="0"/>
              </a:spcAft>
              <a:buClrTx/>
              <a:buSzPct val="70000"/>
              <a:buFont typeface="+mj-lt"/>
              <a:buAutoNum type="alphaLcPeriod"/>
            </a:pPr>
            <a:r>
              <a:rPr lang="en-US" altLang="en-US" sz="1400" dirty="0" smtClean="0"/>
              <a:t>True</a:t>
            </a:r>
            <a:endParaRPr lang="en-US" altLang="en-US" sz="1400" dirty="0"/>
          </a:p>
          <a:p>
            <a:pPr lvl="1" eaLnBrk="1" hangingPunct="1">
              <a:spcBef>
                <a:spcPts val="600"/>
              </a:spcBef>
              <a:spcAft>
                <a:spcPts val="0"/>
              </a:spcAft>
              <a:buClrTx/>
              <a:buSzPct val="70000"/>
              <a:buFont typeface="+mj-lt"/>
              <a:buAutoNum type="alphaLcPeriod"/>
            </a:pPr>
            <a:r>
              <a:rPr lang="en-US" altLang="en-US" sz="1400" dirty="0" smtClean="0"/>
              <a:t>False</a:t>
            </a:r>
            <a:endParaRPr lang="en-US" altLang="en-US" sz="1400" dirty="0"/>
          </a:p>
          <a:p>
            <a:pPr marL="0" indent="0">
              <a:buClrTx/>
              <a:buNone/>
            </a:pPr>
            <a:endParaRPr lang="en-US" sz="2000" dirty="0"/>
          </a:p>
        </p:txBody>
      </p:sp>
      <p:sp>
        <p:nvSpPr>
          <p:cNvPr id="5122"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defRPr/>
            </a:pPr>
            <a:r>
              <a:rPr lang="en-US" altLang="en-US" sz="1200" dirty="0" smtClean="0"/>
              <a:t>2-11</a:t>
            </a:r>
          </a:p>
        </p:txBody>
      </p:sp>
      <p:sp>
        <p:nvSpPr>
          <p:cNvPr id="1229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3"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4"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5" name="Rectangle 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6" name="Rectangle 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2" name="Rounded Rectangle 1"/>
          <p:cNvSpPr/>
          <p:nvPr/>
        </p:nvSpPr>
        <p:spPr bwMode="auto">
          <a:xfrm>
            <a:off x="762000" y="2438400"/>
            <a:ext cx="990600" cy="241738"/>
          </a:xfrm>
          <a:prstGeom prst="roundRect">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Rounded Rectangle 11"/>
          <p:cNvSpPr/>
          <p:nvPr/>
        </p:nvSpPr>
        <p:spPr bwMode="auto">
          <a:xfrm>
            <a:off x="743343" y="3886200"/>
            <a:ext cx="990600" cy="241738"/>
          </a:xfrm>
          <a:prstGeom prst="roundRect">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Rounded Rectangle 12"/>
          <p:cNvSpPr/>
          <p:nvPr/>
        </p:nvSpPr>
        <p:spPr bwMode="auto">
          <a:xfrm>
            <a:off x="762000" y="5029200"/>
            <a:ext cx="990600" cy="241738"/>
          </a:xfrm>
          <a:prstGeom prst="roundRect">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5912898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fade">
                                      <p:cBhvr>
                                        <p:cTn id="57" dur="500"/>
                                        <p:tgtEl>
                                          <p:spTgt spid="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Why Safe Driving Is Important?</a:t>
            </a:r>
          </a:p>
        </p:txBody>
      </p:sp>
      <p:sp>
        <p:nvSpPr>
          <p:cNvPr id="3" name="Content Placeholder 2"/>
          <p:cNvSpPr>
            <a:spLocks noGrp="1"/>
          </p:cNvSpPr>
          <p:nvPr>
            <p:ph sz="quarter" idx="14"/>
          </p:nvPr>
        </p:nvSpPr>
        <p:spPr>
          <a:xfrm>
            <a:off x="152400" y="1447800"/>
            <a:ext cx="8915400" cy="4876800"/>
          </a:xfrm>
        </p:spPr>
        <p:txBody>
          <a:bodyPr>
            <a:normAutofit lnSpcReduction="10000"/>
          </a:bodyPr>
          <a:lstStyle/>
          <a:p>
            <a:pPr marL="0" indent="0">
              <a:buNone/>
            </a:pPr>
            <a:endParaRPr lang="en-US" sz="2800" b="1" dirty="0">
              <a:solidFill>
                <a:schemeClr val="tx1"/>
              </a:solidFill>
            </a:endParaRPr>
          </a:p>
          <a:p>
            <a:pPr marL="0" indent="0">
              <a:buNone/>
            </a:pPr>
            <a:r>
              <a:rPr lang="en-US" sz="2800" b="1" dirty="0">
                <a:solidFill>
                  <a:schemeClr val="tx1"/>
                </a:solidFill>
              </a:rPr>
              <a:t>To get home </a:t>
            </a:r>
            <a:r>
              <a:rPr lang="en-US" sz="2800" b="1" i="1" u="sng" dirty="0">
                <a:solidFill>
                  <a:schemeClr val="tx1"/>
                </a:solidFill>
              </a:rPr>
              <a:t>safely</a:t>
            </a:r>
            <a:r>
              <a:rPr lang="en-US" sz="2800" b="1" dirty="0">
                <a:solidFill>
                  <a:schemeClr val="tx1"/>
                </a:solidFill>
              </a:rPr>
              <a:t> to your family and loved ones!</a:t>
            </a:r>
          </a:p>
          <a:p>
            <a:pPr marL="0" indent="0">
              <a:buNone/>
            </a:pPr>
            <a:endParaRPr lang="en-US" sz="2800" b="1" dirty="0">
              <a:solidFill>
                <a:schemeClr val="tx1"/>
              </a:solidFill>
            </a:endParaRPr>
          </a:p>
          <a:p>
            <a:pPr marL="0" indent="0">
              <a:buNone/>
            </a:pPr>
            <a:endParaRPr lang="en-US" sz="2800" b="1" dirty="0">
              <a:solidFill>
                <a:schemeClr val="tx1"/>
              </a:solidFill>
            </a:endParaRPr>
          </a:p>
          <a:p>
            <a:pPr marL="0" indent="0">
              <a:buNone/>
            </a:pPr>
            <a:endParaRPr lang="en-US" sz="2800" b="1" dirty="0">
              <a:solidFill>
                <a:schemeClr val="tx1"/>
              </a:solidFill>
            </a:endParaRPr>
          </a:p>
          <a:p>
            <a:pPr marL="0" indent="0">
              <a:buNone/>
            </a:pPr>
            <a:endParaRPr lang="en-US" sz="2800" b="1" dirty="0">
              <a:solidFill>
                <a:schemeClr val="tx1"/>
              </a:solidFill>
            </a:endParaRPr>
          </a:p>
          <a:p>
            <a:pPr marL="0" indent="0">
              <a:buNone/>
            </a:pPr>
            <a:endParaRPr lang="en-US" sz="2800" b="1" dirty="0">
              <a:solidFill>
                <a:schemeClr val="tx1"/>
              </a:solidFill>
            </a:endParaRPr>
          </a:p>
          <a:p>
            <a:pPr marL="0" indent="0">
              <a:buNone/>
            </a:pPr>
            <a:endParaRPr lang="en-US" sz="2800" b="1" dirty="0">
              <a:solidFill>
                <a:schemeClr val="tx1"/>
              </a:solidFill>
            </a:endParaRPr>
          </a:p>
          <a:p>
            <a:pPr marL="0" indent="0">
              <a:buNone/>
            </a:pPr>
            <a:endParaRPr lang="en-US" sz="2800" b="1" dirty="0">
              <a:solidFill>
                <a:schemeClr val="tx1"/>
              </a:solidFill>
            </a:endParaRPr>
          </a:p>
          <a:p>
            <a:pPr marL="0" indent="0" algn="ctr">
              <a:buNone/>
            </a:pPr>
            <a:r>
              <a:rPr lang="en-US" sz="2800" b="1" dirty="0">
                <a:solidFill>
                  <a:schemeClr val="tx1"/>
                </a:solidFill>
              </a:rPr>
              <a:t>They Depend On You</a:t>
            </a:r>
            <a:endParaRPr lang="en-US" sz="2800" dirty="0">
              <a:solidFill>
                <a:schemeClr val="tx1"/>
              </a:solidFill>
            </a:endParaRPr>
          </a:p>
        </p:txBody>
      </p:sp>
      <p:pic>
        <p:nvPicPr>
          <p:cNvPr id="5" name="Picture 4" descr="Come Home Safely 012006"/>
          <p:cNvPicPr>
            <a:picLocks noChangeAspect="1" noChangeArrowheads="1"/>
          </p:cNvPicPr>
          <p:nvPr/>
        </p:nvPicPr>
        <p:blipFill>
          <a:blip r:embed="rId3" cstate="print"/>
          <a:srcRect/>
          <a:stretch>
            <a:fillRect/>
          </a:stretch>
        </p:blipFill>
        <p:spPr bwMode="auto">
          <a:xfrm>
            <a:off x="1" y="0"/>
            <a:ext cx="9144000" cy="6858000"/>
          </a:xfrm>
          <a:prstGeom prst="rect">
            <a:avLst/>
          </a:prstGeom>
          <a:noFill/>
        </p:spPr>
      </p:pic>
    </p:spTree>
    <p:extLst>
      <p:ext uri="{BB962C8B-B14F-4D97-AF65-F5344CB8AC3E}">
        <p14:creationId xmlns:p14="http://schemas.microsoft.com/office/powerpoint/2010/main" val="3221769213"/>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Preventing Backing Crashes</a:t>
            </a:r>
          </a:p>
        </p:txBody>
      </p:sp>
      <p:sp>
        <p:nvSpPr>
          <p:cNvPr id="3" name="Content Placeholder 2"/>
          <p:cNvSpPr>
            <a:spLocks noGrp="1"/>
          </p:cNvSpPr>
          <p:nvPr>
            <p:ph type="body" sz="half" idx="1"/>
          </p:nvPr>
        </p:nvSpPr>
        <p:spPr>
          <a:xfrm>
            <a:off x="609600" y="1905000"/>
            <a:ext cx="3657600" cy="2514600"/>
          </a:xfrm>
        </p:spPr>
        <p:txBody>
          <a:bodyPr/>
          <a:lstStyle/>
          <a:p>
            <a:pPr marL="0" indent="0">
              <a:spcBef>
                <a:spcPts val="600"/>
              </a:spcBef>
              <a:spcAft>
                <a:spcPts val="600"/>
              </a:spcAft>
              <a:buNone/>
            </a:pPr>
            <a:r>
              <a:rPr lang="en-US" sz="2400" dirty="0"/>
              <a:t>Do a 360 </a:t>
            </a:r>
            <a:r>
              <a:rPr lang="en-US" sz="2400" dirty="0" smtClean="0"/>
              <a:t>walk-around</a:t>
            </a:r>
            <a:endParaRPr lang="en-US" sz="2400" dirty="0"/>
          </a:p>
          <a:p>
            <a:pPr marL="0" indent="0">
              <a:spcBef>
                <a:spcPts val="600"/>
              </a:spcBef>
              <a:spcAft>
                <a:spcPts val="600"/>
              </a:spcAft>
              <a:buNone/>
            </a:pPr>
            <a:r>
              <a:rPr lang="en-US" sz="2400" dirty="0" smtClean="0">
                <a:solidFill>
                  <a:schemeClr val="tx1"/>
                </a:solidFill>
              </a:rPr>
              <a:t>Look </a:t>
            </a:r>
            <a:r>
              <a:rPr lang="en-US" sz="2400" dirty="0">
                <a:solidFill>
                  <a:schemeClr val="tx1"/>
                </a:solidFill>
              </a:rPr>
              <a:t>for people and stationary or overhead objects </a:t>
            </a:r>
            <a:endParaRPr lang="en-US" sz="2400" dirty="0" smtClean="0">
              <a:solidFill>
                <a:schemeClr val="tx1"/>
              </a:solidFill>
            </a:endParaRPr>
          </a:p>
          <a:p>
            <a:pPr marL="0" indent="0">
              <a:spcBef>
                <a:spcPts val="600"/>
              </a:spcBef>
              <a:spcAft>
                <a:spcPts val="600"/>
              </a:spcAft>
              <a:buNone/>
            </a:pPr>
            <a:r>
              <a:rPr lang="en-US" sz="2400" dirty="0" smtClean="0">
                <a:solidFill>
                  <a:schemeClr val="tx1"/>
                </a:solidFill>
              </a:rPr>
              <a:t>Along with mirrors, use </a:t>
            </a:r>
            <a:r>
              <a:rPr lang="en-US" sz="2400" dirty="0">
                <a:solidFill>
                  <a:schemeClr val="tx1"/>
                </a:solidFill>
              </a:rPr>
              <a:t>rear-vision </a:t>
            </a:r>
            <a:r>
              <a:rPr lang="en-US" sz="2400" dirty="0" smtClean="0">
                <a:solidFill>
                  <a:schemeClr val="tx1"/>
                </a:solidFill>
              </a:rPr>
              <a:t>camera if </a:t>
            </a:r>
            <a:r>
              <a:rPr lang="en-US" sz="2400" dirty="0">
                <a:solidFill>
                  <a:schemeClr val="tx1"/>
                </a:solidFill>
              </a:rPr>
              <a:t>available</a:t>
            </a:r>
          </a:p>
          <a:p>
            <a:pPr marL="0" indent="0">
              <a:spcBef>
                <a:spcPts val="600"/>
              </a:spcBef>
              <a:spcAft>
                <a:spcPts val="600"/>
              </a:spcAft>
              <a:buNone/>
            </a:pPr>
            <a:r>
              <a:rPr lang="en-US" sz="2400" dirty="0">
                <a:solidFill>
                  <a:schemeClr val="tx1"/>
                </a:solidFill>
              </a:rPr>
              <a:t>Never </a:t>
            </a:r>
            <a:r>
              <a:rPr lang="en-US" sz="2400" dirty="0" smtClean="0">
                <a:solidFill>
                  <a:schemeClr val="tx1"/>
                </a:solidFill>
              </a:rPr>
              <a:t>move the vehicle </a:t>
            </a:r>
            <a:r>
              <a:rPr lang="en-US" sz="2400" dirty="0">
                <a:solidFill>
                  <a:schemeClr val="tx1"/>
                </a:solidFill>
              </a:rPr>
              <a:t>without making sure </a:t>
            </a:r>
            <a:r>
              <a:rPr lang="en-US" sz="2400" dirty="0" smtClean="0">
                <a:solidFill>
                  <a:schemeClr val="tx1"/>
                </a:solidFill>
              </a:rPr>
              <a:t>the path </a:t>
            </a:r>
            <a:r>
              <a:rPr lang="en-US" sz="2400" dirty="0">
                <a:solidFill>
                  <a:schemeClr val="tx1"/>
                </a:solidFill>
              </a:rPr>
              <a:t>is </a:t>
            </a:r>
            <a:r>
              <a:rPr lang="en-US" sz="2400" dirty="0" smtClean="0">
                <a:solidFill>
                  <a:schemeClr val="tx1"/>
                </a:solidFill>
              </a:rPr>
              <a:t>clear</a:t>
            </a:r>
          </a:p>
          <a:p>
            <a:pPr marL="0" indent="0">
              <a:buNone/>
            </a:pPr>
            <a:endParaRPr lang="en-US" sz="2000" dirty="0">
              <a:solidFill>
                <a:schemeClr val="tx1"/>
              </a:solidFill>
            </a:endParaRPr>
          </a:p>
          <a:p>
            <a:endParaRPr lang="en-US" dirty="0"/>
          </a:p>
        </p:txBody>
      </p:sp>
      <p:pic>
        <p:nvPicPr>
          <p:cNvPr id="6" name="Picture 5"/>
          <p:cNvPicPr>
            <a:picLocks noChangeAspect="1"/>
          </p:cNvPicPr>
          <p:nvPr/>
        </p:nvPicPr>
        <p:blipFill>
          <a:blip r:embed="rId3"/>
          <a:stretch>
            <a:fillRect/>
          </a:stretch>
        </p:blipFill>
        <p:spPr>
          <a:xfrm>
            <a:off x="4560627" y="1883391"/>
            <a:ext cx="3767138" cy="4038600"/>
          </a:xfrm>
          <a:prstGeom prst="rect">
            <a:avLst/>
          </a:prstGeom>
          <a:ln>
            <a:noFill/>
          </a:ln>
          <a:effectLst>
            <a:softEdge rad="11250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1" y="1769090"/>
            <a:ext cx="3984364" cy="4479309"/>
          </a:xfrm>
          <a:prstGeom prst="rect">
            <a:avLst/>
          </a:prstGeom>
          <a:ln>
            <a:noFill/>
          </a:ln>
          <a:effectLst>
            <a:softEdge rad="112500"/>
          </a:effectLst>
        </p:spPr>
      </p:pic>
      <p:sp>
        <p:nvSpPr>
          <p:cNvPr id="5" name="Rounded Rectangle 4"/>
          <p:cNvSpPr/>
          <p:nvPr/>
        </p:nvSpPr>
        <p:spPr bwMode="auto">
          <a:xfrm>
            <a:off x="381001" y="1883391"/>
            <a:ext cx="3962400" cy="4347931"/>
          </a:xfrm>
          <a:prstGeom prst="roundRect">
            <a:avLst>
              <a:gd name="adj" fmla="val 6322"/>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Rounded MT Bold" panose="020F0704030504030204" pitchFamily="34" charset="0"/>
              </a:rPr>
              <a:t>Use the </a:t>
            </a:r>
            <a:r>
              <a:rPr kumimoji="0" lang="en-US" sz="3600" b="0" i="0" u="none" strike="noStrike" cap="none" normalizeH="0" baseline="0" dirty="0" smtClean="0">
                <a:ln>
                  <a:noFill/>
                </a:ln>
                <a:solidFill>
                  <a:srgbClr val="7030A0"/>
                </a:solidFill>
                <a:effectLst/>
                <a:latin typeface="Arial Rounded MT Bold" panose="020F0704030504030204" pitchFamily="34" charset="0"/>
              </a:rPr>
              <a:t>“GOAL” </a:t>
            </a:r>
            <a:r>
              <a:rPr kumimoji="0" lang="en-US" sz="3600" b="0" i="0" u="none" strike="noStrike" cap="none" normalizeH="0" baseline="0" dirty="0" smtClean="0">
                <a:ln>
                  <a:noFill/>
                </a:ln>
                <a:solidFill>
                  <a:schemeClr val="tx1"/>
                </a:solidFill>
                <a:effectLst/>
                <a:latin typeface="Arial Rounded MT Bold" panose="020F0704030504030204" pitchFamily="34" charset="0"/>
              </a:rPr>
              <a:t>observation method</a:t>
            </a:r>
          </a:p>
          <a:p>
            <a:pPr marL="0" marR="0" indent="0" defTabSz="914400" rtl="0" eaLnBrk="1" fontAlgn="base" latinLnBrk="0" hangingPunct="1">
              <a:lnSpc>
                <a:spcPct val="100000"/>
              </a:lnSpc>
              <a:spcBef>
                <a:spcPct val="0"/>
              </a:spcBef>
              <a:spcAft>
                <a:spcPct val="0"/>
              </a:spcAft>
              <a:buClrTx/>
              <a:buSzTx/>
              <a:buFontTx/>
              <a:buNone/>
              <a:tabLst/>
            </a:pPr>
            <a:r>
              <a:rPr lang="en-US" sz="3600" b="1" dirty="0" smtClean="0">
                <a:latin typeface="Arial Rounded MT Bold" panose="020F0704030504030204" pitchFamily="34" charset="0"/>
              </a:rPr>
              <a:t>-</a:t>
            </a:r>
            <a:r>
              <a:rPr lang="en-US" sz="3600" b="1" i="1" dirty="0" smtClean="0">
                <a:solidFill>
                  <a:srgbClr val="7030A0"/>
                </a:solidFill>
                <a:latin typeface="Arial Rounded MT Bold" panose="020F0704030504030204" pitchFamily="34" charset="0"/>
              </a:rPr>
              <a:t>G</a:t>
            </a:r>
            <a:r>
              <a:rPr lang="en-US" sz="3600" i="1" dirty="0" smtClean="0">
                <a:solidFill>
                  <a:srgbClr val="7030A0"/>
                </a:solidFill>
                <a:latin typeface="Arial Rounded MT Bold" panose="020F0704030504030204" pitchFamily="34" charset="0"/>
              </a:rPr>
              <a:t>et</a:t>
            </a:r>
          </a:p>
          <a:p>
            <a:pPr marL="0" marR="0" indent="0" defTabSz="914400" rtl="0" eaLnBrk="1" fontAlgn="base" latinLnBrk="0" hangingPunct="1">
              <a:lnSpc>
                <a:spcPct val="100000"/>
              </a:lnSpc>
              <a:spcBef>
                <a:spcPct val="0"/>
              </a:spcBef>
              <a:spcAft>
                <a:spcPct val="0"/>
              </a:spcAft>
              <a:buClrTx/>
              <a:buSzTx/>
              <a:buFontTx/>
              <a:buNone/>
              <a:tabLst/>
            </a:pPr>
            <a:r>
              <a:rPr lang="en-US" sz="3600" b="1" i="1" dirty="0" smtClean="0">
                <a:solidFill>
                  <a:srgbClr val="7030A0"/>
                </a:solidFill>
                <a:latin typeface="Arial Rounded MT Bold" panose="020F0704030504030204" pitchFamily="34" charset="0"/>
              </a:rPr>
              <a:t>-O</a:t>
            </a:r>
            <a:r>
              <a:rPr lang="en-US" sz="3600" i="1" dirty="0" smtClean="0">
                <a:solidFill>
                  <a:srgbClr val="7030A0"/>
                </a:solidFill>
                <a:latin typeface="Arial Rounded MT Bold" panose="020F0704030504030204" pitchFamily="34" charset="0"/>
              </a:rPr>
              <a:t>ut </a:t>
            </a:r>
          </a:p>
          <a:p>
            <a:pPr marL="0" marR="0" indent="0" defTabSz="914400" rtl="0" eaLnBrk="1" fontAlgn="base" latinLnBrk="0" hangingPunct="1">
              <a:lnSpc>
                <a:spcPct val="100000"/>
              </a:lnSpc>
              <a:spcBef>
                <a:spcPct val="0"/>
              </a:spcBef>
              <a:spcAft>
                <a:spcPct val="0"/>
              </a:spcAft>
              <a:buClrTx/>
              <a:buSzTx/>
              <a:buFontTx/>
              <a:buNone/>
              <a:tabLst/>
            </a:pPr>
            <a:r>
              <a:rPr lang="en-US" sz="3600" b="1" i="1" dirty="0" smtClean="0">
                <a:solidFill>
                  <a:srgbClr val="7030A0"/>
                </a:solidFill>
                <a:latin typeface="Arial Rounded MT Bold" panose="020F0704030504030204" pitchFamily="34" charset="0"/>
              </a:rPr>
              <a:t>-A</a:t>
            </a:r>
            <a:r>
              <a:rPr lang="en-US" sz="3600" i="1" dirty="0" smtClean="0">
                <a:solidFill>
                  <a:srgbClr val="7030A0"/>
                </a:solidFill>
                <a:latin typeface="Arial Rounded MT Bold" panose="020F0704030504030204" pitchFamily="34" charset="0"/>
              </a:rPr>
              <a:t>nd</a:t>
            </a:r>
          </a:p>
          <a:p>
            <a:pPr marL="0" marR="0" indent="0" defTabSz="914400" rtl="0" eaLnBrk="1" fontAlgn="base" latinLnBrk="0" hangingPunct="1">
              <a:lnSpc>
                <a:spcPct val="100000"/>
              </a:lnSpc>
              <a:spcBef>
                <a:spcPct val="0"/>
              </a:spcBef>
              <a:spcAft>
                <a:spcPct val="0"/>
              </a:spcAft>
              <a:buClrTx/>
              <a:buSzTx/>
              <a:buFontTx/>
              <a:buNone/>
              <a:tabLst/>
            </a:pPr>
            <a:r>
              <a:rPr lang="en-US" sz="3600" b="1" i="1" dirty="0" smtClean="0">
                <a:solidFill>
                  <a:srgbClr val="7030A0"/>
                </a:solidFill>
                <a:latin typeface="Arial Rounded MT Bold" panose="020F0704030504030204" pitchFamily="34" charset="0"/>
              </a:rPr>
              <a:t>-L</a:t>
            </a:r>
            <a:r>
              <a:rPr lang="en-US" sz="3600" i="1" dirty="0" smtClean="0">
                <a:solidFill>
                  <a:srgbClr val="7030A0"/>
                </a:solidFill>
                <a:latin typeface="Arial Rounded MT Bold" panose="020F0704030504030204" pitchFamily="34" charset="0"/>
              </a:rPr>
              <a:t>ook</a:t>
            </a:r>
          </a:p>
        </p:txBody>
      </p:sp>
    </p:spTree>
    <p:extLst>
      <p:ext uri="{BB962C8B-B14F-4D97-AF65-F5344CB8AC3E}">
        <p14:creationId xmlns:p14="http://schemas.microsoft.com/office/powerpoint/2010/main" val="18753070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nodeType="afterEffect">
                                  <p:stCondLst>
                                    <p:cond delay="25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750"/>
                                        <p:tgtEl>
                                          <p:spTgt spid="4"/>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Backing Incidents</a:t>
            </a:r>
            <a:endParaRPr lang="en-US" dirty="0"/>
          </a:p>
        </p:txBody>
      </p:sp>
      <p:sp>
        <p:nvSpPr>
          <p:cNvPr id="3" name="Text Placeholder 2"/>
          <p:cNvSpPr>
            <a:spLocks noGrp="1"/>
          </p:cNvSpPr>
          <p:nvPr>
            <p:ph type="body" sz="half" idx="1"/>
          </p:nvPr>
        </p:nvSpPr>
        <p:spPr>
          <a:xfrm>
            <a:off x="381000" y="1981200"/>
            <a:ext cx="4152900" cy="3962400"/>
          </a:xfrm>
        </p:spPr>
        <p:txBody>
          <a:bodyPr/>
          <a:lstStyle/>
          <a:p>
            <a:pPr marL="0" indent="0">
              <a:buNone/>
            </a:pPr>
            <a:r>
              <a:rPr lang="en-US" sz="3200" dirty="0" smtClean="0"/>
              <a:t>Avoid backing if possible</a:t>
            </a:r>
          </a:p>
          <a:p>
            <a:pPr>
              <a:buClrTx/>
              <a:buFont typeface="Wingdings" panose="05000000000000000000" pitchFamily="2" charset="2"/>
              <a:buChar char="ü"/>
            </a:pPr>
            <a:r>
              <a:rPr lang="en-US" sz="2800" dirty="0" smtClean="0"/>
              <a:t>Use a spotter</a:t>
            </a:r>
          </a:p>
          <a:p>
            <a:pPr lvl="1">
              <a:buClrTx/>
              <a:buFont typeface="Arial" panose="020B0604020202020204" pitchFamily="34" charset="0"/>
              <a:buChar char="•"/>
            </a:pPr>
            <a:r>
              <a:rPr lang="en-US" sz="2300" dirty="0" smtClean="0"/>
              <a:t>Keep spotter in sight</a:t>
            </a:r>
          </a:p>
          <a:p>
            <a:pPr>
              <a:buClrTx/>
              <a:buFont typeface="Wingdings" panose="05000000000000000000" pitchFamily="2" charset="2"/>
              <a:buChar char="ü"/>
            </a:pPr>
            <a:r>
              <a:rPr lang="en-US" sz="2800" dirty="0" smtClean="0"/>
              <a:t>Keep speed low</a:t>
            </a:r>
          </a:p>
          <a:p>
            <a:pPr>
              <a:buClrTx/>
              <a:buFont typeface="Wingdings" panose="05000000000000000000" pitchFamily="2" charset="2"/>
              <a:buChar char="ü"/>
            </a:pPr>
            <a:r>
              <a:rPr lang="en-US" sz="2800" dirty="0" smtClean="0"/>
              <a:t>Cover the brake</a:t>
            </a:r>
          </a:p>
          <a:p>
            <a:pPr>
              <a:buClrTx/>
              <a:buFont typeface="Wingdings" panose="05000000000000000000" pitchFamily="2" charset="2"/>
              <a:buChar char="ü"/>
            </a:pPr>
            <a:r>
              <a:rPr lang="en-US" sz="2800" dirty="0" smtClean="0"/>
              <a:t>Use mirrors</a:t>
            </a:r>
          </a:p>
          <a:p>
            <a:pPr>
              <a:buClrTx/>
              <a:buFont typeface="Wingdings" panose="05000000000000000000" pitchFamily="2" charset="2"/>
              <a:buChar char="ü"/>
            </a:pPr>
            <a:r>
              <a:rPr lang="en-US" sz="2800" dirty="0" smtClean="0"/>
              <a:t>Listen</a:t>
            </a:r>
          </a:p>
          <a:p>
            <a:endParaRPr lang="en-US" dirty="0"/>
          </a:p>
        </p:txBody>
      </p:sp>
      <p:sp>
        <p:nvSpPr>
          <p:cNvPr id="5" name="Slide Number Placeholder 4"/>
          <p:cNvSpPr>
            <a:spLocks noGrp="1"/>
          </p:cNvSpPr>
          <p:nvPr>
            <p:ph type="sldNum" sz="quarter" idx="12"/>
          </p:nvPr>
        </p:nvSpPr>
        <p:spPr/>
        <p:txBody>
          <a:bodyPr/>
          <a:lstStyle/>
          <a:p>
            <a:pPr>
              <a:defRPr/>
            </a:pPr>
            <a:fld id="{C46CB010-865E-43A3-B343-9D274A69DE56}" type="slidenum">
              <a:rPr lang="en-US" smtClean="0"/>
              <a:pPr>
                <a:defRPr/>
              </a:pPr>
              <a:t>3</a:t>
            </a:fld>
            <a:endParaRPr lang="en-US" dirty="0"/>
          </a:p>
        </p:txBody>
      </p:sp>
      <p:pic>
        <p:nvPicPr>
          <p:cNvPr id="6" name="Picture 2" descr="Image result for vehicle backing safety"/>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bwMode="auto">
          <a:xfrm>
            <a:off x="4114800" y="2057400"/>
            <a:ext cx="4489474"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1755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Rear </a:t>
            </a:r>
            <a:r>
              <a:rPr lang="en-US" sz="3200" dirty="0"/>
              <a:t>Crashes</a:t>
            </a:r>
          </a:p>
        </p:txBody>
      </p:sp>
      <p:sp>
        <p:nvSpPr>
          <p:cNvPr id="4" name="Rectangle 3"/>
          <p:cNvSpPr/>
          <p:nvPr/>
        </p:nvSpPr>
        <p:spPr>
          <a:xfrm>
            <a:off x="486103" y="4419600"/>
            <a:ext cx="8305800" cy="1785104"/>
          </a:xfrm>
          <a:prstGeom prst="rect">
            <a:avLst/>
          </a:prstGeom>
        </p:spPr>
        <p:txBody>
          <a:bodyPr wrap="square">
            <a:spAutoFit/>
          </a:bodyPr>
          <a:lstStyle/>
          <a:p>
            <a:pPr marL="342900" indent="-342900" algn="l">
              <a:spcBef>
                <a:spcPts val="600"/>
              </a:spcBef>
              <a:spcAft>
                <a:spcPts val="600"/>
              </a:spcAft>
              <a:buFont typeface="Wingdings" panose="05000000000000000000" pitchFamily="2" charset="2"/>
              <a:buChar char="ü"/>
            </a:pPr>
            <a:r>
              <a:rPr lang="en-US" sz="2000" b="1" dirty="0" smtClean="0"/>
              <a:t>Look </a:t>
            </a:r>
            <a:r>
              <a:rPr lang="en-US" sz="2000" b="1" dirty="0"/>
              <a:t>ahead 8 to 12 seconds</a:t>
            </a:r>
            <a:endParaRPr lang="en-US" sz="2000" dirty="0"/>
          </a:p>
          <a:p>
            <a:pPr marL="342900" indent="-342900" algn="l">
              <a:spcBef>
                <a:spcPts val="600"/>
              </a:spcBef>
              <a:spcAft>
                <a:spcPts val="600"/>
              </a:spcAft>
              <a:buFont typeface="Wingdings" panose="05000000000000000000" pitchFamily="2" charset="2"/>
              <a:buChar char="ü"/>
            </a:pPr>
            <a:r>
              <a:rPr lang="en-US" sz="2000" b="1" dirty="0" smtClean="0"/>
              <a:t>Look two blocks ahead in </a:t>
            </a:r>
            <a:r>
              <a:rPr lang="en-US" sz="2000" b="1" dirty="0"/>
              <a:t>residential areas and city streets</a:t>
            </a:r>
            <a:endParaRPr lang="en-US" sz="2000" dirty="0"/>
          </a:p>
          <a:p>
            <a:pPr marL="342900" indent="-342900" algn="l">
              <a:spcBef>
                <a:spcPts val="600"/>
              </a:spcBef>
              <a:spcAft>
                <a:spcPts val="600"/>
              </a:spcAft>
              <a:buFont typeface="Wingdings" panose="05000000000000000000" pitchFamily="2" charset="2"/>
              <a:buChar char="ü"/>
            </a:pPr>
            <a:r>
              <a:rPr lang="en-US" sz="2000" b="1" dirty="0" smtClean="0"/>
              <a:t>Look as </a:t>
            </a:r>
            <a:r>
              <a:rPr lang="en-US" sz="2000" b="1" dirty="0"/>
              <a:t>far as you can see on highways</a:t>
            </a:r>
            <a:endParaRPr lang="en-US" sz="2000" dirty="0"/>
          </a:p>
          <a:p>
            <a:pPr marL="342900" indent="-342900" algn="l">
              <a:spcBef>
                <a:spcPts val="600"/>
              </a:spcBef>
              <a:spcAft>
                <a:spcPts val="600"/>
              </a:spcAft>
              <a:buFont typeface="Wingdings" panose="05000000000000000000" pitchFamily="2" charset="2"/>
              <a:buChar char="ü"/>
            </a:pPr>
            <a:r>
              <a:rPr lang="en-US" sz="2000" b="1" dirty="0"/>
              <a:t>Look for </a:t>
            </a:r>
            <a:r>
              <a:rPr lang="en-US" sz="2000" b="1" dirty="0" smtClean="0"/>
              <a:t>construction </a:t>
            </a:r>
            <a:r>
              <a:rPr lang="en-US" sz="2000" b="1" dirty="0"/>
              <a:t>zones, traffic </a:t>
            </a:r>
            <a:r>
              <a:rPr lang="en-US" sz="2000" b="1" dirty="0" smtClean="0"/>
              <a:t>backing etc</a:t>
            </a:r>
            <a:r>
              <a:rPr lang="en-US" sz="2000" b="1" dirty="0"/>
              <a:t>.</a:t>
            </a:r>
            <a:endParaRPr lang="en-US" sz="2000" dirty="0"/>
          </a:p>
        </p:txBody>
      </p:sp>
      <p:pic>
        <p:nvPicPr>
          <p:cNvPr id="5" name="Picture 5" descr="C:\My Documents\My Pictures\following distance.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414" y="1752600"/>
            <a:ext cx="7617371" cy="25177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1822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Preventing </a:t>
            </a:r>
            <a:r>
              <a:rPr lang="en-US" sz="3200" dirty="0" smtClean="0"/>
              <a:t>Rear-End Crashes</a:t>
            </a:r>
            <a:endParaRPr lang="en-US" sz="3200" dirty="0"/>
          </a:p>
        </p:txBody>
      </p:sp>
      <p:sp>
        <p:nvSpPr>
          <p:cNvPr id="3" name="Content Placeholder 2"/>
          <p:cNvSpPr>
            <a:spLocks noGrp="1"/>
          </p:cNvSpPr>
          <p:nvPr>
            <p:ph sz="quarter" idx="14"/>
          </p:nvPr>
        </p:nvSpPr>
        <p:spPr>
          <a:xfrm>
            <a:off x="457200" y="1828800"/>
            <a:ext cx="4834314" cy="4572000"/>
          </a:xfrm>
        </p:spPr>
        <p:txBody>
          <a:bodyPr>
            <a:noAutofit/>
          </a:bodyPr>
          <a:lstStyle/>
          <a:p>
            <a:pPr marL="0" indent="0">
              <a:buNone/>
            </a:pPr>
            <a:r>
              <a:rPr lang="en-US" sz="3200" dirty="0" smtClean="0">
                <a:solidFill>
                  <a:schemeClr val="tx1"/>
                </a:solidFill>
                <a:latin typeface="Calibri" panose="020F0502020204030204" pitchFamily="34" charset="0"/>
                <a:cs typeface="Arial" panose="020B0604020202020204" pitchFamily="34" charset="0"/>
              </a:rPr>
              <a:t>Following </a:t>
            </a:r>
            <a:r>
              <a:rPr lang="en-US" sz="3200" dirty="0">
                <a:solidFill>
                  <a:schemeClr val="tx1"/>
                </a:solidFill>
                <a:latin typeface="Calibri" panose="020F0502020204030204" pitchFamily="34" charset="0"/>
                <a:cs typeface="Arial" panose="020B0604020202020204" pitchFamily="34" charset="0"/>
              </a:rPr>
              <a:t>distance on length of your vehicle</a:t>
            </a:r>
          </a:p>
          <a:p>
            <a:pPr lvl="1">
              <a:buClrTx/>
              <a:buSzPct val="70000"/>
              <a:buFont typeface="Wingdings" panose="05000000000000000000" pitchFamily="2" charset="2"/>
              <a:buChar char="ü"/>
            </a:pPr>
            <a:r>
              <a:rPr lang="en-US" sz="2400" dirty="0" smtClean="0">
                <a:solidFill>
                  <a:schemeClr val="tx1"/>
                </a:solidFill>
                <a:latin typeface="Calibri" panose="020F0502020204030204" pitchFamily="34" charset="0"/>
                <a:cs typeface="Arial" panose="020B0604020202020204" pitchFamily="34" charset="0"/>
              </a:rPr>
              <a:t>Use at least one (1) second for every 10 feet of vehicle length</a:t>
            </a:r>
          </a:p>
          <a:p>
            <a:pPr lvl="1">
              <a:buClrTx/>
              <a:buSzPct val="70000"/>
              <a:buFont typeface="Wingdings" panose="05000000000000000000" pitchFamily="2" charset="2"/>
              <a:buChar char="ü"/>
            </a:pPr>
            <a:r>
              <a:rPr lang="en-US" sz="2400" dirty="0" smtClean="0">
                <a:solidFill>
                  <a:schemeClr val="tx1"/>
                </a:solidFill>
                <a:latin typeface="Calibri" panose="020F0502020204030204" pitchFamily="34" charset="0"/>
                <a:cs typeface="Arial" panose="020B0604020202020204" pitchFamily="34" charset="0"/>
              </a:rPr>
              <a:t>Use </a:t>
            </a:r>
            <a:r>
              <a:rPr lang="en-US" sz="2400" dirty="0">
                <a:solidFill>
                  <a:schemeClr val="tx1"/>
                </a:solidFill>
                <a:latin typeface="Calibri" panose="020F0502020204030204" pitchFamily="34" charset="0"/>
                <a:cs typeface="Arial" panose="020B0604020202020204" pitchFamily="34" charset="0"/>
              </a:rPr>
              <a:t>a minimum </a:t>
            </a:r>
            <a:r>
              <a:rPr lang="en-US" sz="2400" dirty="0" smtClean="0">
                <a:solidFill>
                  <a:schemeClr val="tx1"/>
                </a:solidFill>
                <a:latin typeface="Calibri" panose="020F0502020204030204" pitchFamily="34" charset="0"/>
                <a:cs typeface="Arial" panose="020B0604020202020204" pitchFamily="34" charset="0"/>
              </a:rPr>
              <a:t>3 to 4 </a:t>
            </a:r>
            <a:r>
              <a:rPr lang="en-US" sz="2400" dirty="0">
                <a:solidFill>
                  <a:schemeClr val="tx1"/>
                </a:solidFill>
                <a:latin typeface="Calibri" panose="020F0502020204030204" pitchFamily="34" charset="0"/>
                <a:cs typeface="Arial" panose="020B0604020202020204" pitchFamily="34" charset="0"/>
              </a:rPr>
              <a:t>seconds of following distance between your car and </a:t>
            </a:r>
            <a:r>
              <a:rPr lang="en-US" sz="2400" dirty="0" smtClean="0">
                <a:solidFill>
                  <a:schemeClr val="tx1"/>
                </a:solidFill>
                <a:latin typeface="Calibri" panose="020F0502020204030204" pitchFamily="34" charset="0"/>
                <a:cs typeface="Arial" panose="020B0604020202020204" pitchFamily="34" charset="0"/>
              </a:rPr>
              <a:t>vehicle </a:t>
            </a:r>
            <a:r>
              <a:rPr lang="en-US" sz="2400" dirty="0">
                <a:solidFill>
                  <a:schemeClr val="tx1"/>
                </a:solidFill>
                <a:latin typeface="Calibri" panose="020F0502020204030204" pitchFamily="34" charset="0"/>
                <a:cs typeface="Arial" panose="020B0604020202020204" pitchFamily="34" charset="0"/>
              </a:rPr>
              <a:t>ahead</a:t>
            </a:r>
          </a:p>
          <a:p>
            <a:pPr lvl="1">
              <a:buClrTx/>
              <a:buSzPct val="70000"/>
              <a:buFont typeface="Wingdings" panose="05000000000000000000" pitchFamily="2" charset="2"/>
              <a:buChar char="ü"/>
            </a:pPr>
            <a:r>
              <a:rPr lang="en-US" sz="2400" dirty="0">
                <a:solidFill>
                  <a:schemeClr val="tx1"/>
                </a:solidFill>
                <a:latin typeface="Calibri" panose="020F0502020204030204" pitchFamily="34" charset="0"/>
                <a:cs typeface="Arial" panose="020B0604020202020204" pitchFamily="34" charset="0"/>
              </a:rPr>
              <a:t>Use the timed interval rule to measure following distance</a:t>
            </a:r>
          </a:p>
        </p:txBody>
      </p:sp>
      <p:pic>
        <p:nvPicPr>
          <p:cNvPr id="1026" name="Picture 2" descr="Image result for following dist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1514" y="2895600"/>
            <a:ext cx="3188912" cy="2209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381000" y="1828800"/>
            <a:ext cx="8458200" cy="4267200"/>
            <a:chOff x="381000" y="1828800"/>
            <a:chExt cx="8458200" cy="4267200"/>
          </a:xfrm>
        </p:grpSpPr>
        <p:grpSp>
          <p:nvGrpSpPr>
            <p:cNvPr id="8" name="Group 7"/>
            <p:cNvGrpSpPr/>
            <p:nvPr/>
          </p:nvGrpSpPr>
          <p:grpSpPr>
            <a:xfrm>
              <a:off x="381000" y="1828800"/>
              <a:ext cx="8458200" cy="4267200"/>
              <a:chOff x="381000" y="1828800"/>
              <a:chExt cx="8458200" cy="4267200"/>
            </a:xfrm>
          </p:grpSpPr>
          <p:sp>
            <p:nvSpPr>
              <p:cNvPr id="7" name="Rounded Rectangle 6"/>
              <p:cNvSpPr/>
              <p:nvPr/>
            </p:nvSpPr>
            <p:spPr bwMode="auto">
              <a:xfrm>
                <a:off x="381000" y="1828800"/>
                <a:ext cx="8458200" cy="4267200"/>
              </a:xfrm>
              <a:prstGeom prst="roundRect">
                <a:avLst>
                  <a:gd name="adj" fmla="val 5214"/>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062163"/>
                <a:ext cx="8353425"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TextBox 8"/>
            <p:cNvSpPr txBox="1"/>
            <p:nvPr/>
          </p:nvSpPr>
          <p:spPr>
            <a:xfrm>
              <a:off x="609600" y="5105400"/>
              <a:ext cx="7870826" cy="523220"/>
            </a:xfrm>
            <a:prstGeom prst="rect">
              <a:avLst/>
            </a:prstGeom>
            <a:noFill/>
          </p:spPr>
          <p:txBody>
            <a:bodyPr wrap="square" rtlCol="0">
              <a:spAutoFit/>
            </a:bodyPr>
            <a:lstStyle/>
            <a:p>
              <a:pPr algn="ctr"/>
              <a:r>
                <a:rPr lang="en-US" sz="2800" dirty="0" smtClean="0">
                  <a:latin typeface="Arial Rounded MT Bold" panose="020F0704030504030204" pitchFamily="34" charset="0"/>
                </a:rPr>
                <a:t>Maintain a 3 to 4 second following distance</a:t>
              </a:r>
              <a:endParaRPr lang="en-US" sz="2800" dirty="0">
                <a:latin typeface="Arial Rounded MT Bold" panose="020F0704030504030204" pitchFamily="34" charset="0"/>
              </a:endParaRPr>
            </a:p>
          </p:txBody>
        </p:sp>
      </p:grpSp>
    </p:spTree>
    <p:extLst>
      <p:ext uri="{BB962C8B-B14F-4D97-AF65-F5344CB8AC3E}">
        <p14:creationId xmlns:p14="http://schemas.microsoft.com/office/powerpoint/2010/main" val="21321479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Decision Space</a:t>
            </a:r>
            <a:endParaRPr lang="en-US" sz="3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09800"/>
            <a:ext cx="8610600" cy="3352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7585942"/>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Preventing Sideswipe Crashes</a:t>
            </a:r>
          </a:p>
        </p:txBody>
      </p:sp>
      <p:sp>
        <p:nvSpPr>
          <p:cNvPr id="3" name="Content Placeholder 2"/>
          <p:cNvSpPr>
            <a:spLocks noGrp="1"/>
          </p:cNvSpPr>
          <p:nvPr>
            <p:ph sz="quarter" idx="14"/>
          </p:nvPr>
        </p:nvSpPr>
        <p:spPr>
          <a:xfrm>
            <a:off x="457200" y="1828800"/>
            <a:ext cx="4204138" cy="4267200"/>
          </a:xfrm>
        </p:spPr>
        <p:txBody>
          <a:bodyPr/>
          <a:lstStyle/>
          <a:p>
            <a:pPr marL="0" indent="0">
              <a:buNone/>
            </a:pPr>
            <a:r>
              <a:rPr lang="en-US" sz="2800" dirty="0" smtClean="0">
                <a:solidFill>
                  <a:schemeClr val="tx1"/>
                </a:solidFill>
              </a:rPr>
              <a:t>Mirrors </a:t>
            </a:r>
            <a:r>
              <a:rPr lang="en-US" sz="2800" dirty="0">
                <a:solidFill>
                  <a:schemeClr val="tx1"/>
                </a:solidFill>
              </a:rPr>
              <a:t>help recognize hazards to the sides and behind your car</a:t>
            </a:r>
          </a:p>
          <a:p>
            <a:pPr marL="457200" indent="-457200"/>
            <a:r>
              <a:rPr lang="en-US" sz="2800" dirty="0">
                <a:solidFill>
                  <a:schemeClr val="tx1"/>
                </a:solidFill>
              </a:rPr>
              <a:t>Check mirrors regularly </a:t>
            </a:r>
            <a:endParaRPr lang="en-US" sz="2800" dirty="0" smtClean="0">
              <a:solidFill>
                <a:schemeClr val="tx1"/>
              </a:solidFill>
            </a:endParaRPr>
          </a:p>
          <a:p>
            <a:pPr marL="457200" indent="-457200"/>
            <a:r>
              <a:rPr lang="en-US" sz="2800" dirty="0" smtClean="0"/>
              <a:t>Look over your shoulder before changing lanes</a:t>
            </a:r>
            <a:endParaRPr lang="en-US" dirty="0"/>
          </a:p>
        </p:txBody>
      </p:sp>
      <p:pic>
        <p:nvPicPr>
          <p:cNvPr id="3074" name="Picture 2" descr="Image result for Adjust your mirr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338" y="1904999"/>
            <a:ext cx="3962400" cy="4162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078385"/>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Tractor Trailer Trucks</a:t>
            </a:r>
            <a:endParaRPr lang="en-US" sz="3600" dirty="0"/>
          </a:p>
        </p:txBody>
      </p:sp>
      <p:sp>
        <p:nvSpPr>
          <p:cNvPr id="3" name="Content Placeholder 2"/>
          <p:cNvSpPr>
            <a:spLocks noGrp="1"/>
          </p:cNvSpPr>
          <p:nvPr>
            <p:ph sz="quarter" idx="14"/>
          </p:nvPr>
        </p:nvSpPr>
        <p:spPr>
          <a:xfrm>
            <a:off x="609600" y="1712494"/>
            <a:ext cx="3124200" cy="4535905"/>
          </a:xfrm>
        </p:spPr>
        <p:txBody>
          <a:bodyPr>
            <a:normAutofit/>
          </a:bodyPr>
          <a:lstStyle/>
          <a:p>
            <a:pPr marL="0" indent="0" algn="ctr">
              <a:buNone/>
            </a:pPr>
            <a:endParaRPr lang="en-US" sz="1300" dirty="0"/>
          </a:p>
          <a:p>
            <a:pPr marL="0" indent="0">
              <a:spcBef>
                <a:spcPts val="600"/>
              </a:spcBef>
              <a:buClrTx/>
              <a:buNone/>
            </a:pPr>
            <a:r>
              <a:rPr lang="en-US" sz="3000" dirty="0" smtClean="0">
                <a:solidFill>
                  <a:schemeClr val="tx1"/>
                </a:solidFill>
                <a:latin typeface="Arial" panose="020B0604020202020204" pitchFamily="34" charset="0"/>
                <a:cs typeface="Arial" panose="020B0604020202020204" pitchFamily="34" charset="0"/>
              </a:rPr>
              <a:t>Never place your vehicle in the “No Go” zone</a:t>
            </a:r>
            <a:endParaRPr lang="en-US" dirty="0"/>
          </a:p>
        </p:txBody>
      </p:sp>
      <p:pic>
        <p:nvPicPr>
          <p:cNvPr id="1026" name="Picture 2" descr="Image result for No-go driving zone semi truck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905000"/>
            <a:ext cx="4410075"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4349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Preventing Intersection Crashes</a:t>
            </a:r>
          </a:p>
        </p:txBody>
      </p:sp>
      <p:sp>
        <p:nvSpPr>
          <p:cNvPr id="3" name="Content Placeholder 2"/>
          <p:cNvSpPr>
            <a:spLocks noGrp="1"/>
          </p:cNvSpPr>
          <p:nvPr>
            <p:ph sz="quarter" idx="14"/>
          </p:nvPr>
        </p:nvSpPr>
        <p:spPr>
          <a:xfrm>
            <a:off x="609600" y="1828800"/>
            <a:ext cx="5257800" cy="4648200"/>
          </a:xfrm>
        </p:spPr>
        <p:txBody>
          <a:bodyPr/>
          <a:lstStyle/>
          <a:p>
            <a:pPr marL="0" indent="0">
              <a:buNone/>
            </a:pPr>
            <a:r>
              <a:rPr lang="en-US" sz="2800" dirty="0" smtClean="0">
                <a:solidFill>
                  <a:schemeClr val="tx1"/>
                </a:solidFill>
              </a:rPr>
              <a:t>Adjust </a:t>
            </a:r>
            <a:r>
              <a:rPr lang="en-US" sz="2800" dirty="0">
                <a:solidFill>
                  <a:schemeClr val="tx1"/>
                </a:solidFill>
              </a:rPr>
              <a:t>speed </a:t>
            </a:r>
            <a:endParaRPr lang="en-US" sz="2800" dirty="0" smtClean="0">
              <a:solidFill>
                <a:schemeClr val="tx1"/>
              </a:solidFill>
            </a:endParaRPr>
          </a:p>
          <a:p>
            <a:pPr marL="914400" lvl="1" indent="-457200"/>
            <a:r>
              <a:rPr lang="en-US" sz="2400" dirty="0" smtClean="0">
                <a:solidFill>
                  <a:schemeClr val="tx1"/>
                </a:solidFill>
              </a:rPr>
              <a:t>Consider </a:t>
            </a:r>
            <a:r>
              <a:rPr lang="en-US" sz="2400" dirty="0">
                <a:solidFill>
                  <a:schemeClr val="tx1"/>
                </a:solidFill>
              </a:rPr>
              <a:t>posted speed limit, weather and road conditions and other traffic</a:t>
            </a:r>
          </a:p>
          <a:p>
            <a:pPr marL="0" indent="0">
              <a:buNone/>
            </a:pPr>
            <a:r>
              <a:rPr lang="en-US" sz="2800" dirty="0">
                <a:solidFill>
                  <a:schemeClr val="tx1"/>
                </a:solidFill>
              </a:rPr>
              <a:t>When </a:t>
            </a:r>
            <a:r>
              <a:rPr lang="en-US" sz="2800" dirty="0" smtClean="0">
                <a:solidFill>
                  <a:schemeClr val="tx1"/>
                </a:solidFill>
              </a:rPr>
              <a:t>entering an intersection</a:t>
            </a:r>
          </a:p>
          <a:p>
            <a:pPr marL="857250" lvl="1" indent="-457200"/>
            <a:r>
              <a:rPr lang="en-US" sz="2300" dirty="0"/>
              <a:t>L</a:t>
            </a:r>
            <a:r>
              <a:rPr lang="en-US" sz="2300" dirty="0" smtClean="0">
                <a:solidFill>
                  <a:schemeClr val="tx1"/>
                </a:solidFill>
              </a:rPr>
              <a:t>ook left, Look right</a:t>
            </a:r>
            <a:r>
              <a:rPr lang="en-US" sz="2300" dirty="0">
                <a:solidFill>
                  <a:schemeClr val="tx1"/>
                </a:solidFill>
              </a:rPr>
              <a:t>, then left again</a:t>
            </a:r>
          </a:p>
          <a:p>
            <a:pPr marL="0" indent="0">
              <a:buNone/>
            </a:pPr>
            <a:r>
              <a:rPr lang="en-US" sz="2800" dirty="0" smtClean="0">
                <a:solidFill>
                  <a:schemeClr val="tx1"/>
                </a:solidFill>
              </a:rPr>
              <a:t>Covering </a:t>
            </a:r>
            <a:r>
              <a:rPr lang="en-US" sz="2800" dirty="0">
                <a:solidFill>
                  <a:schemeClr val="tx1"/>
                </a:solidFill>
              </a:rPr>
              <a:t>the brake </a:t>
            </a:r>
            <a:r>
              <a:rPr lang="en-US" sz="2800" dirty="0" smtClean="0">
                <a:solidFill>
                  <a:schemeClr val="tx1"/>
                </a:solidFill>
              </a:rPr>
              <a:t>pedal be ready </a:t>
            </a:r>
            <a:r>
              <a:rPr lang="en-US" sz="2800" dirty="0">
                <a:solidFill>
                  <a:schemeClr val="tx1"/>
                </a:solidFill>
              </a:rPr>
              <a:t>to react</a:t>
            </a:r>
          </a:p>
          <a:p>
            <a:pPr marL="0" indent="0">
              <a:buNone/>
            </a:pPr>
            <a:endParaRPr lang="en-US" dirty="0"/>
          </a:p>
        </p:txBody>
      </p:sp>
      <p:pic>
        <p:nvPicPr>
          <p:cNvPr id="7170" name="Picture 2" descr="Image result for Intersec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590800"/>
            <a:ext cx="2520212" cy="2525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8089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90f0e126-0ada-4e96-8e2f-d16514522a08"/>
  <p:tag name="TPVERSION" val="8"/>
  <p:tag name="TPFULLVERSION" val="8.5.0.39"/>
  <p:tag name="PPTVERSION" val="14"/>
  <p:tag name="TPOS" val="2"/>
  <p:tag name="TPLASTSAVEVERSION" val="6.3 PC"/>
</p:tagLst>
</file>

<file path=ppt/theme/theme1.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6FC18"/>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E6FC18"/>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4513E8F33C0D347977E2039FEDACF07" ma:contentTypeVersion="0" ma:contentTypeDescription="Create a new document." ma:contentTypeScope="" ma:versionID="6923f2610445009421940a204ca8ad67">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59D3723-36D0-4D82-8947-713598315097}">
  <ds:schemaRefs>
    <ds:schemaRef ds:uri="http://schemas.microsoft.com/sharepoint/v3/contenttype/forms"/>
  </ds:schemaRefs>
</ds:datastoreItem>
</file>

<file path=customXml/itemProps2.xml><?xml version="1.0" encoding="utf-8"?>
<ds:datastoreItem xmlns:ds="http://schemas.openxmlformats.org/officeDocument/2006/customXml" ds:itemID="{33438E15-E688-44EE-BF34-29F2BD866F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9EF3664-67F6-4AB2-8E53-732C666A3698}">
  <ds:schemaRefs>
    <ds:schemaRef ds:uri="http://purl.org/dc/terms/"/>
    <ds:schemaRef ds:uri="http://purl.org/dc/elements/1.1/"/>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9282</TotalTime>
  <Words>1712</Words>
  <Application>Microsoft Office PowerPoint</Application>
  <PresentationFormat>On-screen Show (4:3)</PresentationFormat>
  <Paragraphs>135</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Studio</vt:lpstr>
      <vt:lpstr>Collision Avoidance Session Three</vt:lpstr>
      <vt:lpstr>Preventing Backing Crashes</vt:lpstr>
      <vt:lpstr>Preventing Backing Incidents</vt:lpstr>
      <vt:lpstr>Rear Crashes</vt:lpstr>
      <vt:lpstr>Preventing Rear-End Crashes</vt:lpstr>
      <vt:lpstr>Decision Space</vt:lpstr>
      <vt:lpstr>Preventing Sideswipe Crashes</vt:lpstr>
      <vt:lpstr>Tractor Trailer Trucks</vt:lpstr>
      <vt:lpstr>Preventing Intersection Crashes</vt:lpstr>
      <vt:lpstr>Intersection Crashes</vt:lpstr>
      <vt:lpstr>PowerPoint Presentation</vt:lpstr>
      <vt:lpstr>Key Points-Session Three</vt:lpstr>
      <vt:lpstr>Why Safe Driving Is Important?</vt:lpstr>
    </vt:vector>
  </TitlesOfParts>
  <Company>OSP Task Team 2</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Electrical</dc:title>
  <dc:subject>T&amp;D 10 Hour</dc:subject>
  <dc:creator>OSP Task Team 2</dc:creator>
  <dc:description>v2.03.06</dc:description>
  <cp:lastModifiedBy>McGowan, James</cp:lastModifiedBy>
  <cp:revision>467</cp:revision>
  <cp:lastPrinted>2018-03-07T17:37:05Z</cp:lastPrinted>
  <dcterms:created xsi:type="dcterms:W3CDTF">2005-10-26T17:28:23Z</dcterms:created>
  <dcterms:modified xsi:type="dcterms:W3CDTF">2018-07-03T18:29:34Z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0x01010094513E8F33C0D347977E2039FEDACF07</vt:lpwstr>
  </property>
</Properties>
</file>