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Lst>
  <p:notesMasterIdLst>
    <p:notesMasterId r:id="rId34"/>
  </p:notesMasterIdLst>
  <p:handoutMasterIdLst>
    <p:handoutMasterId r:id="rId35"/>
  </p:handoutMasterIdLst>
  <p:sldIdLst>
    <p:sldId id="256" r:id="rId2"/>
    <p:sldId id="521" r:id="rId3"/>
    <p:sldId id="586" r:id="rId4"/>
    <p:sldId id="658" r:id="rId5"/>
    <p:sldId id="627" r:id="rId6"/>
    <p:sldId id="628" r:id="rId7"/>
    <p:sldId id="629" r:id="rId8"/>
    <p:sldId id="643" r:id="rId9"/>
    <p:sldId id="644" r:id="rId10"/>
    <p:sldId id="650" r:id="rId11"/>
    <p:sldId id="654" r:id="rId12"/>
    <p:sldId id="655" r:id="rId13"/>
    <p:sldId id="659" r:id="rId14"/>
    <p:sldId id="645" r:id="rId15"/>
    <p:sldId id="647" r:id="rId16"/>
    <p:sldId id="648" r:id="rId17"/>
    <p:sldId id="649" r:id="rId18"/>
    <p:sldId id="651" r:id="rId19"/>
    <p:sldId id="653" r:id="rId20"/>
    <p:sldId id="656" r:id="rId21"/>
    <p:sldId id="657" r:id="rId22"/>
    <p:sldId id="634" r:id="rId23"/>
    <p:sldId id="635" r:id="rId24"/>
    <p:sldId id="636" r:id="rId25"/>
    <p:sldId id="637" r:id="rId26"/>
    <p:sldId id="638" r:id="rId27"/>
    <p:sldId id="640" r:id="rId28"/>
    <p:sldId id="639" r:id="rId29"/>
    <p:sldId id="661" r:id="rId30"/>
    <p:sldId id="662" r:id="rId31"/>
    <p:sldId id="641" r:id="rId32"/>
    <p:sldId id="663" r:id="rId33"/>
  </p:sldIdLst>
  <p:sldSz cx="9144000" cy="6858000" type="screen4x3"/>
  <p:notesSz cx="7315200" cy="96012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4A6DE713-D97D-4D42-8E84-51E01DB003B3}">
          <p14:sldIdLst>
            <p14:sldId id="256"/>
            <p14:sldId id="521"/>
            <p14:sldId id="586"/>
            <p14:sldId id="658"/>
            <p14:sldId id="627"/>
            <p14:sldId id="628"/>
            <p14:sldId id="629"/>
            <p14:sldId id="643"/>
            <p14:sldId id="644"/>
            <p14:sldId id="650"/>
            <p14:sldId id="654"/>
          </p14:sldIdLst>
        </p14:section>
        <p14:section name="Hazards" id="{72DB687C-5CC4-4BE4-A184-F0867214E88B}">
          <p14:sldIdLst>
            <p14:sldId id="655"/>
            <p14:sldId id="659"/>
            <p14:sldId id="645"/>
            <p14:sldId id="647"/>
            <p14:sldId id="648"/>
            <p14:sldId id="649"/>
            <p14:sldId id="651"/>
            <p14:sldId id="653"/>
            <p14:sldId id="656"/>
          </p14:sldIdLst>
        </p14:section>
        <p14:section name="Gloves" id="{B96A31C7-32F1-4509-9074-C9081FFB45BC}">
          <p14:sldIdLst>
            <p14:sldId id="657"/>
            <p14:sldId id="634"/>
            <p14:sldId id="635"/>
            <p14:sldId id="636"/>
            <p14:sldId id="637"/>
            <p14:sldId id="638"/>
            <p14:sldId id="640"/>
            <p14:sldId id="639"/>
            <p14:sldId id="661"/>
            <p14:sldId id="662"/>
            <p14:sldId id="641"/>
            <p14:sldId id="663"/>
          </p14:sldIdLst>
        </p14:section>
      </p14:sectionLst>
    </p:ext>
    <p:ext uri="{EFAFB233-063F-42B5-8137-9DF3F51BA10A}">
      <p15:sldGuideLst xmlns:p15="http://schemas.microsoft.com/office/powerpoint/2012/main" xmlns="">
        <p15:guide id="1" orient="horz" pos="3360">
          <p15:clr>
            <a:srgbClr val="A4A3A4"/>
          </p15:clr>
        </p15:guide>
        <p15:guide id="2" pos="3792">
          <p15:clr>
            <a:srgbClr val="A4A3A4"/>
          </p15:clr>
        </p15:guide>
      </p15:sldGuideLst>
    </p:ext>
    <p:ext uri="{2D200454-40CA-4A62-9FC3-DE9A4176ACB9}">
      <p15:notesGuideLst xmlns:p15="http://schemas.microsoft.com/office/powerpoint/2012/main" xmlns="">
        <p15:guide id="1" orient="horz" pos="3012">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000066"/>
    <a:srgbClr val="990000"/>
    <a:srgbClr val="FFFF00"/>
    <a:srgbClr val="99CCFF"/>
    <a:srgbClr val="FF0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1845" autoAdjust="0"/>
    <p:restoredTop sz="87744" autoAdjust="0"/>
  </p:normalViewPr>
  <p:slideViewPr>
    <p:cSldViewPr snapToGrid="0">
      <p:cViewPr>
        <p:scale>
          <a:sx n="70" d="100"/>
          <a:sy n="70" d="100"/>
        </p:scale>
        <p:origin x="-1926" y="-72"/>
      </p:cViewPr>
      <p:guideLst>
        <p:guide orient="horz" pos="3360"/>
        <p:guide pos="379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014"/>
    </p:cViewPr>
  </p:sorterViewPr>
  <p:notesViewPr>
    <p:cSldViewPr snapToGrid="0">
      <p:cViewPr>
        <p:scale>
          <a:sx n="75" d="100"/>
          <a:sy n="75" d="100"/>
        </p:scale>
        <p:origin x="-3180" y="-198"/>
      </p:cViewPr>
      <p:guideLst>
        <p:guide orient="horz" pos="3012"/>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0" y="0"/>
            <a:ext cx="3170238" cy="477838"/>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defTabSz="957263">
              <a:defRPr sz="1300">
                <a:latin typeface="Times New Roman" pitchFamily="18" charset="0"/>
              </a:defRPr>
            </a:lvl1pPr>
          </a:lstStyle>
          <a:p>
            <a:pPr>
              <a:defRPr/>
            </a:pPr>
            <a:endParaRPr lang="en-US" dirty="0"/>
          </a:p>
        </p:txBody>
      </p:sp>
      <p:sp>
        <p:nvSpPr>
          <p:cNvPr id="117763" name="Rectangle 3"/>
          <p:cNvSpPr>
            <a:spLocks noGrp="1" noChangeArrowheads="1"/>
          </p:cNvSpPr>
          <p:nvPr>
            <p:ph type="dt" sz="quarter" idx="1"/>
          </p:nvPr>
        </p:nvSpPr>
        <p:spPr bwMode="auto">
          <a:xfrm>
            <a:off x="4144963" y="0"/>
            <a:ext cx="3170237" cy="477838"/>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defTabSz="957263">
              <a:defRPr sz="1300">
                <a:latin typeface="Times New Roman" pitchFamily="18" charset="0"/>
              </a:defRPr>
            </a:lvl1pPr>
          </a:lstStyle>
          <a:p>
            <a:pPr>
              <a:defRPr/>
            </a:pPr>
            <a:endParaRPr lang="en-US" dirty="0"/>
          </a:p>
        </p:txBody>
      </p:sp>
      <p:sp>
        <p:nvSpPr>
          <p:cNvPr id="117764" name="Rectangle 4"/>
          <p:cNvSpPr>
            <a:spLocks noGrp="1" noChangeArrowheads="1"/>
          </p:cNvSpPr>
          <p:nvPr>
            <p:ph type="ftr" sz="quarter" idx="2"/>
          </p:nvPr>
        </p:nvSpPr>
        <p:spPr bwMode="auto">
          <a:xfrm>
            <a:off x="0" y="9147175"/>
            <a:ext cx="3170238" cy="47466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defTabSz="957263">
              <a:defRPr sz="1300">
                <a:latin typeface="Times New Roman" pitchFamily="18" charset="0"/>
              </a:defRPr>
            </a:lvl1pPr>
          </a:lstStyle>
          <a:p>
            <a:pPr>
              <a:defRPr/>
            </a:pPr>
            <a:endParaRPr lang="en-US" dirty="0"/>
          </a:p>
        </p:txBody>
      </p:sp>
      <p:sp>
        <p:nvSpPr>
          <p:cNvPr id="117765" name="Rectangle 5"/>
          <p:cNvSpPr>
            <a:spLocks noGrp="1" noChangeArrowheads="1"/>
          </p:cNvSpPr>
          <p:nvPr>
            <p:ph type="sldNum" sz="quarter" idx="3"/>
          </p:nvPr>
        </p:nvSpPr>
        <p:spPr bwMode="auto">
          <a:xfrm>
            <a:off x="4144963" y="9147175"/>
            <a:ext cx="3170237" cy="474663"/>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defTabSz="957263">
              <a:defRPr sz="1300" smtClean="0">
                <a:latin typeface="Times New Roman" pitchFamily="18" charset="0"/>
              </a:defRPr>
            </a:lvl1pPr>
          </a:lstStyle>
          <a:p>
            <a:pPr>
              <a:defRPr/>
            </a:pPr>
            <a:fld id="{7BD13280-7969-450A-93F7-6CB6E81FB1F8}" type="slidenum">
              <a:rPr lang="en-US" altLang="en-US"/>
              <a:pPr>
                <a:defRPr/>
              </a:pPr>
              <a:t>‹#›</a:t>
            </a:fld>
            <a:endParaRPr lang="en-US" altLang="en-US" dirty="0"/>
          </a:p>
        </p:txBody>
      </p:sp>
    </p:spTree>
    <p:extLst>
      <p:ext uri="{BB962C8B-B14F-4D97-AF65-F5344CB8AC3E}">
        <p14:creationId xmlns:p14="http://schemas.microsoft.com/office/powerpoint/2010/main" val="3840563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defTabSz="957263">
              <a:defRPr sz="1300">
                <a:latin typeface="Times New Roman" pitchFamily="18" charset="0"/>
              </a:defRPr>
            </a:lvl1pPr>
          </a:lstStyle>
          <a:p>
            <a:pPr>
              <a:defRPr/>
            </a:pPr>
            <a:endParaRPr lang="en-US" dirty="0"/>
          </a:p>
        </p:txBody>
      </p:sp>
      <p:sp>
        <p:nvSpPr>
          <p:cNvPr id="17411"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lvl1pPr algn="r" defTabSz="957263">
              <a:defRPr sz="1300">
                <a:latin typeface="Times New Roman" pitchFamily="18" charset="0"/>
              </a:defRPr>
            </a:lvl1pPr>
          </a:lstStyle>
          <a:p>
            <a:pPr>
              <a:defRPr/>
            </a:pPr>
            <a:endParaRPr lang="en-US" dirty="0"/>
          </a:p>
        </p:txBody>
      </p:sp>
      <p:sp>
        <p:nvSpPr>
          <p:cNvPr id="34820" name="Rectangle 4"/>
          <p:cNvSpPr>
            <a:spLocks noGrp="1" noRot="1" noChangeAspect="1" noChangeArrowheads="1" noTextEdit="1"/>
          </p:cNvSpPr>
          <p:nvPr>
            <p:ph type="sldImg" idx="2"/>
          </p:nvPr>
        </p:nvSpPr>
        <p:spPr bwMode="auto">
          <a:xfrm>
            <a:off x="1257300" y="719138"/>
            <a:ext cx="4802188" cy="3602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74725" y="4560888"/>
            <a:ext cx="5365750" cy="4321175"/>
          </a:xfrm>
          <a:prstGeom prst="rect">
            <a:avLst/>
          </a:prstGeom>
          <a:noFill/>
          <a:ln w="9525">
            <a:noFill/>
            <a:miter lim="800000"/>
            <a:headEnd/>
            <a:tailEnd/>
          </a:ln>
          <a:effectLst/>
        </p:spPr>
        <p:txBody>
          <a:bodyPr vert="horz" wrap="square" lIns="95747" tIns="47873" rIns="95747" bIns="478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4"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defTabSz="957263">
              <a:defRPr sz="1300">
                <a:latin typeface="Times New Roman" pitchFamily="18" charset="0"/>
              </a:defRPr>
            </a:lvl1pPr>
          </a:lstStyle>
          <a:p>
            <a:pPr>
              <a:defRPr/>
            </a:pPr>
            <a:endParaRPr lang="en-US" dirty="0"/>
          </a:p>
        </p:txBody>
      </p:sp>
      <p:sp>
        <p:nvSpPr>
          <p:cNvPr id="17415"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5747" tIns="47873" rIns="95747" bIns="47873" numCol="1" anchor="b" anchorCtr="0" compatLnSpc="1">
            <a:prstTxWarp prst="textNoShape">
              <a:avLst/>
            </a:prstTxWarp>
          </a:bodyPr>
          <a:lstStyle>
            <a:lvl1pPr algn="r" defTabSz="957263">
              <a:defRPr sz="1300" smtClean="0">
                <a:latin typeface="Times New Roman" pitchFamily="18" charset="0"/>
              </a:defRPr>
            </a:lvl1pPr>
          </a:lstStyle>
          <a:p>
            <a:pPr>
              <a:defRPr/>
            </a:pPr>
            <a:fld id="{9639D846-830C-4CD3-83D8-6C7A7CE508F2}" type="slidenum">
              <a:rPr lang="en-US" altLang="en-US"/>
              <a:pPr>
                <a:defRPr/>
              </a:pPr>
              <a:t>‹#›</a:t>
            </a:fld>
            <a:endParaRPr lang="en-US" altLang="en-US" dirty="0"/>
          </a:p>
        </p:txBody>
      </p:sp>
    </p:spTree>
    <p:extLst>
      <p:ext uri="{BB962C8B-B14F-4D97-AF65-F5344CB8AC3E}">
        <p14:creationId xmlns:p14="http://schemas.microsoft.com/office/powerpoint/2010/main" val="453626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fld id="{CA8A1DD3-3A4E-4248-86B3-0E046C8170D8}" type="slidenum">
              <a:rPr lang="en-US" altLang="en-US">
                <a:latin typeface="Times New Roman" pitchFamily="18" charset="0"/>
              </a:rPr>
              <a:pPr/>
              <a:t>1</a:t>
            </a:fld>
            <a:endParaRPr lang="en-US" altLang="en-US" dirty="0">
              <a:latin typeface="Times New Roman" pitchFamily="18" charset="0"/>
            </a:endParaRPr>
          </a:p>
        </p:txBody>
      </p:sp>
      <p:sp>
        <p:nvSpPr>
          <p:cNvPr id="35843" name="Rectangle 2"/>
          <p:cNvSpPr>
            <a:spLocks noGrp="1" noRot="1" noChangeAspect="1" noChangeArrowheads="1" noTextEdit="1"/>
          </p:cNvSpPr>
          <p:nvPr>
            <p:ph type="sldImg"/>
          </p:nvPr>
        </p:nvSpPr>
        <p:spPr>
          <a:xfrm>
            <a:off x="1257300" y="715963"/>
            <a:ext cx="4802188" cy="3602037"/>
          </a:xfrm>
          <a:ln/>
        </p:spPr>
      </p:sp>
      <p:sp>
        <p:nvSpPr>
          <p:cNvPr id="35844" name="Rectangle 3"/>
          <p:cNvSpPr>
            <a:spLocks noGrp="1" noChangeArrowheads="1"/>
          </p:cNvSpPr>
          <p:nvPr>
            <p:ph type="body" idx="1"/>
          </p:nvPr>
        </p:nvSpPr>
        <p:spPr>
          <a:xfrm>
            <a:off x="731838" y="4543425"/>
            <a:ext cx="6176962"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Explain that annually each partner submits their OSHA 300 log data to Task Team One for analysis.  The data shows that in </a:t>
            </a:r>
            <a:r>
              <a:rPr lang="en-US" altLang="en-US" baseline="0" dirty="0" smtClean="0"/>
              <a:t>2017, fingers and hands were the most frequently injured body parts.  Combined, they accounted for 164 of the 636 (25%) injuries reported by the partners. Of the 164 finger and hand injuries working with knives were the top injury type with 26 events.</a:t>
            </a:r>
          </a:p>
          <a:p>
            <a:endParaRPr lang="en-US" altLang="en-US" baseline="0" dirty="0" smtClean="0"/>
          </a:p>
          <a:p>
            <a:endParaRPr lang="en-US" altLang="en-US" dirty="0" smtClean="0"/>
          </a:p>
        </p:txBody>
      </p:sp>
    </p:spTree>
    <p:extLst>
      <p:ext uri="{BB962C8B-B14F-4D97-AF65-F5344CB8AC3E}">
        <p14:creationId xmlns:p14="http://schemas.microsoft.com/office/powerpoint/2010/main" val="2906179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group to try and tie their shoes without the use of thumbs.  The presenter can use rubber bands to secure the thumb to the hand.  Then ask the group to tie their shoes.</a:t>
            </a:r>
            <a:endParaRPr lang="en-US" dirty="0"/>
          </a:p>
        </p:txBody>
      </p:sp>
      <p:sp>
        <p:nvSpPr>
          <p:cNvPr id="4" name="Slide Number Placeholder 3"/>
          <p:cNvSpPr>
            <a:spLocks noGrp="1"/>
          </p:cNvSpPr>
          <p:nvPr>
            <p:ph type="sldNum" sz="quarter" idx="10"/>
          </p:nvPr>
        </p:nvSpPr>
        <p:spPr/>
        <p:txBody>
          <a:bodyPr/>
          <a:lstStyle/>
          <a:p>
            <a:pPr>
              <a:defRPr/>
            </a:pPr>
            <a:fld id="{9639D846-830C-4CD3-83D8-6C7A7CE508F2}" type="slidenum">
              <a:rPr lang="en-US" altLang="en-US" smtClean="0"/>
              <a:pPr>
                <a:defRPr/>
              </a:pPr>
              <a:t>10</a:t>
            </a:fld>
            <a:endParaRPr lang="en-US" altLang="en-US" dirty="0"/>
          </a:p>
        </p:txBody>
      </p:sp>
    </p:spTree>
    <p:extLst>
      <p:ext uri="{BB962C8B-B14F-4D97-AF65-F5344CB8AC3E}">
        <p14:creationId xmlns:p14="http://schemas.microsoft.com/office/powerpoint/2010/main" val="2172586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035" eaLnBrk="0" hangingPunct="0">
              <a:spcBef>
                <a:spcPct val="30000"/>
              </a:spcBef>
              <a:defRPr sz="1200">
                <a:solidFill>
                  <a:schemeClr val="tx1"/>
                </a:solidFill>
                <a:latin typeface="Arial" charset="0"/>
              </a:defRPr>
            </a:lvl1pPr>
            <a:lvl2pPr marL="736082" indent="-283235" defTabSz="960035" eaLnBrk="0" hangingPunct="0">
              <a:spcBef>
                <a:spcPct val="30000"/>
              </a:spcBef>
              <a:defRPr sz="1200">
                <a:solidFill>
                  <a:schemeClr val="tx1"/>
                </a:solidFill>
                <a:latin typeface="Arial" charset="0"/>
              </a:defRPr>
            </a:lvl2pPr>
            <a:lvl3pPr marL="1132939" indent="-225600" defTabSz="960035" eaLnBrk="0" hangingPunct="0">
              <a:spcBef>
                <a:spcPct val="30000"/>
              </a:spcBef>
              <a:defRPr sz="1200">
                <a:solidFill>
                  <a:schemeClr val="tx1"/>
                </a:solidFill>
                <a:latin typeface="Arial" charset="0"/>
              </a:defRPr>
            </a:lvl3pPr>
            <a:lvl4pPr marL="1585786" indent="-225600" defTabSz="960035" eaLnBrk="0" hangingPunct="0">
              <a:spcBef>
                <a:spcPct val="30000"/>
              </a:spcBef>
              <a:defRPr sz="1200">
                <a:solidFill>
                  <a:schemeClr val="tx1"/>
                </a:solidFill>
                <a:latin typeface="Arial" charset="0"/>
              </a:defRPr>
            </a:lvl4pPr>
            <a:lvl5pPr marL="2038632" indent="-225600" defTabSz="960035" eaLnBrk="0" hangingPunct="0">
              <a:spcBef>
                <a:spcPct val="30000"/>
              </a:spcBef>
              <a:defRPr sz="1200">
                <a:solidFill>
                  <a:schemeClr val="tx1"/>
                </a:solidFill>
                <a:latin typeface="Arial" charset="0"/>
              </a:defRPr>
            </a:lvl5pPr>
            <a:lvl6pPr marL="2512885" indent="-225600" defTabSz="960035" eaLnBrk="0" fontAlgn="base" hangingPunct="0">
              <a:spcBef>
                <a:spcPct val="30000"/>
              </a:spcBef>
              <a:spcAft>
                <a:spcPct val="0"/>
              </a:spcAft>
              <a:defRPr sz="1200">
                <a:solidFill>
                  <a:schemeClr val="tx1"/>
                </a:solidFill>
                <a:latin typeface="Arial" charset="0"/>
              </a:defRPr>
            </a:lvl6pPr>
            <a:lvl7pPr marL="2987139" indent="-225600" defTabSz="960035" eaLnBrk="0" fontAlgn="base" hangingPunct="0">
              <a:spcBef>
                <a:spcPct val="30000"/>
              </a:spcBef>
              <a:spcAft>
                <a:spcPct val="0"/>
              </a:spcAft>
              <a:defRPr sz="1200">
                <a:solidFill>
                  <a:schemeClr val="tx1"/>
                </a:solidFill>
                <a:latin typeface="Arial" charset="0"/>
              </a:defRPr>
            </a:lvl7pPr>
            <a:lvl8pPr marL="3461392" indent="-225600" defTabSz="960035" eaLnBrk="0" fontAlgn="base" hangingPunct="0">
              <a:spcBef>
                <a:spcPct val="30000"/>
              </a:spcBef>
              <a:spcAft>
                <a:spcPct val="0"/>
              </a:spcAft>
              <a:defRPr sz="1200">
                <a:solidFill>
                  <a:schemeClr val="tx1"/>
                </a:solidFill>
                <a:latin typeface="Arial" charset="0"/>
              </a:defRPr>
            </a:lvl8pPr>
            <a:lvl9pPr marL="3935646" indent="-225600" defTabSz="960035"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64DCB06-7DE1-491A-B44C-06924ECC895E}" type="slidenum">
              <a:rPr lang="en-US" altLang="en-US" smtClean="0"/>
              <a:pPr eaLnBrk="1" hangingPunct="1">
                <a:spcBef>
                  <a:spcPct val="0"/>
                </a:spcBef>
                <a:defRPr/>
              </a:pPr>
              <a:t>11</a:t>
            </a:fld>
            <a:endParaRPr lang="en-US" altLang="en-US" dirty="0" smtClean="0"/>
          </a:p>
        </p:txBody>
      </p:sp>
      <p:sp>
        <p:nvSpPr>
          <p:cNvPr id="23555" name="Rectangle 2"/>
          <p:cNvSpPr>
            <a:spLocks noChangeArrowheads="1"/>
          </p:cNvSpPr>
          <p:nvPr/>
        </p:nvSpPr>
        <p:spPr bwMode="auto">
          <a:xfrm>
            <a:off x="4145280" y="2"/>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56" name="Rectangle 3"/>
          <p:cNvSpPr>
            <a:spLocks noChangeArrowheads="1"/>
          </p:cNvSpPr>
          <p:nvPr/>
        </p:nvSpPr>
        <p:spPr bwMode="auto">
          <a:xfrm>
            <a:off x="4145280" y="9119995"/>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049" tIns="0" rIns="20049"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dirty="0">
                <a:latin typeface="Times New Roman" pitchFamily="18" charset="0"/>
              </a:rPr>
              <a:t>5</a:t>
            </a:r>
          </a:p>
        </p:txBody>
      </p:sp>
      <p:sp>
        <p:nvSpPr>
          <p:cNvPr id="23557" name="Rectangle 4"/>
          <p:cNvSpPr>
            <a:spLocks noChangeArrowheads="1"/>
          </p:cNvSpPr>
          <p:nvPr/>
        </p:nvSpPr>
        <p:spPr bwMode="auto">
          <a:xfrm>
            <a:off x="0" y="9119995"/>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58" name="Rectangle 5"/>
          <p:cNvSpPr>
            <a:spLocks noChangeArrowheads="1"/>
          </p:cNvSpPr>
          <p:nvPr/>
        </p:nvSpPr>
        <p:spPr bwMode="auto">
          <a:xfrm>
            <a:off x="0" y="2"/>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59" name="Rectangle 6"/>
          <p:cNvSpPr>
            <a:spLocks noChangeArrowheads="1"/>
          </p:cNvSpPr>
          <p:nvPr/>
        </p:nvSpPr>
        <p:spPr bwMode="auto">
          <a:xfrm>
            <a:off x="4145280" y="2"/>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60" name="Rectangle 7"/>
          <p:cNvSpPr>
            <a:spLocks noChangeArrowheads="1"/>
          </p:cNvSpPr>
          <p:nvPr/>
        </p:nvSpPr>
        <p:spPr bwMode="auto">
          <a:xfrm>
            <a:off x="4145280" y="9119995"/>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049" tIns="0" rIns="20049"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dirty="0">
                <a:latin typeface="Times New Roman" pitchFamily="18" charset="0"/>
              </a:rPr>
              <a:t>5</a:t>
            </a:r>
          </a:p>
        </p:txBody>
      </p:sp>
      <p:sp>
        <p:nvSpPr>
          <p:cNvPr id="23561" name="Rectangle 8"/>
          <p:cNvSpPr>
            <a:spLocks noChangeArrowheads="1"/>
          </p:cNvSpPr>
          <p:nvPr/>
        </p:nvSpPr>
        <p:spPr bwMode="auto">
          <a:xfrm>
            <a:off x="0" y="9119995"/>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62" name="Rectangle 9"/>
          <p:cNvSpPr>
            <a:spLocks noChangeArrowheads="1"/>
          </p:cNvSpPr>
          <p:nvPr/>
        </p:nvSpPr>
        <p:spPr bwMode="auto">
          <a:xfrm>
            <a:off x="0" y="2"/>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63" name="Rectangle 10"/>
          <p:cNvSpPr>
            <a:spLocks noChangeArrowheads="1"/>
          </p:cNvSpPr>
          <p:nvPr/>
        </p:nvSpPr>
        <p:spPr bwMode="auto">
          <a:xfrm>
            <a:off x="4145280" y="2"/>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64" name="Rectangle 11"/>
          <p:cNvSpPr>
            <a:spLocks noChangeArrowheads="1"/>
          </p:cNvSpPr>
          <p:nvPr/>
        </p:nvSpPr>
        <p:spPr bwMode="auto">
          <a:xfrm>
            <a:off x="4145280" y="9119995"/>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049" tIns="0" rIns="20049"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dirty="0">
                <a:latin typeface="Times New Roman" pitchFamily="18" charset="0"/>
              </a:rPr>
              <a:t>5</a:t>
            </a:r>
          </a:p>
        </p:txBody>
      </p:sp>
      <p:sp>
        <p:nvSpPr>
          <p:cNvPr id="23565" name="Rectangle 12"/>
          <p:cNvSpPr>
            <a:spLocks noChangeArrowheads="1"/>
          </p:cNvSpPr>
          <p:nvPr/>
        </p:nvSpPr>
        <p:spPr bwMode="auto">
          <a:xfrm>
            <a:off x="0" y="9119995"/>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66" name="Rectangle 13"/>
          <p:cNvSpPr>
            <a:spLocks noChangeArrowheads="1"/>
          </p:cNvSpPr>
          <p:nvPr/>
        </p:nvSpPr>
        <p:spPr bwMode="auto">
          <a:xfrm>
            <a:off x="0" y="2"/>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67" name="Rectangle 14"/>
          <p:cNvSpPr>
            <a:spLocks noChangeArrowheads="1"/>
          </p:cNvSpPr>
          <p:nvPr/>
        </p:nvSpPr>
        <p:spPr bwMode="auto">
          <a:xfrm>
            <a:off x="4145280" y="2"/>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68" name="Rectangle 15"/>
          <p:cNvSpPr>
            <a:spLocks noChangeArrowheads="1"/>
          </p:cNvSpPr>
          <p:nvPr/>
        </p:nvSpPr>
        <p:spPr bwMode="auto">
          <a:xfrm>
            <a:off x="4145280" y="9119995"/>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049" tIns="0" rIns="20049"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dirty="0">
                <a:latin typeface="Times New Roman" pitchFamily="18" charset="0"/>
              </a:rPr>
              <a:t>5</a:t>
            </a:r>
          </a:p>
        </p:txBody>
      </p:sp>
      <p:sp>
        <p:nvSpPr>
          <p:cNvPr id="23569" name="Rectangle 16"/>
          <p:cNvSpPr>
            <a:spLocks noChangeArrowheads="1"/>
          </p:cNvSpPr>
          <p:nvPr/>
        </p:nvSpPr>
        <p:spPr bwMode="auto">
          <a:xfrm>
            <a:off x="0" y="9119995"/>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70" name="Rectangle 17"/>
          <p:cNvSpPr>
            <a:spLocks noChangeArrowheads="1"/>
          </p:cNvSpPr>
          <p:nvPr/>
        </p:nvSpPr>
        <p:spPr bwMode="auto">
          <a:xfrm>
            <a:off x="0" y="2"/>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71" name="Rectangle 18"/>
          <p:cNvSpPr>
            <a:spLocks noChangeArrowheads="1"/>
          </p:cNvSpPr>
          <p:nvPr/>
        </p:nvSpPr>
        <p:spPr bwMode="auto">
          <a:xfrm>
            <a:off x="4143587" y="0"/>
            <a:ext cx="3171613" cy="47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72" name="Rectangle 19"/>
          <p:cNvSpPr>
            <a:spLocks noChangeArrowheads="1"/>
          </p:cNvSpPr>
          <p:nvPr/>
        </p:nvSpPr>
        <p:spPr bwMode="auto">
          <a:xfrm>
            <a:off x="4143587" y="9119995"/>
            <a:ext cx="3171613"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049" tIns="0" rIns="20049" bIns="0" anchor="b"/>
          <a:lstStyle>
            <a:lvl1pPr defTabSz="990600" eaLnBrk="0" hangingPunct="0">
              <a:spcBef>
                <a:spcPct val="30000"/>
              </a:spcBef>
              <a:defRPr sz="1200">
                <a:solidFill>
                  <a:schemeClr val="tx1"/>
                </a:solidFill>
                <a:latin typeface="Arial" charset="0"/>
              </a:defRPr>
            </a:lvl1pPr>
            <a:lvl2pPr marL="742950" indent="-285750" defTabSz="990600" eaLnBrk="0" hangingPunct="0">
              <a:spcBef>
                <a:spcPct val="30000"/>
              </a:spcBef>
              <a:defRPr sz="1200">
                <a:solidFill>
                  <a:schemeClr val="tx1"/>
                </a:solidFill>
                <a:latin typeface="Arial" charset="0"/>
              </a:defRPr>
            </a:lvl2pPr>
            <a:lvl3pPr marL="1143000" indent="-228600" defTabSz="990600" eaLnBrk="0" hangingPunct="0">
              <a:spcBef>
                <a:spcPct val="30000"/>
              </a:spcBef>
              <a:defRPr sz="1200">
                <a:solidFill>
                  <a:schemeClr val="tx1"/>
                </a:solidFill>
                <a:latin typeface="Arial" charset="0"/>
              </a:defRPr>
            </a:lvl3pPr>
            <a:lvl4pPr marL="1600200" indent="-228600" defTabSz="990600" eaLnBrk="0" hangingPunct="0">
              <a:spcBef>
                <a:spcPct val="30000"/>
              </a:spcBef>
              <a:defRPr sz="1200">
                <a:solidFill>
                  <a:schemeClr val="tx1"/>
                </a:solidFill>
                <a:latin typeface="Arial" charset="0"/>
              </a:defRPr>
            </a:lvl4pPr>
            <a:lvl5pPr marL="2057400" indent="-228600" defTabSz="990600" eaLnBrk="0" hangingPunct="0">
              <a:spcBef>
                <a:spcPct val="30000"/>
              </a:spcBef>
              <a:defRPr sz="1200">
                <a:solidFill>
                  <a:schemeClr val="tx1"/>
                </a:solidFill>
                <a:latin typeface="Arial" charset="0"/>
              </a:defRPr>
            </a:lvl5pPr>
            <a:lvl6pPr marL="2514600" indent="-228600" defTabSz="990600" eaLnBrk="0" fontAlgn="base" hangingPunct="0">
              <a:spcBef>
                <a:spcPct val="30000"/>
              </a:spcBef>
              <a:spcAft>
                <a:spcPct val="0"/>
              </a:spcAft>
              <a:defRPr sz="1200">
                <a:solidFill>
                  <a:schemeClr val="tx1"/>
                </a:solidFill>
                <a:latin typeface="Arial" charset="0"/>
              </a:defRPr>
            </a:lvl6pPr>
            <a:lvl7pPr marL="2971800" indent="-228600" defTabSz="990600" eaLnBrk="0" fontAlgn="base" hangingPunct="0">
              <a:spcBef>
                <a:spcPct val="30000"/>
              </a:spcBef>
              <a:spcAft>
                <a:spcPct val="0"/>
              </a:spcAft>
              <a:defRPr sz="1200">
                <a:solidFill>
                  <a:schemeClr val="tx1"/>
                </a:solidFill>
                <a:latin typeface="Arial" charset="0"/>
              </a:defRPr>
            </a:lvl7pPr>
            <a:lvl8pPr marL="3429000" indent="-228600" defTabSz="990600" eaLnBrk="0" fontAlgn="base" hangingPunct="0">
              <a:spcBef>
                <a:spcPct val="30000"/>
              </a:spcBef>
              <a:spcAft>
                <a:spcPct val="0"/>
              </a:spcAft>
              <a:defRPr sz="1200">
                <a:solidFill>
                  <a:schemeClr val="tx1"/>
                </a:solidFill>
                <a:latin typeface="Arial" charset="0"/>
              </a:defRPr>
            </a:lvl8pPr>
            <a:lvl9pPr marL="3886200" indent="-228600" defTabSz="990600"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dirty="0">
                <a:latin typeface="Times New Roman" pitchFamily="18" charset="0"/>
              </a:rPr>
              <a:t>5</a:t>
            </a:r>
          </a:p>
        </p:txBody>
      </p:sp>
      <p:sp>
        <p:nvSpPr>
          <p:cNvPr id="23573" name="Rectangle 20"/>
          <p:cNvSpPr>
            <a:spLocks noChangeArrowheads="1"/>
          </p:cNvSpPr>
          <p:nvPr/>
        </p:nvSpPr>
        <p:spPr bwMode="auto">
          <a:xfrm>
            <a:off x="0" y="9119995"/>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74" name="Rectangle 21"/>
          <p:cNvSpPr>
            <a:spLocks noChangeArrowheads="1"/>
          </p:cNvSpPr>
          <p:nvPr/>
        </p:nvSpPr>
        <p:spPr bwMode="auto">
          <a:xfrm>
            <a:off x="0" y="0"/>
            <a:ext cx="3169920" cy="47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75" name="Rectangle 22"/>
          <p:cNvSpPr>
            <a:spLocks noGrp="1" noRot="1" noChangeAspect="1" noChangeArrowheads="1" noTextEdit="1"/>
          </p:cNvSpPr>
          <p:nvPr>
            <p:ph type="sldImg"/>
          </p:nvPr>
        </p:nvSpPr>
        <p:spPr>
          <a:xfrm>
            <a:off x="1266825" y="727075"/>
            <a:ext cx="4781550" cy="3586163"/>
          </a:xfrm>
          <a:ln w="12700" cap="flat">
            <a:solidFill>
              <a:schemeClr val="tx1"/>
            </a:solidFill>
          </a:ln>
        </p:spPr>
      </p:sp>
      <p:sp>
        <p:nvSpPr>
          <p:cNvPr id="23576" name="Rectangle 23"/>
          <p:cNvSpPr>
            <a:spLocks noGrp="1" noChangeArrowheads="1"/>
          </p:cNvSpPr>
          <p:nvPr>
            <p:ph type="body" idx="1"/>
          </p:nvPr>
        </p:nvSpPr>
        <p:spPr>
          <a:xfrm>
            <a:off x="973667" y="4561635"/>
            <a:ext cx="5366173" cy="43177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74" tIns="48451" rIns="98574" bIns="48451"/>
          <a:lstStyle/>
          <a:p>
            <a:pPr eaLnBrk="1" hangingPunct="1"/>
            <a:r>
              <a:rPr lang="en-US" altLang="en-US" sz="1100" dirty="0"/>
              <a:t>The presenter should have touched on the following items when Explaining session one:</a:t>
            </a:r>
          </a:p>
          <a:p>
            <a:pPr eaLnBrk="1" hangingPunct="1"/>
            <a:endParaRPr lang="en-US" altLang="en-US" sz="1100" dirty="0"/>
          </a:p>
          <a:p>
            <a:pPr eaLnBrk="1" hangingPunct="1">
              <a:spcBef>
                <a:spcPts val="600"/>
              </a:spcBef>
              <a:spcAft>
                <a:spcPts val="0"/>
              </a:spcAft>
              <a:buClrTx/>
              <a:buFont typeface="+mj-lt"/>
              <a:buAutoNum type="arabicPeriod"/>
            </a:pPr>
            <a:r>
              <a:rPr lang="en-US" altLang="en-US" sz="1600" dirty="0" smtClean="0"/>
              <a:t>  Hand injuries account for __________ of all upper extremity injuries.  </a:t>
            </a:r>
          </a:p>
          <a:p>
            <a:pPr lvl="1" eaLnBrk="1" hangingPunct="1">
              <a:spcBef>
                <a:spcPts val="600"/>
              </a:spcBef>
              <a:spcAft>
                <a:spcPts val="0"/>
              </a:spcAft>
              <a:buClrTx/>
              <a:buSzPct val="70000"/>
              <a:buFont typeface="+mj-lt"/>
              <a:buAutoNum type="alphaLcPeriod"/>
            </a:pPr>
            <a:r>
              <a:rPr lang="en-US" altLang="en-US" sz="1400" dirty="0" smtClean="0"/>
              <a:t> 10%</a:t>
            </a:r>
          </a:p>
          <a:p>
            <a:pPr lvl="1" eaLnBrk="1" hangingPunct="1">
              <a:spcBef>
                <a:spcPts val="600"/>
              </a:spcBef>
              <a:spcAft>
                <a:spcPts val="0"/>
              </a:spcAft>
              <a:buClrTx/>
              <a:buSzPct val="70000"/>
              <a:buFont typeface="+mj-lt"/>
              <a:buAutoNum type="alphaLcPeriod"/>
            </a:pPr>
            <a:r>
              <a:rPr lang="en-US" altLang="en-US" sz="1400" dirty="0" smtClean="0"/>
              <a:t> 20%</a:t>
            </a:r>
          </a:p>
          <a:p>
            <a:pPr lvl="1" eaLnBrk="1" hangingPunct="1">
              <a:spcBef>
                <a:spcPts val="600"/>
              </a:spcBef>
              <a:spcAft>
                <a:spcPts val="0"/>
              </a:spcAft>
              <a:buClrTx/>
              <a:buSzPct val="70000"/>
              <a:buFont typeface="+mj-lt"/>
              <a:buAutoNum type="alphaLcPeriod"/>
            </a:pPr>
            <a:r>
              <a:rPr lang="en-US" altLang="en-US" sz="1400" dirty="0" smtClean="0"/>
              <a:t> 30%</a:t>
            </a:r>
          </a:p>
          <a:p>
            <a:pPr lvl="1" eaLnBrk="1" hangingPunct="1">
              <a:spcBef>
                <a:spcPts val="600"/>
              </a:spcBef>
              <a:spcAft>
                <a:spcPts val="0"/>
              </a:spcAft>
              <a:buClrTx/>
              <a:buSzPct val="70000"/>
              <a:buFont typeface="+mj-lt"/>
              <a:buAutoNum type="alphaLcPeriod"/>
            </a:pPr>
            <a:r>
              <a:rPr lang="en-US" altLang="en-US" sz="1400" dirty="0" smtClean="0"/>
              <a:t> </a:t>
            </a:r>
            <a:r>
              <a:rPr lang="en-US" altLang="en-US" sz="1400" b="1" dirty="0" smtClean="0"/>
              <a:t>40%</a:t>
            </a:r>
          </a:p>
          <a:p>
            <a:pPr marL="457200" lvl="1" indent="0" eaLnBrk="1" hangingPunct="1">
              <a:spcBef>
                <a:spcPts val="600"/>
              </a:spcBef>
              <a:spcAft>
                <a:spcPts val="0"/>
              </a:spcAft>
              <a:buClrTx/>
              <a:buSzPct val="70000"/>
              <a:buNone/>
            </a:pPr>
            <a:endParaRPr lang="en-US" altLang="en-US" sz="1400" dirty="0" smtClean="0"/>
          </a:p>
          <a:p>
            <a:pPr eaLnBrk="1" hangingPunct="1">
              <a:spcBef>
                <a:spcPts val="600"/>
              </a:spcBef>
              <a:spcAft>
                <a:spcPts val="0"/>
              </a:spcAft>
              <a:buClrTx/>
              <a:buFont typeface="+mj-lt"/>
              <a:buAutoNum type="arabicPeriod"/>
            </a:pPr>
            <a:r>
              <a:rPr lang="en-US" altLang="en-US" sz="1600" dirty="0" smtClean="0"/>
              <a:t>  The average hand injury results in an average ______  lost work days.    </a:t>
            </a:r>
          </a:p>
          <a:p>
            <a:pPr marL="685800" lvl="1" indent="-228600" eaLnBrk="1" hangingPunct="1">
              <a:spcBef>
                <a:spcPts val="600"/>
              </a:spcBef>
              <a:spcAft>
                <a:spcPts val="0"/>
              </a:spcAft>
              <a:buClrTx/>
              <a:buSzPct val="70000"/>
              <a:buFont typeface="+mj-lt"/>
              <a:buAutoNum type="alphaLcPeriod"/>
            </a:pPr>
            <a:r>
              <a:rPr lang="en-US" altLang="en-US" sz="1400" dirty="0" smtClean="0"/>
              <a:t>3   </a:t>
            </a:r>
          </a:p>
          <a:p>
            <a:pPr marL="685800" lvl="1" indent="-228600" eaLnBrk="1" hangingPunct="1">
              <a:spcBef>
                <a:spcPts val="600"/>
              </a:spcBef>
              <a:spcAft>
                <a:spcPts val="0"/>
              </a:spcAft>
              <a:buClrTx/>
              <a:buSzPct val="70000"/>
              <a:buFont typeface="+mj-lt"/>
              <a:buAutoNum type="alphaLcPeriod"/>
            </a:pPr>
            <a:r>
              <a:rPr lang="en-US" altLang="en-US" sz="1400" b="1" dirty="0" smtClean="0"/>
              <a:t>6</a:t>
            </a:r>
          </a:p>
          <a:p>
            <a:pPr marL="685800" lvl="1" indent="-228600" eaLnBrk="1" hangingPunct="1">
              <a:spcBef>
                <a:spcPts val="600"/>
              </a:spcBef>
              <a:spcAft>
                <a:spcPts val="0"/>
              </a:spcAft>
              <a:buClrTx/>
              <a:buSzPct val="70000"/>
              <a:buFont typeface="+mj-lt"/>
              <a:buAutoNum type="alphaLcPeriod"/>
            </a:pPr>
            <a:r>
              <a:rPr lang="en-US" altLang="en-US" sz="1400" dirty="0" smtClean="0"/>
              <a:t>9</a:t>
            </a:r>
          </a:p>
          <a:p>
            <a:pPr marL="685800" lvl="1" indent="-228600" eaLnBrk="1" hangingPunct="1">
              <a:spcBef>
                <a:spcPts val="600"/>
              </a:spcBef>
              <a:spcAft>
                <a:spcPts val="0"/>
              </a:spcAft>
              <a:buClrTx/>
              <a:buSzPct val="70000"/>
              <a:buFont typeface="+mj-lt"/>
              <a:buAutoNum type="alphaLcPeriod"/>
            </a:pPr>
            <a:endParaRPr lang="en-US" altLang="en-US" sz="1400" dirty="0" smtClean="0"/>
          </a:p>
          <a:p>
            <a:pPr eaLnBrk="1" hangingPunct="1">
              <a:spcBef>
                <a:spcPts val="600"/>
              </a:spcBef>
              <a:spcAft>
                <a:spcPts val="0"/>
              </a:spcAft>
              <a:buClrTx/>
              <a:buFont typeface="+mj-lt"/>
              <a:buAutoNum type="arabicPeriod"/>
            </a:pPr>
            <a:r>
              <a:rPr lang="en-US" altLang="en-US" sz="1600" dirty="0" smtClean="0"/>
              <a:t>  70% of people that experienced hand injury were not wearing gloves.  </a:t>
            </a:r>
          </a:p>
          <a:p>
            <a:pPr lvl="1" eaLnBrk="1" hangingPunct="1">
              <a:spcBef>
                <a:spcPts val="600"/>
              </a:spcBef>
              <a:spcAft>
                <a:spcPts val="0"/>
              </a:spcAft>
              <a:buClrTx/>
              <a:buSzPct val="70000"/>
              <a:buFont typeface="+mj-lt"/>
              <a:buAutoNum type="alphaLcPeriod"/>
            </a:pPr>
            <a:r>
              <a:rPr lang="en-US" altLang="en-US" sz="1400" dirty="0" smtClean="0"/>
              <a:t> </a:t>
            </a:r>
            <a:r>
              <a:rPr lang="en-US" altLang="en-US" sz="1400" b="1" dirty="0" smtClean="0"/>
              <a:t>True</a:t>
            </a:r>
          </a:p>
          <a:p>
            <a:pPr lvl="1" eaLnBrk="1" hangingPunct="1">
              <a:spcBef>
                <a:spcPts val="600"/>
              </a:spcBef>
              <a:spcAft>
                <a:spcPts val="0"/>
              </a:spcAft>
              <a:buClrTx/>
              <a:buSzPct val="70000"/>
              <a:buFont typeface="+mj-lt"/>
              <a:buAutoNum type="alphaLcPeriod"/>
            </a:pPr>
            <a:r>
              <a:rPr lang="en-US" altLang="en-US" sz="1400" dirty="0" smtClean="0"/>
              <a:t> False</a:t>
            </a:r>
            <a:endParaRPr lang="en-US" altLang="en-US" sz="1400" dirty="0"/>
          </a:p>
        </p:txBody>
      </p:sp>
    </p:spTree>
    <p:extLst>
      <p:ext uri="{BB962C8B-B14F-4D97-AF65-F5344CB8AC3E}">
        <p14:creationId xmlns:p14="http://schemas.microsoft.com/office/powerpoint/2010/main" val="2294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fld id="{CA8A1DD3-3A4E-4248-86B3-0E046C8170D8}" type="slidenum">
              <a:rPr lang="en-US" altLang="en-US">
                <a:latin typeface="Times New Roman" pitchFamily="18" charset="0"/>
              </a:rPr>
              <a:pPr/>
              <a:t>12</a:t>
            </a:fld>
            <a:endParaRPr lang="en-US" altLang="en-US" dirty="0">
              <a:latin typeface="Times New Roman" pitchFamily="18" charset="0"/>
            </a:endParaRPr>
          </a:p>
        </p:txBody>
      </p:sp>
      <p:sp>
        <p:nvSpPr>
          <p:cNvPr id="35843" name="Rectangle 2"/>
          <p:cNvSpPr>
            <a:spLocks noGrp="1" noRot="1" noChangeAspect="1" noChangeArrowheads="1" noTextEdit="1"/>
          </p:cNvSpPr>
          <p:nvPr>
            <p:ph type="sldImg"/>
          </p:nvPr>
        </p:nvSpPr>
        <p:spPr>
          <a:xfrm>
            <a:off x="1257300" y="715963"/>
            <a:ext cx="4802188" cy="3602037"/>
          </a:xfrm>
          <a:ln/>
        </p:spPr>
      </p:sp>
      <p:sp>
        <p:nvSpPr>
          <p:cNvPr id="35844" name="Rectangle 3"/>
          <p:cNvSpPr>
            <a:spLocks noGrp="1" noChangeArrowheads="1"/>
          </p:cNvSpPr>
          <p:nvPr>
            <p:ph type="body" idx="1"/>
          </p:nvPr>
        </p:nvSpPr>
        <p:spPr>
          <a:xfrm>
            <a:off x="731838" y="4543425"/>
            <a:ext cx="6176962"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Explain that in this section the</a:t>
            </a:r>
            <a:r>
              <a:rPr lang="en-US" altLang="en-US" baseline="0" dirty="0" smtClean="0"/>
              <a:t> discussion points are to review the possible casual factors that may lead to hand injuries.  </a:t>
            </a:r>
            <a:endParaRPr lang="en-US" altLang="en-US" dirty="0" smtClean="0"/>
          </a:p>
        </p:txBody>
      </p:sp>
    </p:spTree>
    <p:extLst>
      <p:ext uri="{BB962C8B-B14F-4D97-AF65-F5344CB8AC3E}">
        <p14:creationId xmlns:p14="http://schemas.microsoft.com/office/powerpoint/2010/main" val="2906179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Explain that intricate in design and function, the hand is an amazing work of engineering. Form follows function in the hand; therefore, any injury to the underlying structures of the hand carries the potential for serious handicap. To reduce this risk, even the smallest hand injuries require proper medical evaluation.  The goal with injuries to the hand is a rapid and accurate initial evaluation and treatment. In other words, once an injury occurs, the doctor strives to begin medical treatment quickly so the short- and long-term effects on the hand can be minimized.  The hand consists of 27 bones (including the 8 bones of the wrist). When the other associated structures (nerves, arteries, veins, muscles, tendons, ligaments, joint cartilage, and fingernails) are considered, the potential for a variety of injuries exists when trauma involves the hand.  The most common cause of the injuries was blunt trauma, followed by injury from a sharp object.</a:t>
            </a:r>
          </a:p>
          <a:p>
            <a:endParaRPr lang="en-US" dirty="0" smtClean="0"/>
          </a:p>
          <a:p>
            <a:r>
              <a:rPr lang="en-US" dirty="0" smtClean="0"/>
              <a:t>Source:  https://www.emedicinehealth.com/hand_injuries/article_em.htm#hand_injury_facts</a:t>
            </a:r>
          </a:p>
          <a:p>
            <a:endParaRPr lang="en-US" dirty="0"/>
          </a:p>
        </p:txBody>
      </p:sp>
      <p:sp>
        <p:nvSpPr>
          <p:cNvPr id="4" name="Slide Number Placeholder 3"/>
          <p:cNvSpPr>
            <a:spLocks noGrp="1"/>
          </p:cNvSpPr>
          <p:nvPr>
            <p:ph type="sldNum" sz="quarter" idx="10"/>
          </p:nvPr>
        </p:nvSpPr>
        <p:spPr/>
        <p:txBody>
          <a:bodyPr/>
          <a:lstStyle/>
          <a:p>
            <a:pPr>
              <a:defRPr/>
            </a:pPr>
            <a:fld id="{9639D846-830C-4CD3-83D8-6C7A7CE508F2}" type="slidenum">
              <a:rPr lang="en-US" altLang="en-US" smtClean="0"/>
              <a:pPr>
                <a:defRPr/>
              </a:pPr>
              <a:t>13</a:t>
            </a:fld>
            <a:endParaRPr lang="en-US" altLang="en-US" dirty="0"/>
          </a:p>
        </p:txBody>
      </p:sp>
    </p:spTree>
    <p:extLst>
      <p:ext uri="{BB962C8B-B14F-4D97-AF65-F5344CB8AC3E}">
        <p14:creationId xmlns:p14="http://schemas.microsoft.com/office/powerpoint/2010/main" val="8454524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Explain that knife use is a major causal factor leading to hand injuries.  Many times, a knife is not the best or proper tool to used for the task at hand.  Also, when a knife is the best tool for the task, improper use of the knife may lead to an injury.  Even though we may choose to use personal protective equipment (PPE) in the form of cut resistant gloves, they are not designed to prevent a puncture. The term resistant is used to denote that a glove offers extra durability and protection from cuts. Cuts in gloves are still possible and not even the most durable glove is completely cut proof.</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9639D846-830C-4CD3-83D8-6C7A7CE508F2}" type="slidenum">
              <a:rPr lang="en-US" altLang="en-US" smtClean="0"/>
              <a:pPr>
                <a:defRPr/>
              </a:pPr>
              <a:t>14</a:t>
            </a:fld>
            <a:endParaRPr lang="en-US" altLang="en-US" dirty="0"/>
          </a:p>
        </p:txBody>
      </p:sp>
    </p:spTree>
    <p:extLst>
      <p:ext uri="{BB962C8B-B14F-4D97-AF65-F5344CB8AC3E}">
        <p14:creationId xmlns:p14="http://schemas.microsoft.com/office/powerpoint/2010/main" val="3472711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pinch points are another casual factor for hand injuries.  The key to protecting</a:t>
            </a:r>
            <a:r>
              <a:rPr lang="en-US" baseline="0" dirty="0" smtClean="0"/>
              <a:t> workers from pinch-point hazards is to avoid them completely.  In the job task planning stage, all possible pinch-points should be identified.  Once identified, the discussion should now be focused toward controlling the hazard.  Either eliminate it altogether or use some method that remove the hand or other body part from the danger zone.  Taglines to guide loads, tools that can reach into the danger area may be used.  Ensure that any machinery is locked out and the possibality of an unintentional operation is removed.  Recognize and stay out of the line-of-fire.  These are some of the ways our hands and other body parts can be protected from pinch-point hazards. </a:t>
            </a:r>
            <a:endParaRPr lang="en-US" dirty="0"/>
          </a:p>
        </p:txBody>
      </p:sp>
      <p:sp>
        <p:nvSpPr>
          <p:cNvPr id="4" name="Slide Number Placeholder 3"/>
          <p:cNvSpPr>
            <a:spLocks noGrp="1"/>
          </p:cNvSpPr>
          <p:nvPr>
            <p:ph type="sldNum" sz="quarter" idx="10"/>
          </p:nvPr>
        </p:nvSpPr>
        <p:spPr/>
        <p:txBody>
          <a:bodyPr/>
          <a:lstStyle/>
          <a:p>
            <a:pPr>
              <a:defRPr/>
            </a:pPr>
            <a:fld id="{9639D846-830C-4CD3-83D8-6C7A7CE508F2}" type="slidenum">
              <a:rPr lang="en-US" altLang="en-US" smtClean="0"/>
              <a:pPr>
                <a:defRPr/>
              </a:pPr>
              <a:t>15</a:t>
            </a:fld>
            <a:endParaRPr lang="en-US" altLang="en-US" dirty="0"/>
          </a:p>
        </p:txBody>
      </p:sp>
    </p:spTree>
    <p:extLst>
      <p:ext uri="{BB962C8B-B14F-4D97-AF65-F5344CB8AC3E}">
        <p14:creationId xmlns:p14="http://schemas.microsoft.com/office/powerpoint/2010/main" val="3059939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another</a:t>
            </a:r>
            <a:r>
              <a:rPr lang="en-US" baseline="0" dirty="0" smtClean="0"/>
              <a:t> causal factor for hand injuries is exposure to harmful chemicals.  In our business we may encounter chemicals that can cause damage to our hands and other body parts if there is a repeated or possibly prolonged exposure.  Diesel fuel, hydraulic fluids, battery acid, other lubricants and inhibitor compounds, just to name a few, may cause injury to our hands.  Prior to use, always check the Safety Data Sheet (SDS) to determine the sign and symptoms of exposure, medical treatment, and possible required PPE use necessary for personal protection.</a:t>
            </a:r>
            <a:endParaRPr lang="en-US" dirty="0"/>
          </a:p>
        </p:txBody>
      </p:sp>
      <p:sp>
        <p:nvSpPr>
          <p:cNvPr id="4" name="Slide Number Placeholder 3"/>
          <p:cNvSpPr>
            <a:spLocks noGrp="1"/>
          </p:cNvSpPr>
          <p:nvPr>
            <p:ph type="sldNum" sz="quarter" idx="10"/>
          </p:nvPr>
        </p:nvSpPr>
        <p:spPr/>
        <p:txBody>
          <a:bodyPr/>
          <a:lstStyle/>
          <a:p>
            <a:pPr>
              <a:defRPr/>
            </a:pPr>
            <a:fld id="{9639D846-830C-4CD3-83D8-6C7A7CE508F2}" type="slidenum">
              <a:rPr lang="en-US" altLang="en-US" smtClean="0"/>
              <a:pPr>
                <a:defRPr/>
              </a:pPr>
              <a:t>16</a:t>
            </a:fld>
            <a:endParaRPr lang="en-US" altLang="en-US" dirty="0"/>
          </a:p>
        </p:txBody>
      </p:sp>
    </p:spTree>
    <p:extLst>
      <p:ext uri="{BB962C8B-B14F-4D97-AF65-F5344CB8AC3E}">
        <p14:creationId xmlns:p14="http://schemas.microsoft.com/office/powerpoint/2010/main" val="33995874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a:t>
            </a:r>
            <a:r>
              <a:rPr lang="en-US" baseline="0" dirty="0" smtClean="0"/>
              <a:t> as previously discussed, pre-job planning is an essential aspect of worker safety  In terms of electrical hazards, always try to eliminate the hazard first!  If elimination is not practical or feasible, then our training allows us to use protective equipment such as properly rated insulating protective equipment to safely perform the job task.  If possible, d</a:t>
            </a:r>
            <a:r>
              <a:rPr lang="en-US" dirty="0" smtClean="0"/>
              <a:t>e-energize, Test, Ground, and establish an equal</a:t>
            </a:r>
            <a:r>
              <a:rPr lang="en-US" baseline="0" dirty="0" smtClean="0"/>
              <a:t> potential work space.  Another alternative method is to use i</a:t>
            </a:r>
            <a:r>
              <a:rPr lang="en-US" dirty="0" smtClean="0"/>
              <a:t>nsulated live-line tools.  Always maintain the proper Minimum Approach Distance (MAD) from exposed energized parts.  Identify and insulate all second points of contact and where required, use the appropriately</a:t>
            </a:r>
            <a:r>
              <a:rPr lang="en-US" baseline="0" dirty="0" smtClean="0"/>
              <a:t> r</a:t>
            </a:r>
            <a:r>
              <a:rPr lang="en-US" dirty="0" smtClean="0"/>
              <a:t>ated PPE.</a:t>
            </a:r>
            <a:endParaRPr lang="en-US" dirty="0"/>
          </a:p>
        </p:txBody>
      </p:sp>
      <p:sp>
        <p:nvSpPr>
          <p:cNvPr id="4" name="Slide Number Placeholder 3"/>
          <p:cNvSpPr>
            <a:spLocks noGrp="1"/>
          </p:cNvSpPr>
          <p:nvPr>
            <p:ph type="sldNum" sz="quarter" idx="10"/>
          </p:nvPr>
        </p:nvSpPr>
        <p:spPr/>
        <p:txBody>
          <a:bodyPr/>
          <a:lstStyle/>
          <a:p>
            <a:pPr>
              <a:defRPr/>
            </a:pPr>
            <a:fld id="{9639D846-830C-4CD3-83D8-6C7A7CE508F2}" type="slidenum">
              <a:rPr lang="en-US" altLang="en-US" smtClean="0"/>
              <a:pPr>
                <a:defRPr/>
              </a:pPr>
              <a:t>17</a:t>
            </a:fld>
            <a:endParaRPr lang="en-US" altLang="en-US" dirty="0"/>
          </a:p>
        </p:txBody>
      </p:sp>
    </p:spTree>
    <p:extLst>
      <p:ext uri="{BB962C8B-B14F-4D97-AF65-F5344CB8AC3E}">
        <p14:creationId xmlns:p14="http://schemas.microsoft.com/office/powerpoint/2010/main" val="36591551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the first step in tool use safety is to select the proper tool for the task.  Screwdrivers and not pry bard or punches.  Inspect the tool prior to use.  If it is</a:t>
            </a:r>
            <a:r>
              <a:rPr lang="en-US" baseline="0" dirty="0" smtClean="0"/>
              <a:t> damaged discard or repair it.  Never modify the tool and be aware of possible slip and puncture injuries.</a:t>
            </a:r>
            <a:endParaRPr lang="en-US" dirty="0"/>
          </a:p>
        </p:txBody>
      </p:sp>
      <p:sp>
        <p:nvSpPr>
          <p:cNvPr id="4" name="Slide Number Placeholder 3"/>
          <p:cNvSpPr>
            <a:spLocks noGrp="1"/>
          </p:cNvSpPr>
          <p:nvPr>
            <p:ph type="sldNum" sz="quarter" idx="10"/>
          </p:nvPr>
        </p:nvSpPr>
        <p:spPr/>
        <p:txBody>
          <a:bodyPr/>
          <a:lstStyle/>
          <a:p>
            <a:pPr>
              <a:defRPr/>
            </a:pPr>
            <a:fld id="{9639D846-830C-4CD3-83D8-6C7A7CE508F2}" type="slidenum">
              <a:rPr lang="en-US" altLang="en-US" smtClean="0"/>
              <a:pPr>
                <a:defRPr/>
              </a:pPr>
              <a:t>18</a:t>
            </a:fld>
            <a:endParaRPr lang="en-US" altLang="en-US" dirty="0"/>
          </a:p>
        </p:txBody>
      </p:sp>
    </p:spTree>
    <p:extLst>
      <p:ext uri="{BB962C8B-B14F-4D97-AF65-F5344CB8AC3E}">
        <p14:creationId xmlns:p14="http://schemas.microsoft.com/office/powerpoint/2010/main" val="15155345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Explain that repetitive motion injuries can</a:t>
            </a:r>
            <a:r>
              <a:rPr lang="en-US" sz="1200" baseline="0" dirty="0" smtClean="0"/>
              <a:t> be caused by repeatedly d</a:t>
            </a:r>
            <a:r>
              <a:rPr lang="en-US" sz="1200" dirty="0" smtClean="0"/>
              <a:t>oing the same hand or wrist movements for prolonged periods.  The symptoms of these types of injuries may</a:t>
            </a:r>
            <a:r>
              <a:rPr lang="en-US" sz="1200" baseline="0" dirty="0" smtClean="0"/>
              <a:t> a</a:t>
            </a:r>
            <a:r>
              <a:rPr lang="en-US" sz="1200" dirty="0" smtClean="0"/>
              <a:t>ppear as pain, numbness, tingling, cramping or loss of grip strength.  Early treatment is important.  Explain that if a worker suspects this</a:t>
            </a:r>
            <a:r>
              <a:rPr lang="en-US" sz="1200" baseline="0" dirty="0" smtClean="0"/>
              <a:t> type of issue they should r</a:t>
            </a:r>
            <a:r>
              <a:rPr lang="en-US" sz="1200" dirty="0" smtClean="0"/>
              <a:t>eport the symptoms</a:t>
            </a:r>
            <a:r>
              <a:rPr lang="en-US" sz="1200" baseline="0" dirty="0" smtClean="0"/>
              <a:t> </a:t>
            </a:r>
            <a:r>
              <a:rPr lang="en-US" sz="1200" dirty="0" smtClean="0"/>
              <a:t>to a supervisor as medical treatment may be needed.  For very minor symptoms stretching, icing and rest will help.</a:t>
            </a:r>
          </a:p>
          <a:p>
            <a:endParaRPr lang="en-US" dirty="0"/>
          </a:p>
        </p:txBody>
      </p:sp>
      <p:sp>
        <p:nvSpPr>
          <p:cNvPr id="4" name="Slide Number Placeholder 3"/>
          <p:cNvSpPr>
            <a:spLocks noGrp="1"/>
          </p:cNvSpPr>
          <p:nvPr>
            <p:ph type="sldNum" sz="quarter" idx="10"/>
          </p:nvPr>
        </p:nvSpPr>
        <p:spPr/>
        <p:txBody>
          <a:bodyPr/>
          <a:lstStyle/>
          <a:p>
            <a:pPr>
              <a:defRPr/>
            </a:pPr>
            <a:fld id="{9639D846-830C-4CD3-83D8-6C7A7CE508F2}" type="slidenum">
              <a:rPr lang="en-US" altLang="en-US" smtClean="0"/>
              <a:pPr>
                <a:defRPr/>
              </a:pPr>
              <a:t>19</a:t>
            </a:fld>
            <a:endParaRPr lang="en-US" altLang="en-US" dirty="0"/>
          </a:p>
        </p:txBody>
      </p:sp>
    </p:spTree>
    <p:extLst>
      <p:ext uri="{BB962C8B-B14F-4D97-AF65-F5344CB8AC3E}">
        <p14:creationId xmlns:p14="http://schemas.microsoft.com/office/powerpoint/2010/main" val="2858568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 Explain that this continuing education module will discuss the effects of hand injuries, employer responsibilities regarding worker</a:t>
            </a:r>
            <a:r>
              <a:rPr lang="en-US" altLang="en-US" baseline="0" dirty="0" smtClean="0"/>
              <a:t> hand protection, how to prevent hand injuries, hazards that require hand protection, and how to select appropriate hand protection.</a:t>
            </a:r>
            <a:endParaRPr lang="en-US" altLang="en-US" dirty="0" smtClean="0"/>
          </a:p>
        </p:txBody>
      </p:sp>
    </p:spTree>
    <p:extLst>
      <p:ext uri="{BB962C8B-B14F-4D97-AF65-F5344CB8AC3E}">
        <p14:creationId xmlns:p14="http://schemas.microsoft.com/office/powerpoint/2010/main" val="39729275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035" eaLnBrk="0" hangingPunct="0">
              <a:spcBef>
                <a:spcPct val="30000"/>
              </a:spcBef>
              <a:defRPr sz="1200">
                <a:solidFill>
                  <a:schemeClr val="tx1"/>
                </a:solidFill>
                <a:latin typeface="Arial" charset="0"/>
              </a:defRPr>
            </a:lvl1pPr>
            <a:lvl2pPr marL="736082" indent="-283235" defTabSz="960035" eaLnBrk="0" hangingPunct="0">
              <a:spcBef>
                <a:spcPct val="30000"/>
              </a:spcBef>
              <a:defRPr sz="1200">
                <a:solidFill>
                  <a:schemeClr val="tx1"/>
                </a:solidFill>
                <a:latin typeface="Arial" charset="0"/>
              </a:defRPr>
            </a:lvl2pPr>
            <a:lvl3pPr marL="1132939" indent="-225600" defTabSz="960035" eaLnBrk="0" hangingPunct="0">
              <a:spcBef>
                <a:spcPct val="30000"/>
              </a:spcBef>
              <a:defRPr sz="1200">
                <a:solidFill>
                  <a:schemeClr val="tx1"/>
                </a:solidFill>
                <a:latin typeface="Arial" charset="0"/>
              </a:defRPr>
            </a:lvl3pPr>
            <a:lvl4pPr marL="1585786" indent="-225600" defTabSz="960035" eaLnBrk="0" hangingPunct="0">
              <a:spcBef>
                <a:spcPct val="30000"/>
              </a:spcBef>
              <a:defRPr sz="1200">
                <a:solidFill>
                  <a:schemeClr val="tx1"/>
                </a:solidFill>
                <a:latin typeface="Arial" charset="0"/>
              </a:defRPr>
            </a:lvl4pPr>
            <a:lvl5pPr marL="2038632" indent="-225600" defTabSz="960035" eaLnBrk="0" hangingPunct="0">
              <a:spcBef>
                <a:spcPct val="30000"/>
              </a:spcBef>
              <a:defRPr sz="1200">
                <a:solidFill>
                  <a:schemeClr val="tx1"/>
                </a:solidFill>
                <a:latin typeface="Arial" charset="0"/>
              </a:defRPr>
            </a:lvl5pPr>
            <a:lvl6pPr marL="2512885" indent="-225600" defTabSz="960035" eaLnBrk="0" fontAlgn="base" hangingPunct="0">
              <a:spcBef>
                <a:spcPct val="30000"/>
              </a:spcBef>
              <a:spcAft>
                <a:spcPct val="0"/>
              </a:spcAft>
              <a:defRPr sz="1200">
                <a:solidFill>
                  <a:schemeClr val="tx1"/>
                </a:solidFill>
                <a:latin typeface="Arial" charset="0"/>
              </a:defRPr>
            </a:lvl6pPr>
            <a:lvl7pPr marL="2987139" indent="-225600" defTabSz="960035" eaLnBrk="0" fontAlgn="base" hangingPunct="0">
              <a:spcBef>
                <a:spcPct val="30000"/>
              </a:spcBef>
              <a:spcAft>
                <a:spcPct val="0"/>
              </a:spcAft>
              <a:defRPr sz="1200">
                <a:solidFill>
                  <a:schemeClr val="tx1"/>
                </a:solidFill>
                <a:latin typeface="Arial" charset="0"/>
              </a:defRPr>
            </a:lvl7pPr>
            <a:lvl8pPr marL="3461392" indent="-225600" defTabSz="960035" eaLnBrk="0" fontAlgn="base" hangingPunct="0">
              <a:spcBef>
                <a:spcPct val="30000"/>
              </a:spcBef>
              <a:spcAft>
                <a:spcPct val="0"/>
              </a:spcAft>
              <a:defRPr sz="1200">
                <a:solidFill>
                  <a:schemeClr val="tx1"/>
                </a:solidFill>
                <a:latin typeface="Arial" charset="0"/>
              </a:defRPr>
            </a:lvl8pPr>
            <a:lvl9pPr marL="3935646" indent="-225600" defTabSz="960035"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64DCB06-7DE1-491A-B44C-06924ECC895E}" type="slidenum">
              <a:rPr lang="en-US" altLang="en-US" smtClean="0"/>
              <a:pPr eaLnBrk="1" hangingPunct="1">
                <a:spcBef>
                  <a:spcPct val="0"/>
                </a:spcBef>
                <a:defRPr/>
              </a:pPr>
              <a:t>20</a:t>
            </a:fld>
            <a:endParaRPr lang="en-US" altLang="en-US" dirty="0" smtClean="0"/>
          </a:p>
        </p:txBody>
      </p:sp>
      <p:sp>
        <p:nvSpPr>
          <p:cNvPr id="23555" name="Rectangle 2"/>
          <p:cNvSpPr>
            <a:spLocks noChangeArrowheads="1"/>
          </p:cNvSpPr>
          <p:nvPr/>
        </p:nvSpPr>
        <p:spPr bwMode="auto">
          <a:xfrm>
            <a:off x="4145280" y="2"/>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56" name="Rectangle 3"/>
          <p:cNvSpPr>
            <a:spLocks noChangeArrowheads="1"/>
          </p:cNvSpPr>
          <p:nvPr/>
        </p:nvSpPr>
        <p:spPr bwMode="auto">
          <a:xfrm>
            <a:off x="4145280" y="9119995"/>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049" tIns="0" rIns="20049"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dirty="0">
                <a:latin typeface="Times New Roman" pitchFamily="18" charset="0"/>
              </a:rPr>
              <a:t>5</a:t>
            </a:r>
          </a:p>
        </p:txBody>
      </p:sp>
      <p:sp>
        <p:nvSpPr>
          <p:cNvPr id="23557" name="Rectangle 4"/>
          <p:cNvSpPr>
            <a:spLocks noChangeArrowheads="1"/>
          </p:cNvSpPr>
          <p:nvPr/>
        </p:nvSpPr>
        <p:spPr bwMode="auto">
          <a:xfrm>
            <a:off x="0" y="9119995"/>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58" name="Rectangle 5"/>
          <p:cNvSpPr>
            <a:spLocks noChangeArrowheads="1"/>
          </p:cNvSpPr>
          <p:nvPr/>
        </p:nvSpPr>
        <p:spPr bwMode="auto">
          <a:xfrm>
            <a:off x="0" y="2"/>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59" name="Rectangle 6"/>
          <p:cNvSpPr>
            <a:spLocks noChangeArrowheads="1"/>
          </p:cNvSpPr>
          <p:nvPr/>
        </p:nvSpPr>
        <p:spPr bwMode="auto">
          <a:xfrm>
            <a:off x="4145280" y="2"/>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60" name="Rectangle 7"/>
          <p:cNvSpPr>
            <a:spLocks noChangeArrowheads="1"/>
          </p:cNvSpPr>
          <p:nvPr/>
        </p:nvSpPr>
        <p:spPr bwMode="auto">
          <a:xfrm>
            <a:off x="4145280" y="9119995"/>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049" tIns="0" rIns="20049"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dirty="0">
                <a:latin typeface="Times New Roman" pitchFamily="18" charset="0"/>
              </a:rPr>
              <a:t>5</a:t>
            </a:r>
          </a:p>
        </p:txBody>
      </p:sp>
      <p:sp>
        <p:nvSpPr>
          <p:cNvPr id="23561" name="Rectangle 8"/>
          <p:cNvSpPr>
            <a:spLocks noChangeArrowheads="1"/>
          </p:cNvSpPr>
          <p:nvPr/>
        </p:nvSpPr>
        <p:spPr bwMode="auto">
          <a:xfrm>
            <a:off x="0" y="9119995"/>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62" name="Rectangle 9"/>
          <p:cNvSpPr>
            <a:spLocks noChangeArrowheads="1"/>
          </p:cNvSpPr>
          <p:nvPr/>
        </p:nvSpPr>
        <p:spPr bwMode="auto">
          <a:xfrm>
            <a:off x="0" y="2"/>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63" name="Rectangle 10"/>
          <p:cNvSpPr>
            <a:spLocks noChangeArrowheads="1"/>
          </p:cNvSpPr>
          <p:nvPr/>
        </p:nvSpPr>
        <p:spPr bwMode="auto">
          <a:xfrm>
            <a:off x="4145280" y="2"/>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64" name="Rectangle 11"/>
          <p:cNvSpPr>
            <a:spLocks noChangeArrowheads="1"/>
          </p:cNvSpPr>
          <p:nvPr/>
        </p:nvSpPr>
        <p:spPr bwMode="auto">
          <a:xfrm>
            <a:off x="4145280" y="9119995"/>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049" tIns="0" rIns="20049"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dirty="0">
                <a:latin typeface="Times New Roman" pitchFamily="18" charset="0"/>
              </a:rPr>
              <a:t>5</a:t>
            </a:r>
          </a:p>
        </p:txBody>
      </p:sp>
      <p:sp>
        <p:nvSpPr>
          <p:cNvPr id="23565" name="Rectangle 12"/>
          <p:cNvSpPr>
            <a:spLocks noChangeArrowheads="1"/>
          </p:cNvSpPr>
          <p:nvPr/>
        </p:nvSpPr>
        <p:spPr bwMode="auto">
          <a:xfrm>
            <a:off x="0" y="9119995"/>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66" name="Rectangle 13"/>
          <p:cNvSpPr>
            <a:spLocks noChangeArrowheads="1"/>
          </p:cNvSpPr>
          <p:nvPr/>
        </p:nvSpPr>
        <p:spPr bwMode="auto">
          <a:xfrm>
            <a:off x="0" y="2"/>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67" name="Rectangle 14"/>
          <p:cNvSpPr>
            <a:spLocks noChangeArrowheads="1"/>
          </p:cNvSpPr>
          <p:nvPr/>
        </p:nvSpPr>
        <p:spPr bwMode="auto">
          <a:xfrm>
            <a:off x="4145280" y="2"/>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68" name="Rectangle 15"/>
          <p:cNvSpPr>
            <a:spLocks noChangeArrowheads="1"/>
          </p:cNvSpPr>
          <p:nvPr/>
        </p:nvSpPr>
        <p:spPr bwMode="auto">
          <a:xfrm>
            <a:off x="4145280" y="9119995"/>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049" tIns="0" rIns="20049"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dirty="0">
                <a:latin typeface="Times New Roman" pitchFamily="18" charset="0"/>
              </a:rPr>
              <a:t>5</a:t>
            </a:r>
          </a:p>
        </p:txBody>
      </p:sp>
      <p:sp>
        <p:nvSpPr>
          <p:cNvPr id="23569" name="Rectangle 16"/>
          <p:cNvSpPr>
            <a:spLocks noChangeArrowheads="1"/>
          </p:cNvSpPr>
          <p:nvPr/>
        </p:nvSpPr>
        <p:spPr bwMode="auto">
          <a:xfrm>
            <a:off x="0" y="9119995"/>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70" name="Rectangle 17"/>
          <p:cNvSpPr>
            <a:spLocks noChangeArrowheads="1"/>
          </p:cNvSpPr>
          <p:nvPr/>
        </p:nvSpPr>
        <p:spPr bwMode="auto">
          <a:xfrm>
            <a:off x="0" y="2"/>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71" name="Rectangle 18"/>
          <p:cNvSpPr>
            <a:spLocks noChangeArrowheads="1"/>
          </p:cNvSpPr>
          <p:nvPr/>
        </p:nvSpPr>
        <p:spPr bwMode="auto">
          <a:xfrm>
            <a:off x="4143587" y="0"/>
            <a:ext cx="3171613" cy="47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72" name="Rectangle 19"/>
          <p:cNvSpPr>
            <a:spLocks noChangeArrowheads="1"/>
          </p:cNvSpPr>
          <p:nvPr/>
        </p:nvSpPr>
        <p:spPr bwMode="auto">
          <a:xfrm>
            <a:off x="4143587" y="9119995"/>
            <a:ext cx="3171613"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049" tIns="0" rIns="20049" bIns="0" anchor="b"/>
          <a:lstStyle>
            <a:lvl1pPr defTabSz="990600" eaLnBrk="0" hangingPunct="0">
              <a:spcBef>
                <a:spcPct val="30000"/>
              </a:spcBef>
              <a:defRPr sz="1200">
                <a:solidFill>
                  <a:schemeClr val="tx1"/>
                </a:solidFill>
                <a:latin typeface="Arial" charset="0"/>
              </a:defRPr>
            </a:lvl1pPr>
            <a:lvl2pPr marL="742950" indent="-285750" defTabSz="990600" eaLnBrk="0" hangingPunct="0">
              <a:spcBef>
                <a:spcPct val="30000"/>
              </a:spcBef>
              <a:defRPr sz="1200">
                <a:solidFill>
                  <a:schemeClr val="tx1"/>
                </a:solidFill>
                <a:latin typeface="Arial" charset="0"/>
              </a:defRPr>
            </a:lvl2pPr>
            <a:lvl3pPr marL="1143000" indent="-228600" defTabSz="990600" eaLnBrk="0" hangingPunct="0">
              <a:spcBef>
                <a:spcPct val="30000"/>
              </a:spcBef>
              <a:defRPr sz="1200">
                <a:solidFill>
                  <a:schemeClr val="tx1"/>
                </a:solidFill>
                <a:latin typeface="Arial" charset="0"/>
              </a:defRPr>
            </a:lvl3pPr>
            <a:lvl4pPr marL="1600200" indent="-228600" defTabSz="990600" eaLnBrk="0" hangingPunct="0">
              <a:spcBef>
                <a:spcPct val="30000"/>
              </a:spcBef>
              <a:defRPr sz="1200">
                <a:solidFill>
                  <a:schemeClr val="tx1"/>
                </a:solidFill>
                <a:latin typeface="Arial" charset="0"/>
              </a:defRPr>
            </a:lvl4pPr>
            <a:lvl5pPr marL="2057400" indent="-228600" defTabSz="990600" eaLnBrk="0" hangingPunct="0">
              <a:spcBef>
                <a:spcPct val="30000"/>
              </a:spcBef>
              <a:defRPr sz="1200">
                <a:solidFill>
                  <a:schemeClr val="tx1"/>
                </a:solidFill>
                <a:latin typeface="Arial" charset="0"/>
              </a:defRPr>
            </a:lvl5pPr>
            <a:lvl6pPr marL="2514600" indent="-228600" defTabSz="990600" eaLnBrk="0" fontAlgn="base" hangingPunct="0">
              <a:spcBef>
                <a:spcPct val="30000"/>
              </a:spcBef>
              <a:spcAft>
                <a:spcPct val="0"/>
              </a:spcAft>
              <a:defRPr sz="1200">
                <a:solidFill>
                  <a:schemeClr val="tx1"/>
                </a:solidFill>
                <a:latin typeface="Arial" charset="0"/>
              </a:defRPr>
            </a:lvl6pPr>
            <a:lvl7pPr marL="2971800" indent="-228600" defTabSz="990600" eaLnBrk="0" fontAlgn="base" hangingPunct="0">
              <a:spcBef>
                <a:spcPct val="30000"/>
              </a:spcBef>
              <a:spcAft>
                <a:spcPct val="0"/>
              </a:spcAft>
              <a:defRPr sz="1200">
                <a:solidFill>
                  <a:schemeClr val="tx1"/>
                </a:solidFill>
                <a:latin typeface="Arial" charset="0"/>
              </a:defRPr>
            </a:lvl7pPr>
            <a:lvl8pPr marL="3429000" indent="-228600" defTabSz="990600" eaLnBrk="0" fontAlgn="base" hangingPunct="0">
              <a:spcBef>
                <a:spcPct val="30000"/>
              </a:spcBef>
              <a:spcAft>
                <a:spcPct val="0"/>
              </a:spcAft>
              <a:defRPr sz="1200">
                <a:solidFill>
                  <a:schemeClr val="tx1"/>
                </a:solidFill>
                <a:latin typeface="Arial" charset="0"/>
              </a:defRPr>
            </a:lvl8pPr>
            <a:lvl9pPr marL="3886200" indent="-228600" defTabSz="990600"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dirty="0">
                <a:latin typeface="Times New Roman" pitchFamily="18" charset="0"/>
              </a:rPr>
              <a:t>5</a:t>
            </a:r>
          </a:p>
        </p:txBody>
      </p:sp>
      <p:sp>
        <p:nvSpPr>
          <p:cNvPr id="23573" name="Rectangle 20"/>
          <p:cNvSpPr>
            <a:spLocks noChangeArrowheads="1"/>
          </p:cNvSpPr>
          <p:nvPr/>
        </p:nvSpPr>
        <p:spPr bwMode="auto">
          <a:xfrm>
            <a:off x="0" y="9119995"/>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74" name="Rectangle 21"/>
          <p:cNvSpPr>
            <a:spLocks noChangeArrowheads="1"/>
          </p:cNvSpPr>
          <p:nvPr/>
        </p:nvSpPr>
        <p:spPr bwMode="auto">
          <a:xfrm>
            <a:off x="0" y="0"/>
            <a:ext cx="3169920" cy="47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75" name="Rectangle 22"/>
          <p:cNvSpPr>
            <a:spLocks noGrp="1" noRot="1" noChangeAspect="1" noChangeArrowheads="1" noTextEdit="1"/>
          </p:cNvSpPr>
          <p:nvPr>
            <p:ph type="sldImg"/>
          </p:nvPr>
        </p:nvSpPr>
        <p:spPr>
          <a:xfrm>
            <a:off x="1266825" y="727075"/>
            <a:ext cx="4781550" cy="3586163"/>
          </a:xfrm>
          <a:ln w="12700" cap="flat">
            <a:solidFill>
              <a:schemeClr val="tx1"/>
            </a:solidFill>
          </a:ln>
        </p:spPr>
      </p:sp>
      <p:sp>
        <p:nvSpPr>
          <p:cNvPr id="23576" name="Rectangle 23"/>
          <p:cNvSpPr>
            <a:spLocks noGrp="1" noChangeArrowheads="1"/>
          </p:cNvSpPr>
          <p:nvPr>
            <p:ph type="body" idx="1"/>
          </p:nvPr>
        </p:nvSpPr>
        <p:spPr>
          <a:xfrm>
            <a:off x="973667" y="4561635"/>
            <a:ext cx="5366173" cy="43177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74" tIns="48451" rIns="98574" bIns="48451"/>
          <a:lstStyle/>
          <a:p>
            <a:pPr eaLnBrk="1" hangingPunct="1"/>
            <a:r>
              <a:rPr lang="en-US" altLang="en-US" sz="1100" dirty="0"/>
              <a:t>The presenter should have touched on the following items when Explaining session </a:t>
            </a:r>
            <a:r>
              <a:rPr lang="en-US" altLang="en-US" sz="1100" dirty="0" smtClean="0"/>
              <a:t>two:</a:t>
            </a:r>
            <a:endParaRPr lang="en-US" altLang="en-US" sz="1100" dirty="0"/>
          </a:p>
          <a:p>
            <a:pPr eaLnBrk="1" hangingPunct="1"/>
            <a:endParaRPr lang="en-US" altLang="en-US" sz="1100" dirty="0"/>
          </a:p>
          <a:p>
            <a:pPr eaLnBrk="1" hangingPunct="1">
              <a:spcBef>
                <a:spcPts val="600"/>
              </a:spcBef>
              <a:spcAft>
                <a:spcPts val="0"/>
              </a:spcAft>
              <a:buClrTx/>
              <a:buFont typeface="+mj-lt"/>
              <a:buAutoNum type="arabicPeriod"/>
            </a:pPr>
            <a:r>
              <a:rPr lang="en-US" altLang="en-US" sz="1600" dirty="0" smtClean="0"/>
              <a:t>  When using a knife, always cut ___________ from your body.  </a:t>
            </a:r>
          </a:p>
          <a:p>
            <a:pPr lvl="1" eaLnBrk="1" hangingPunct="1">
              <a:spcBef>
                <a:spcPts val="600"/>
              </a:spcBef>
              <a:spcAft>
                <a:spcPts val="0"/>
              </a:spcAft>
              <a:buClrTx/>
              <a:buSzPct val="70000"/>
              <a:buFont typeface="+mj-lt"/>
              <a:buAutoNum type="alphaLcPeriod"/>
            </a:pPr>
            <a:r>
              <a:rPr lang="en-US" altLang="en-US" sz="1400" dirty="0" smtClean="0"/>
              <a:t>  Toward</a:t>
            </a:r>
          </a:p>
          <a:p>
            <a:pPr lvl="1" eaLnBrk="1" hangingPunct="1">
              <a:spcBef>
                <a:spcPts val="600"/>
              </a:spcBef>
              <a:spcAft>
                <a:spcPts val="0"/>
              </a:spcAft>
              <a:buClrTx/>
              <a:buSzPct val="70000"/>
              <a:buFont typeface="+mj-lt"/>
              <a:buAutoNum type="alphaLcPeriod"/>
            </a:pPr>
            <a:r>
              <a:rPr lang="en-US" altLang="en-US" sz="1400" dirty="0" smtClean="0"/>
              <a:t>  </a:t>
            </a:r>
            <a:r>
              <a:rPr lang="en-US" altLang="en-US" sz="1400" b="1" dirty="0" smtClean="0"/>
              <a:t>Away</a:t>
            </a:r>
          </a:p>
          <a:p>
            <a:pPr marL="457200" lvl="1" indent="0" eaLnBrk="1" hangingPunct="1">
              <a:spcBef>
                <a:spcPts val="600"/>
              </a:spcBef>
              <a:spcAft>
                <a:spcPts val="0"/>
              </a:spcAft>
              <a:buClrTx/>
              <a:buSzPct val="70000"/>
              <a:buNone/>
            </a:pPr>
            <a:endParaRPr lang="en-US" altLang="en-US" sz="1400" dirty="0" smtClean="0"/>
          </a:p>
          <a:p>
            <a:pPr eaLnBrk="1" hangingPunct="1">
              <a:spcBef>
                <a:spcPts val="600"/>
              </a:spcBef>
              <a:spcAft>
                <a:spcPts val="0"/>
              </a:spcAft>
              <a:buClrTx/>
              <a:buFont typeface="+mj-lt"/>
              <a:buAutoNum type="arabicPeriod"/>
            </a:pPr>
            <a:r>
              <a:rPr lang="en-US" altLang="en-US" sz="1600" dirty="0" smtClean="0"/>
              <a:t>  The key to avoiding pinch-point injuries is to avoid pinch–points all together.    </a:t>
            </a:r>
          </a:p>
          <a:p>
            <a:pPr marL="685800" lvl="1" indent="-228600" eaLnBrk="1" hangingPunct="1">
              <a:spcBef>
                <a:spcPts val="600"/>
              </a:spcBef>
              <a:spcAft>
                <a:spcPts val="0"/>
              </a:spcAft>
              <a:buClrTx/>
              <a:buSzPct val="70000"/>
              <a:buFont typeface="+mj-lt"/>
              <a:buAutoNum type="alphaLcPeriod"/>
            </a:pPr>
            <a:r>
              <a:rPr lang="en-US" altLang="en-US" sz="1400" b="1" dirty="0" smtClean="0"/>
              <a:t>True</a:t>
            </a:r>
            <a:r>
              <a:rPr lang="en-US" altLang="en-US" sz="1400" dirty="0" smtClean="0"/>
              <a:t>   </a:t>
            </a:r>
          </a:p>
          <a:p>
            <a:pPr marL="685800" lvl="1" indent="-228600" eaLnBrk="1" hangingPunct="1">
              <a:spcBef>
                <a:spcPts val="600"/>
              </a:spcBef>
              <a:spcAft>
                <a:spcPts val="0"/>
              </a:spcAft>
              <a:buClrTx/>
              <a:buSzPct val="70000"/>
              <a:buFont typeface="+mj-lt"/>
              <a:buAutoNum type="alphaLcPeriod"/>
            </a:pPr>
            <a:r>
              <a:rPr lang="en-US" altLang="en-US" sz="1400" dirty="0" smtClean="0"/>
              <a:t>False</a:t>
            </a:r>
          </a:p>
          <a:p>
            <a:pPr marL="685800" lvl="1" indent="-228600" eaLnBrk="1" hangingPunct="1">
              <a:spcBef>
                <a:spcPts val="600"/>
              </a:spcBef>
              <a:spcAft>
                <a:spcPts val="0"/>
              </a:spcAft>
              <a:buClrTx/>
              <a:buSzPct val="70000"/>
              <a:buFont typeface="+mj-lt"/>
              <a:buAutoNum type="alphaLcPeriod"/>
            </a:pPr>
            <a:endParaRPr lang="en-US" altLang="en-US" sz="1400" dirty="0" smtClean="0"/>
          </a:p>
          <a:p>
            <a:pPr eaLnBrk="1" hangingPunct="1">
              <a:spcBef>
                <a:spcPts val="600"/>
              </a:spcBef>
              <a:spcAft>
                <a:spcPts val="0"/>
              </a:spcAft>
              <a:buClrTx/>
              <a:buFont typeface="+mj-lt"/>
              <a:buAutoNum type="arabicPeriod"/>
            </a:pPr>
            <a:r>
              <a:rPr lang="en-US" altLang="en-US" sz="1600" dirty="0" smtClean="0"/>
              <a:t>  Repetitive motion injuries can occur when a person performs the same hand/wrist movements for prolonged periods.  </a:t>
            </a:r>
          </a:p>
          <a:p>
            <a:pPr lvl="1" eaLnBrk="1" hangingPunct="1">
              <a:spcBef>
                <a:spcPts val="600"/>
              </a:spcBef>
              <a:spcAft>
                <a:spcPts val="0"/>
              </a:spcAft>
              <a:buClrTx/>
              <a:buSzPct val="70000"/>
              <a:buFont typeface="+mj-lt"/>
              <a:buAutoNum type="alphaLcPeriod"/>
            </a:pPr>
            <a:r>
              <a:rPr lang="en-US" altLang="en-US" sz="1400" dirty="0" smtClean="0"/>
              <a:t>  </a:t>
            </a:r>
            <a:r>
              <a:rPr lang="en-US" altLang="en-US" sz="1400" b="1" dirty="0" smtClean="0"/>
              <a:t>True</a:t>
            </a:r>
          </a:p>
          <a:p>
            <a:pPr lvl="1" eaLnBrk="1" hangingPunct="1">
              <a:spcBef>
                <a:spcPts val="600"/>
              </a:spcBef>
              <a:spcAft>
                <a:spcPts val="0"/>
              </a:spcAft>
              <a:buClrTx/>
              <a:buSzPct val="70000"/>
              <a:buFont typeface="+mj-lt"/>
              <a:buAutoNum type="alphaLcPeriod"/>
            </a:pPr>
            <a:r>
              <a:rPr lang="en-US" altLang="en-US" sz="1400" dirty="0" smtClean="0"/>
              <a:t>  False</a:t>
            </a:r>
            <a:endParaRPr lang="en-US" altLang="en-US" sz="1400" dirty="0"/>
          </a:p>
        </p:txBody>
      </p:sp>
    </p:spTree>
    <p:extLst>
      <p:ext uri="{BB962C8B-B14F-4D97-AF65-F5344CB8AC3E}">
        <p14:creationId xmlns:p14="http://schemas.microsoft.com/office/powerpoint/2010/main" val="2294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defTabSz="957263" eaLnBrk="0" fontAlgn="base" hangingPunct="0">
              <a:spcBef>
                <a:spcPct val="0"/>
              </a:spcBef>
              <a:spcAft>
                <a:spcPct val="0"/>
              </a:spcAft>
              <a:defRPr>
                <a:solidFill>
                  <a:schemeClr val="tx1"/>
                </a:solidFill>
                <a:latin typeface="Arial" charset="0"/>
              </a:defRPr>
            </a:lvl6pPr>
            <a:lvl7pPr marL="2971800" indent="-228600" defTabSz="957263" eaLnBrk="0" fontAlgn="base" hangingPunct="0">
              <a:spcBef>
                <a:spcPct val="0"/>
              </a:spcBef>
              <a:spcAft>
                <a:spcPct val="0"/>
              </a:spcAft>
              <a:defRPr>
                <a:solidFill>
                  <a:schemeClr val="tx1"/>
                </a:solidFill>
                <a:latin typeface="Arial" charset="0"/>
              </a:defRPr>
            </a:lvl7pPr>
            <a:lvl8pPr marL="3429000" indent="-228600" defTabSz="957263" eaLnBrk="0" fontAlgn="base" hangingPunct="0">
              <a:spcBef>
                <a:spcPct val="0"/>
              </a:spcBef>
              <a:spcAft>
                <a:spcPct val="0"/>
              </a:spcAft>
              <a:defRPr>
                <a:solidFill>
                  <a:schemeClr val="tx1"/>
                </a:solidFill>
                <a:latin typeface="Arial" charset="0"/>
              </a:defRPr>
            </a:lvl8pPr>
            <a:lvl9pPr marL="3886200" indent="-228600" defTabSz="957263" eaLnBrk="0" fontAlgn="base" hangingPunct="0">
              <a:spcBef>
                <a:spcPct val="0"/>
              </a:spcBef>
              <a:spcAft>
                <a:spcPct val="0"/>
              </a:spcAft>
              <a:defRPr>
                <a:solidFill>
                  <a:schemeClr val="tx1"/>
                </a:solidFill>
                <a:latin typeface="Arial" charset="0"/>
              </a:defRPr>
            </a:lvl9pPr>
          </a:lstStyle>
          <a:p>
            <a:fld id="{CA8A1DD3-3A4E-4248-86B3-0E046C8170D8}" type="slidenum">
              <a:rPr lang="en-US" altLang="en-US">
                <a:latin typeface="Times New Roman" pitchFamily="18" charset="0"/>
              </a:rPr>
              <a:pPr/>
              <a:t>21</a:t>
            </a:fld>
            <a:endParaRPr lang="en-US" altLang="en-US" dirty="0">
              <a:latin typeface="Times New Roman" pitchFamily="18" charset="0"/>
            </a:endParaRPr>
          </a:p>
        </p:txBody>
      </p:sp>
      <p:sp>
        <p:nvSpPr>
          <p:cNvPr id="35843" name="Rectangle 2"/>
          <p:cNvSpPr>
            <a:spLocks noGrp="1" noRot="1" noChangeAspect="1" noChangeArrowheads="1" noTextEdit="1"/>
          </p:cNvSpPr>
          <p:nvPr>
            <p:ph type="sldImg"/>
          </p:nvPr>
        </p:nvSpPr>
        <p:spPr>
          <a:xfrm>
            <a:off x="1257300" y="715963"/>
            <a:ext cx="4802188" cy="3602037"/>
          </a:xfrm>
          <a:ln/>
        </p:spPr>
      </p:sp>
      <p:sp>
        <p:nvSpPr>
          <p:cNvPr id="35844" name="Rectangle 3"/>
          <p:cNvSpPr>
            <a:spLocks noGrp="1" noChangeArrowheads="1"/>
          </p:cNvSpPr>
          <p:nvPr>
            <p:ph type="body" idx="1"/>
          </p:nvPr>
        </p:nvSpPr>
        <p:spPr>
          <a:xfrm>
            <a:off x="731838" y="4543425"/>
            <a:ext cx="6176962" cy="4318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Explain that in this section the</a:t>
            </a:r>
            <a:r>
              <a:rPr lang="en-US" altLang="en-US" baseline="0" dirty="0" smtClean="0"/>
              <a:t> discussion points are to review the different types of gloves available and their strengths and limitations.</a:t>
            </a:r>
            <a:endParaRPr lang="en-US" altLang="en-US" dirty="0" smtClean="0"/>
          </a:p>
        </p:txBody>
      </p:sp>
    </p:spTree>
    <p:extLst>
      <p:ext uri="{BB962C8B-B14F-4D97-AF65-F5344CB8AC3E}">
        <p14:creationId xmlns:p14="http://schemas.microsoft.com/office/powerpoint/2010/main" val="29061790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identifying hand hazards during the pre-bid will assist with giving sufficient time to order the right gloves and make them available for the work. There</a:t>
            </a:r>
            <a:r>
              <a:rPr lang="en-US" baseline="0" dirty="0" smtClean="0"/>
              <a:t> are many different types of hand protection available that will offer protection for most hand hazards. An analysis of the task and potential hazards will assist in identifying which type of glove will offer the best protection.  </a:t>
            </a:r>
            <a:endParaRPr lang="en-US" dirty="0"/>
          </a:p>
        </p:txBody>
      </p:sp>
      <p:sp>
        <p:nvSpPr>
          <p:cNvPr id="4" name="Slide Number Placeholder 3"/>
          <p:cNvSpPr>
            <a:spLocks noGrp="1"/>
          </p:cNvSpPr>
          <p:nvPr>
            <p:ph type="sldNum" sz="quarter" idx="10"/>
          </p:nvPr>
        </p:nvSpPr>
        <p:spPr/>
        <p:txBody>
          <a:bodyPr/>
          <a:lstStyle/>
          <a:p>
            <a:pPr>
              <a:defRPr/>
            </a:pPr>
            <a:fld id="{9639D846-830C-4CD3-83D8-6C7A7CE508F2}" type="slidenum">
              <a:rPr lang="en-US" altLang="en-US" smtClean="0"/>
              <a:pPr>
                <a:defRPr/>
              </a:pPr>
              <a:t>22</a:t>
            </a:fld>
            <a:endParaRPr lang="en-US" altLang="en-US" dirty="0"/>
          </a:p>
        </p:txBody>
      </p:sp>
    </p:spTree>
    <p:extLst>
      <p:ext uri="{BB962C8B-B14F-4D97-AF65-F5344CB8AC3E}">
        <p14:creationId xmlns:p14="http://schemas.microsoft.com/office/powerpoint/2010/main" val="3865550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Explain that leather gloves offer some protection from rough and abrasive surfaces.  They are comfortable and usually easy to put on and take off.  There are m</a:t>
            </a:r>
            <a:r>
              <a:rPr lang="en-US" sz="1200" dirty="0" smtClean="0"/>
              <a:t>any styles to pick from that have varying gauntlet</a:t>
            </a:r>
            <a:r>
              <a:rPr lang="en-US" sz="1200" baseline="0" dirty="0" smtClean="0"/>
              <a:t> lengths.  They are g</a:t>
            </a:r>
            <a:r>
              <a:rPr lang="en-US" sz="1200" dirty="0" smtClean="0"/>
              <a:t>enerally available insulated styles for cold conditions and can be very cost effective and affordable.  These gloves are good for most hand hazards but offer little to no cut protection.</a:t>
            </a:r>
          </a:p>
          <a:p>
            <a:endParaRPr lang="en-US" dirty="0"/>
          </a:p>
        </p:txBody>
      </p:sp>
      <p:sp>
        <p:nvSpPr>
          <p:cNvPr id="4" name="Slide Number Placeholder 3"/>
          <p:cNvSpPr>
            <a:spLocks noGrp="1"/>
          </p:cNvSpPr>
          <p:nvPr>
            <p:ph type="sldNum" sz="quarter" idx="10"/>
          </p:nvPr>
        </p:nvSpPr>
        <p:spPr/>
        <p:txBody>
          <a:bodyPr/>
          <a:lstStyle/>
          <a:p>
            <a:pPr>
              <a:defRPr/>
            </a:pPr>
            <a:fld id="{9639D846-830C-4CD3-83D8-6C7A7CE508F2}" type="slidenum">
              <a:rPr lang="en-US" altLang="en-US" smtClean="0"/>
              <a:pPr>
                <a:defRPr/>
              </a:pPr>
              <a:t>23</a:t>
            </a:fld>
            <a:endParaRPr lang="en-US" altLang="en-US" dirty="0"/>
          </a:p>
        </p:txBody>
      </p:sp>
    </p:spTree>
    <p:extLst>
      <p:ext uri="{BB962C8B-B14F-4D97-AF65-F5344CB8AC3E}">
        <p14:creationId xmlns:p14="http://schemas.microsoft.com/office/powerpoint/2010/main" val="38746389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200" dirty="0" smtClean="0">
                <a:solidFill>
                  <a:prstClr val="black"/>
                </a:solidFill>
              </a:rPr>
              <a:t>Explain that cut resistant gloves help prevent or reduce cuts from knives or sharp edges.  The key point here is that these gloves are cut RESISTANT, not cut PROOF!  Additionally, these gloves offer little to no protection from pinch points or punctures.  These gloves are available in cut levels 1 through 5 with level 5 offering the best protection.</a:t>
            </a:r>
            <a:endParaRPr lang="en-US" dirty="0" smtClean="0">
              <a:solidFill>
                <a:prstClr val="black"/>
              </a:solidFill>
            </a:endParaRPr>
          </a:p>
          <a:p>
            <a:endParaRPr lang="en-US" dirty="0"/>
          </a:p>
        </p:txBody>
      </p:sp>
      <p:sp>
        <p:nvSpPr>
          <p:cNvPr id="4" name="Slide Number Placeholder 3"/>
          <p:cNvSpPr>
            <a:spLocks noGrp="1"/>
          </p:cNvSpPr>
          <p:nvPr>
            <p:ph type="sldNum" sz="quarter" idx="10"/>
          </p:nvPr>
        </p:nvSpPr>
        <p:spPr/>
        <p:txBody>
          <a:bodyPr/>
          <a:lstStyle/>
          <a:p>
            <a:pPr>
              <a:defRPr/>
            </a:pPr>
            <a:fld id="{9639D846-830C-4CD3-83D8-6C7A7CE508F2}" type="slidenum">
              <a:rPr lang="en-US" altLang="en-US" smtClean="0"/>
              <a:pPr>
                <a:defRPr/>
              </a:pPr>
              <a:t>24</a:t>
            </a:fld>
            <a:endParaRPr lang="en-US" altLang="en-US" dirty="0"/>
          </a:p>
        </p:txBody>
      </p:sp>
    </p:spTree>
    <p:extLst>
      <p:ext uri="{BB962C8B-B14F-4D97-AF65-F5344CB8AC3E}">
        <p14:creationId xmlns:p14="http://schemas.microsoft.com/office/powerpoint/2010/main" val="1128013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200" dirty="0" smtClean="0">
                <a:solidFill>
                  <a:prstClr val="black"/>
                </a:solidFill>
              </a:rPr>
              <a:t>Explain that chemical resistant gloves help to prevent direct contact with chemicals.  It is</a:t>
            </a:r>
            <a:r>
              <a:rPr lang="en-US" sz="1200" baseline="0" dirty="0" smtClean="0">
                <a:solidFill>
                  <a:prstClr val="black"/>
                </a:solidFill>
              </a:rPr>
              <a:t> critical to mention that n</a:t>
            </a:r>
            <a:r>
              <a:rPr lang="en-US" sz="1200" dirty="0" smtClean="0">
                <a:solidFill>
                  <a:prstClr val="black"/>
                </a:solidFill>
              </a:rPr>
              <a:t>o glove will protect from ALL chemicals and all chemicals will break down the glove material over time.  It is important to mention that the thicker the glove, the more resistant it is to chemicals.  Workers must reference the SDS sheet to determine what glove is appropriate for a given chemical.</a:t>
            </a:r>
          </a:p>
          <a:p>
            <a:endParaRPr lang="en-US" dirty="0"/>
          </a:p>
        </p:txBody>
      </p:sp>
      <p:sp>
        <p:nvSpPr>
          <p:cNvPr id="4" name="Slide Number Placeholder 3"/>
          <p:cNvSpPr>
            <a:spLocks noGrp="1"/>
          </p:cNvSpPr>
          <p:nvPr>
            <p:ph type="sldNum" sz="quarter" idx="10"/>
          </p:nvPr>
        </p:nvSpPr>
        <p:spPr/>
        <p:txBody>
          <a:bodyPr/>
          <a:lstStyle/>
          <a:p>
            <a:pPr>
              <a:defRPr/>
            </a:pPr>
            <a:fld id="{9639D846-830C-4CD3-83D8-6C7A7CE508F2}" type="slidenum">
              <a:rPr lang="en-US" altLang="en-US" smtClean="0"/>
              <a:pPr>
                <a:defRPr/>
              </a:pPr>
              <a:t>25</a:t>
            </a:fld>
            <a:endParaRPr lang="en-US" altLang="en-US" dirty="0"/>
          </a:p>
        </p:txBody>
      </p:sp>
    </p:spTree>
    <p:extLst>
      <p:ext uri="{BB962C8B-B14F-4D97-AF65-F5344CB8AC3E}">
        <p14:creationId xmlns:p14="http://schemas.microsoft.com/office/powerpoint/2010/main" val="491338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None/>
            </a:pPr>
            <a:r>
              <a:rPr lang="en-US" sz="1200" dirty="0" smtClean="0">
                <a:solidFill>
                  <a:prstClr val="black"/>
                </a:solidFill>
              </a:rPr>
              <a:t>Explain that anti-vibration gloves will reduce the effects of excessive vibration from hand tools and machinery.  These gloves have padding in palms and fingers to help absorb the vibration.  These gloves reduce but not eliminate the exposure from vibration.  These gloves may be too bulky for regular work.</a:t>
            </a:r>
          </a:p>
          <a:p>
            <a:endParaRPr lang="en-US" dirty="0"/>
          </a:p>
        </p:txBody>
      </p:sp>
      <p:sp>
        <p:nvSpPr>
          <p:cNvPr id="4" name="Slide Number Placeholder 3"/>
          <p:cNvSpPr>
            <a:spLocks noGrp="1"/>
          </p:cNvSpPr>
          <p:nvPr>
            <p:ph type="sldNum" sz="quarter" idx="10"/>
          </p:nvPr>
        </p:nvSpPr>
        <p:spPr/>
        <p:txBody>
          <a:bodyPr/>
          <a:lstStyle/>
          <a:p>
            <a:pPr>
              <a:defRPr/>
            </a:pPr>
            <a:fld id="{9639D846-830C-4CD3-83D8-6C7A7CE508F2}" type="slidenum">
              <a:rPr lang="en-US" altLang="en-US" smtClean="0"/>
              <a:pPr>
                <a:defRPr/>
              </a:pPr>
              <a:t>26</a:t>
            </a:fld>
            <a:endParaRPr lang="en-US" altLang="en-US" dirty="0"/>
          </a:p>
        </p:txBody>
      </p:sp>
    </p:spTree>
    <p:extLst>
      <p:ext uri="{BB962C8B-B14F-4D97-AF65-F5344CB8AC3E}">
        <p14:creationId xmlns:p14="http://schemas.microsoft.com/office/powerpoint/2010/main" val="3452113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Explain that impact resistant gloves are impact resistant not impact proof.  The key here is to keep your hands out of the line-of-fire.  These gloves provide added protection from crushing injuries.  They are equipped with impact</a:t>
            </a:r>
            <a:r>
              <a:rPr lang="en-US" sz="1200" dirty="0" smtClean="0"/>
              <a:t> absorbing rubber ribs and padding designed into gloves.  Usually have a cut resistant rating as well.  They provides good dexterity and grip.  They are generally best overall option in a glove.</a:t>
            </a:r>
          </a:p>
          <a:p>
            <a:endParaRPr lang="en-US" dirty="0"/>
          </a:p>
        </p:txBody>
      </p:sp>
      <p:sp>
        <p:nvSpPr>
          <p:cNvPr id="4" name="Slide Number Placeholder 3"/>
          <p:cNvSpPr>
            <a:spLocks noGrp="1"/>
          </p:cNvSpPr>
          <p:nvPr>
            <p:ph type="sldNum" sz="quarter" idx="10"/>
          </p:nvPr>
        </p:nvSpPr>
        <p:spPr/>
        <p:txBody>
          <a:bodyPr/>
          <a:lstStyle/>
          <a:p>
            <a:pPr>
              <a:defRPr/>
            </a:pPr>
            <a:fld id="{9639D846-830C-4CD3-83D8-6C7A7CE508F2}" type="slidenum">
              <a:rPr lang="en-US" altLang="en-US" smtClean="0"/>
              <a:pPr>
                <a:defRPr/>
              </a:pPr>
              <a:t>27</a:t>
            </a:fld>
            <a:endParaRPr lang="en-US" altLang="en-US" dirty="0"/>
          </a:p>
        </p:txBody>
      </p:sp>
    </p:spTree>
    <p:extLst>
      <p:ext uri="{BB962C8B-B14F-4D97-AF65-F5344CB8AC3E}">
        <p14:creationId xmlns:p14="http://schemas.microsoft.com/office/powerpoint/2010/main" val="25457274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rubber insulating gloves protect only from the voltages for which they are rated.  The voltage rating for rubber gloves range from 00 to class 4.  These gloves must be electrically tested regularly according to local standards and date stamped.  The maximum test interval allowed by OSHA is 6 months.  Prior to use these gloves must be inspected for leaks, holes, tears,</a:t>
            </a:r>
            <a:r>
              <a:rPr lang="en-US" baseline="0" dirty="0" smtClean="0"/>
              <a:t> cuts, and/or ozone damage.  These gloves should</a:t>
            </a:r>
            <a:r>
              <a:rPr lang="en-US" dirty="0" smtClean="0"/>
              <a:t> be used with leather protective covers to help prevent damage.</a:t>
            </a:r>
          </a:p>
          <a:p>
            <a:endParaRPr lang="en-US" dirty="0"/>
          </a:p>
        </p:txBody>
      </p:sp>
      <p:sp>
        <p:nvSpPr>
          <p:cNvPr id="4" name="Slide Number Placeholder 3"/>
          <p:cNvSpPr>
            <a:spLocks noGrp="1"/>
          </p:cNvSpPr>
          <p:nvPr>
            <p:ph type="sldNum" sz="quarter" idx="10"/>
          </p:nvPr>
        </p:nvSpPr>
        <p:spPr/>
        <p:txBody>
          <a:bodyPr/>
          <a:lstStyle/>
          <a:p>
            <a:pPr>
              <a:defRPr/>
            </a:pPr>
            <a:fld id="{9639D846-830C-4CD3-83D8-6C7A7CE508F2}" type="slidenum">
              <a:rPr lang="en-US" altLang="en-US" smtClean="0"/>
              <a:pPr>
                <a:defRPr/>
              </a:pPr>
              <a:t>28</a:t>
            </a:fld>
            <a:endParaRPr lang="en-US" altLang="en-US" dirty="0"/>
          </a:p>
        </p:txBody>
      </p:sp>
    </p:spTree>
    <p:extLst>
      <p:ext uri="{BB962C8B-B14F-4D97-AF65-F5344CB8AC3E}">
        <p14:creationId xmlns:p14="http://schemas.microsoft.com/office/powerpoint/2010/main" val="1752908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Explain that according to OSHA, all electrical gloves have a test voltage and safe use voltage requirement.  All glove manufacturers incorporate some form of production code or date coding to indicate the date of initial testing. In accordance OSHA, gloves must be tested before first issue and at least every six months thereafter.  Gloves must also be tested upon indication that the insulating value is suspect.  Also, if the insulating equipment has been electrically tested but not issued for service, the insulating equipment may not be placed into service unless it has been electrically tested within the previous 12 months. These testing requirements can sometimes be a little confusing to interpret. Here's an example: You're considering using your electrical gloves for the first time on March 1, 2017, and notice the date stamp is February 27, 2016. Would you need to get the gloves retested before use? Yes, because you haven't put the gloves into service within the allowable 12 month window. But, if the date stamp read March 2, 2016, you could use them and wouldn't need to retest them until six months after you put them into service on March 1, 2017. </a:t>
            </a:r>
          </a:p>
          <a:p>
            <a:endParaRPr lang="en-US" dirty="0"/>
          </a:p>
        </p:txBody>
      </p:sp>
      <p:sp>
        <p:nvSpPr>
          <p:cNvPr id="4" name="Slide Number Placeholder 3"/>
          <p:cNvSpPr>
            <a:spLocks noGrp="1"/>
          </p:cNvSpPr>
          <p:nvPr>
            <p:ph type="sldNum" sz="quarter" idx="10"/>
          </p:nvPr>
        </p:nvSpPr>
        <p:spPr/>
        <p:txBody>
          <a:bodyPr/>
          <a:lstStyle/>
          <a:p>
            <a:pPr>
              <a:defRPr/>
            </a:pPr>
            <a:fld id="{9639D846-830C-4CD3-83D8-6C7A7CE508F2}" type="slidenum">
              <a:rPr lang="en-US" altLang="en-US" smtClean="0"/>
              <a:pPr>
                <a:defRPr/>
              </a:pPr>
              <a:t>29</a:t>
            </a:fld>
            <a:endParaRPr lang="en-US" altLang="en-US" dirty="0"/>
          </a:p>
        </p:txBody>
      </p:sp>
    </p:spTree>
    <p:extLst>
      <p:ext uri="{BB962C8B-B14F-4D97-AF65-F5344CB8AC3E}">
        <p14:creationId xmlns:p14="http://schemas.microsoft.com/office/powerpoint/2010/main" val="1752908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charset="0"/>
              </a:defRPr>
            </a:lvl1pPr>
            <a:lvl2pPr marL="784225" indent="-301625" defTabSz="957263">
              <a:spcBef>
                <a:spcPct val="30000"/>
              </a:spcBef>
              <a:defRPr sz="1200">
                <a:solidFill>
                  <a:schemeClr val="tx1"/>
                </a:solidFill>
                <a:latin typeface="Arial" charset="0"/>
              </a:defRPr>
            </a:lvl2pPr>
            <a:lvl3pPr marL="1208088" indent="-241300" defTabSz="957263">
              <a:spcBef>
                <a:spcPct val="30000"/>
              </a:spcBef>
              <a:defRPr sz="1200">
                <a:solidFill>
                  <a:schemeClr val="tx1"/>
                </a:solidFill>
                <a:latin typeface="Arial" charset="0"/>
              </a:defRPr>
            </a:lvl3pPr>
            <a:lvl4pPr marL="1690688" indent="-241300" defTabSz="957263">
              <a:spcBef>
                <a:spcPct val="30000"/>
              </a:spcBef>
              <a:defRPr sz="1200">
                <a:solidFill>
                  <a:schemeClr val="tx1"/>
                </a:solidFill>
                <a:latin typeface="Arial" charset="0"/>
              </a:defRPr>
            </a:lvl4pPr>
            <a:lvl5pPr marL="2174875" indent="-241300" defTabSz="957263">
              <a:spcBef>
                <a:spcPct val="30000"/>
              </a:spcBef>
              <a:defRPr sz="1200">
                <a:solidFill>
                  <a:schemeClr val="tx1"/>
                </a:solidFill>
                <a:latin typeface="Arial" charset="0"/>
              </a:defRPr>
            </a:lvl5pPr>
            <a:lvl6pPr marL="2632075" indent="-241300" defTabSz="957263" eaLnBrk="0" fontAlgn="base" hangingPunct="0">
              <a:spcBef>
                <a:spcPct val="30000"/>
              </a:spcBef>
              <a:spcAft>
                <a:spcPct val="0"/>
              </a:spcAft>
              <a:defRPr sz="1200">
                <a:solidFill>
                  <a:schemeClr val="tx1"/>
                </a:solidFill>
                <a:latin typeface="Arial" charset="0"/>
              </a:defRPr>
            </a:lvl6pPr>
            <a:lvl7pPr marL="3089275" indent="-241300" defTabSz="957263" eaLnBrk="0" fontAlgn="base" hangingPunct="0">
              <a:spcBef>
                <a:spcPct val="30000"/>
              </a:spcBef>
              <a:spcAft>
                <a:spcPct val="0"/>
              </a:spcAft>
              <a:defRPr sz="1200">
                <a:solidFill>
                  <a:schemeClr val="tx1"/>
                </a:solidFill>
                <a:latin typeface="Arial" charset="0"/>
              </a:defRPr>
            </a:lvl7pPr>
            <a:lvl8pPr marL="3546475" indent="-241300" defTabSz="957263" eaLnBrk="0" fontAlgn="base" hangingPunct="0">
              <a:spcBef>
                <a:spcPct val="30000"/>
              </a:spcBef>
              <a:spcAft>
                <a:spcPct val="0"/>
              </a:spcAft>
              <a:defRPr sz="1200">
                <a:solidFill>
                  <a:schemeClr val="tx1"/>
                </a:solidFill>
                <a:latin typeface="Arial" charset="0"/>
              </a:defRPr>
            </a:lvl8pPr>
            <a:lvl9pPr marL="4003675" indent="-2413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51DD7F-FCFA-4464-B45F-0D26DF5DEF9C}" type="slidenum">
              <a:rPr lang="en-US" altLang="en-US" sz="1300"/>
              <a:pPr eaLnBrk="1" hangingPunct="1">
                <a:spcBef>
                  <a:spcPct val="0"/>
                </a:spcBef>
              </a:pPr>
              <a:t>3</a:t>
            </a:fld>
            <a:endParaRPr lang="en-US" altLang="en-US" sz="1300" dirty="0"/>
          </a:p>
        </p:txBody>
      </p:sp>
      <p:sp>
        <p:nvSpPr>
          <p:cNvPr id="37891" name="Rectangle 2"/>
          <p:cNvSpPr>
            <a:spLocks noGrp="1" noRot="1" noChangeAspect="1" noChangeArrowheads="1" noTextEdit="1"/>
          </p:cNvSpPr>
          <p:nvPr>
            <p:ph type="sldImg"/>
          </p:nvPr>
        </p:nvSpPr>
        <p:spPr>
          <a:xfrm>
            <a:off x="1317625" y="765175"/>
            <a:ext cx="4681538" cy="3511550"/>
          </a:xfrm>
          <a:ln w="12700" cap="flat">
            <a:solidFill>
              <a:schemeClr val="tx1"/>
            </a:solidFill>
          </a:ln>
        </p:spPr>
      </p:sp>
      <p:sp>
        <p:nvSpPr>
          <p:cNvPr id="37892" name="Rectangle 3"/>
          <p:cNvSpPr>
            <a:spLocks noGrp="1" noChangeArrowheads="1"/>
          </p:cNvSpPr>
          <p:nvPr>
            <p:ph type="body" idx="1"/>
          </p:nvPr>
        </p:nvSpPr>
        <p:spPr>
          <a:xfrm>
            <a:off x="974725" y="4559300"/>
            <a:ext cx="55276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24" tIns="48661" rIns="97324" bIns="48661"/>
          <a:lstStyle/>
          <a:p>
            <a:pPr eaLnBrk="1" hangingPunct="1"/>
            <a:r>
              <a:rPr lang="en-US" altLang="en-US" dirty="0" smtClean="0"/>
              <a:t>State that our </a:t>
            </a:r>
            <a:r>
              <a:rPr lang="en-US" altLang="en-US" sz="1200" dirty="0" smtClean="0"/>
              <a:t>hands are one of the most complex parts of your body.  The dexterity of the tendons, bones, and tissue, allows us to manipulate and grip objects.  Our hands help make us a skilled, valuable worker.  We use our hands for almost everything we do.   </a:t>
            </a:r>
          </a:p>
          <a:p>
            <a:endParaRPr lang="en-US" altLang="en-US" dirty="0" smtClean="0"/>
          </a:p>
          <a:p>
            <a:pPr eaLnBrk="1" hangingPunct="1">
              <a:spcBef>
                <a:spcPct val="20000"/>
              </a:spcBef>
            </a:pPr>
            <a:endParaRPr lang="en-US" altLang="en-US" dirty="0" smtClean="0"/>
          </a:p>
        </p:txBody>
      </p:sp>
    </p:spTree>
    <p:extLst>
      <p:ext uri="{BB962C8B-B14F-4D97-AF65-F5344CB8AC3E}">
        <p14:creationId xmlns:p14="http://schemas.microsoft.com/office/powerpoint/2010/main" val="20739636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there</a:t>
            </a:r>
            <a:r>
              <a:rPr lang="en-US" baseline="0" dirty="0" smtClean="0"/>
              <a:t> is a required amount of rubber cuff that extend past the leather protector.  The standard distance is one-inch of rubber for each class rating.  For example, class 3 gloves must have 3 inches of rubber extending past the leather protector.</a:t>
            </a:r>
            <a:endParaRPr lang="en-US" dirty="0"/>
          </a:p>
        </p:txBody>
      </p:sp>
      <p:sp>
        <p:nvSpPr>
          <p:cNvPr id="4" name="Slide Number Placeholder 3"/>
          <p:cNvSpPr>
            <a:spLocks noGrp="1"/>
          </p:cNvSpPr>
          <p:nvPr>
            <p:ph type="sldNum" sz="quarter" idx="10"/>
          </p:nvPr>
        </p:nvSpPr>
        <p:spPr/>
        <p:txBody>
          <a:bodyPr/>
          <a:lstStyle/>
          <a:p>
            <a:pPr>
              <a:defRPr/>
            </a:pPr>
            <a:fld id="{9639D846-830C-4CD3-83D8-6C7A7CE508F2}" type="slidenum">
              <a:rPr lang="en-US" altLang="en-US" smtClean="0"/>
              <a:pPr>
                <a:defRPr/>
              </a:pPr>
              <a:t>30</a:t>
            </a:fld>
            <a:endParaRPr lang="en-US" altLang="en-US" dirty="0"/>
          </a:p>
        </p:txBody>
      </p:sp>
    </p:spTree>
    <p:extLst>
      <p:ext uri="{BB962C8B-B14F-4D97-AF65-F5344CB8AC3E}">
        <p14:creationId xmlns:p14="http://schemas.microsoft.com/office/powerpoint/2010/main" val="17529089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all protective equipment, if it is not used or not used properly, it has a diminished ability to protect the user.  It is important that we inspect the equipment prior to use, ensure that the equipment</a:t>
            </a:r>
            <a:r>
              <a:rPr lang="en-US" baseline="0" dirty="0" smtClean="0"/>
              <a:t> is suitable for the identified hazard, and most importantly, that we use the equipment.  It cannot protect you in the truck bin.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9639D846-830C-4CD3-83D8-6C7A7CE508F2}" type="slidenum">
              <a:rPr lang="en-US" altLang="en-US" smtClean="0"/>
              <a:pPr>
                <a:defRPr/>
              </a:pPr>
              <a:t>31</a:t>
            </a:fld>
            <a:endParaRPr lang="en-US" altLang="en-US" dirty="0"/>
          </a:p>
        </p:txBody>
      </p:sp>
    </p:spTree>
    <p:extLst>
      <p:ext uri="{BB962C8B-B14F-4D97-AF65-F5344CB8AC3E}">
        <p14:creationId xmlns:p14="http://schemas.microsoft.com/office/powerpoint/2010/main" val="38669112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035" eaLnBrk="0" hangingPunct="0">
              <a:spcBef>
                <a:spcPct val="30000"/>
              </a:spcBef>
              <a:defRPr sz="1200">
                <a:solidFill>
                  <a:schemeClr val="tx1"/>
                </a:solidFill>
                <a:latin typeface="Arial" charset="0"/>
              </a:defRPr>
            </a:lvl1pPr>
            <a:lvl2pPr marL="736082" indent="-283235" defTabSz="960035" eaLnBrk="0" hangingPunct="0">
              <a:spcBef>
                <a:spcPct val="30000"/>
              </a:spcBef>
              <a:defRPr sz="1200">
                <a:solidFill>
                  <a:schemeClr val="tx1"/>
                </a:solidFill>
                <a:latin typeface="Arial" charset="0"/>
              </a:defRPr>
            </a:lvl2pPr>
            <a:lvl3pPr marL="1132939" indent="-225600" defTabSz="960035" eaLnBrk="0" hangingPunct="0">
              <a:spcBef>
                <a:spcPct val="30000"/>
              </a:spcBef>
              <a:defRPr sz="1200">
                <a:solidFill>
                  <a:schemeClr val="tx1"/>
                </a:solidFill>
                <a:latin typeface="Arial" charset="0"/>
              </a:defRPr>
            </a:lvl3pPr>
            <a:lvl4pPr marL="1585786" indent="-225600" defTabSz="960035" eaLnBrk="0" hangingPunct="0">
              <a:spcBef>
                <a:spcPct val="30000"/>
              </a:spcBef>
              <a:defRPr sz="1200">
                <a:solidFill>
                  <a:schemeClr val="tx1"/>
                </a:solidFill>
                <a:latin typeface="Arial" charset="0"/>
              </a:defRPr>
            </a:lvl4pPr>
            <a:lvl5pPr marL="2038632" indent="-225600" defTabSz="960035" eaLnBrk="0" hangingPunct="0">
              <a:spcBef>
                <a:spcPct val="30000"/>
              </a:spcBef>
              <a:defRPr sz="1200">
                <a:solidFill>
                  <a:schemeClr val="tx1"/>
                </a:solidFill>
                <a:latin typeface="Arial" charset="0"/>
              </a:defRPr>
            </a:lvl5pPr>
            <a:lvl6pPr marL="2512885" indent="-225600" defTabSz="960035" eaLnBrk="0" fontAlgn="base" hangingPunct="0">
              <a:spcBef>
                <a:spcPct val="30000"/>
              </a:spcBef>
              <a:spcAft>
                <a:spcPct val="0"/>
              </a:spcAft>
              <a:defRPr sz="1200">
                <a:solidFill>
                  <a:schemeClr val="tx1"/>
                </a:solidFill>
                <a:latin typeface="Arial" charset="0"/>
              </a:defRPr>
            </a:lvl6pPr>
            <a:lvl7pPr marL="2987139" indent="-225600" defTabSz="960035" eaLnBrk="0" fontAlgn="base" hangingPunct="0">
              <a:spcBef>
                <a:spcPct val="30000"/>
              </a:spcBef>
              <a:spcAft>
                <a:spcPct val="0"/>
              </a:spcAft>
              <a:defRPr sz="1200">
                <a:solidFill>
                  <a:schemeClr val="tx1"/>
                </a:solidFill>
                <a:latin typeface="Arial" charset="0"/>
              </a:defRPr>
            </a:lvl7pPr>
            <a:lvl8pPr marL="3461392" indent="-225600" defTabSz="960035" eaLnBrk="0" fontAlgn="base" hangingPunct="0">
              <a:spcBef>
                <a:spcPct val="30000"/>
              </a:spcBef>
              <a:spcAft>
                <a:spcPct val="0"/>
              </a:spcAft>
              <a:defRPr sz="1200">
                <a:solidFill>
                  <a:schemeClr val="tx1"/>
                </a:solidFill>
                <a:latin typeface="Arial" charset="0"/>
              </a:defRPr>
            </a:lvl8pPr>
            <a:lvl9pPr marL="3935646" indent="-225600" defTabSz="960035"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fld id="{864DCB06-7DE1-491A-B44C-06924ECC895E}" type="slidenum">
              <a:rPr lang="en-US" altLang="en-US" smtClean="0"/>
              <a:pPr eaLnBrk="1" hangingPunct="1">
                <a:spcBef>
                  <a:spcPct val="0"/>
                </a:spcBef>
                <a:defRPr/>
              </a:pPr>
              <a:t>32</a:t>
            </a:fld>
            <a:endParaRPr lang="en-US" altLang="en-US" dirty="0" smtClean="0"/>
          </a:p>
        </p:txBody>
      </p:sp>
      <p:sp>
        <p:nvSpPr>
          <p:cNvPr id="23555" name="Rectangle 2"/>
          <p:cNvSpPr>
            <a:spLocks noChangeArrowheads="1"/>
          </p:cNvSpPr>
          <p:nvPr/>
        </p:nvSpPr>
        <p:spPr bwMode="auto">
          <a:xfrm>
            <a:off x="4145280" y="2"/>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56" name="Rectangle 3"/>
          <p:cNvSpPr>
            <a:spLocks noChangeArrowheads="1"/>
          </p:cNvSpPr>
          <p:nvPr/>
        </p:nvSpPr>
        <p:spPr bwMode="auto">
          <a:xfrm>
            <a:off x="4145280" y="9119995"/>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049" tIns="0" rIns="20049"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dirty="0">
                <a:latin typeface="Times New Roman" pitchFamily="18" charset="0"/>
              </a:rPr>
              <a:t>5</a:t>
            </a:r>
          </a:p>
        </p:txBody>
      </p:sp>
      <p:sp>
        <p:nvSpPr>
          <p:cNvPr id="23557" name="Rectangle 4"/>
          <p:cNvSpPr>
            <a:spLocks noChangeArrowheads="1"/>
          </p:cNvSpPr>
          <p:nvPr/>
        </p:nvSpPr>
        <p:spPr bwMode="auto">
          <a:xfrm>
            <a:off x="0" y="9119995"/>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58" name="Rectangle 5"/>
          <p:cNvSpPr>
            <a:spLocks noChangeArrowheads="1"/>
          </p:cNvSpPr>
          <p:nvPr/>
        </p:nvSpPr>
        <p:spPr bwMode="auto">
          <a:xfrm>
            <a:off x="0" y="2"/>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59" name="Rectangle 6"/>
          <p:cNvSpPr>
            <a:spLocks noChangeArrowheads="1"/>
          </p:cNvSpPr>
          <p:nvPr/>
        </p:nvSpPr>
        <p:spPr bwMode="auto">
          <a:xfrm>
            <a:off x="4145280" y="2"/>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60" name="Rectangle 7"/>
          <p:cNvSpPr>
            <a:spLocks noChangeArrowheads="1"/>
          </p:cNvSpPr>
          <p:nvPr/>
        </p:nvSpPr>
        <p:spPr bwMode="auto">
          <a:xfrm>
            <a:off x="4145280" y="9119995"/>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049" tIns="0" rIns="20049"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dirty="0">
                <a:latin typeface="Times New Roman" pitchFamily="18" charset="0"/>
              </a:rPr>
              <a:t>5</a:t>
            </a:r>
          </a:p>
        </p:txBody>
      </p:sp>
      <p:sp>
        <p:nvSpPr>
          <p:cNvPr id="23561" name="Rectangle 8"/>
          <p:cNvSpPr>
            <a:spLocks noChangeArrowheads="1"/>
          </p:cNvSpPr>
          <p:nvPr/>
        </p:nvSpPr>
        <p:spPr bwMode="auto">
          <a:xfrm>
            <a:off x="0" y="9119995"/>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62" name="Rectangle 9"/>
          <p:cNvSpPr>
            <a:spLocks noChangeArrowheads="1"/>
          </p:cNvSpPr>
          <p:nvPr/>
        </p:nvSpPr>
        <p:spPr bwMode="auto">
          <a:xfrm>
            <a:off x="0" y="2"/>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63" name="Rectangle 10"/>
          <p:cNvSpPr>
            <a:spLocks noChangeArrowheads="1"/>
          </p:cNvSpPr>
          <p:nvPr/>
        </p:nvSpPr>
        <p:spPr bwMode="auto">
          <a:xfrm>
            <a:off x="4145280" y="2"/>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64" name="Rectangle 11"/>
          <p:cNvSpPr>
            <a:spLocks noChangeArrowheads="1"/>
          </p:cNvSpPr>
          <p:nvPr/>
        </p:nvSpPr>
        <p:spPr bwMode="auto">
          <a:xfrm>
            <a:off x="4145280" y="9119995"/>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049" tIns="0" rIns="20049"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dirty="0">
                <a:latin typeface="Times New Roman" pitchFamily="18" charset="0"/>
              </a:rPr>
              <a:t>5</a:t>
            </a:r>
          </a:p>
        </p:txBody>
      </p:sp>
      <p:sp>
        <p:nvSpPr>
          <p:cNvPr id="23565" name="Rectangle 12"/>
          <p:cNvSpPr>
            <a:spLocks noChangeArrowheads="1"/>
          </p:cNvSpPr>
          <p:nvPr/>
        </p:nvSpPr>
        <p:spPr bwMode="auto">
          <a:xfrm>
            <a:off x="0" y="9119995"/>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66" name="Rectangle 13"/>
          <p:cNvSpPr>
            <a:spLocks noChangeArrowheads="1"/>
          </p:cNvSpPr>
          <p:nvPr/>
        </p:nvSpPr>
        <p:spPr bwMode="auto">
          <a:xfrm>
            <a:off x="0" y="2"/>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67" name="Rectangle 14"/>
          <p:cNvSpPr>
            <a:spLocks noChangeArrowheads="1"/>
          </p:cNvSpPr>
          <p:nvPr/>
        </p:nvSpPr>
        <p:spPr bwMode="auto">
          <a:xfrm>
            <a:off x="4145280" y="2"/>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68" name="Rectangle 15"/>
          <p:cNvSpPr>
            <a:spLocks noChangeArrowheads="1"/>
          </p:cNvSpPr>
          <p:nvPr/>
        </p:nvSpPr>
        <p:spPr bwMode="auto">
          <a:xfrm>
            <a:off x="4145280" y="9119995"/>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049" tIns="0" rIns="20049" bIns="0" anchor="b"/>
          <a:lstStyle>
            <a:lvl1pPr defTabSz="969963" eaLnBrk="0" hangingPunct="0">
              <a:spcBef>
                <a:spcPct val="30000"/>
              </a:spcBef>
              <a:defRPr sz="1200">
                <a:solidFill>
                  <a:schemeClr val="tx1"/>
                </a:solidFill>
                <a:latin typeface="Arial" charset="0"/>
              </a:defRPr>
            </a:lvl1pPr>
            <a:lvl2pPr marL="742950" indent="-285750" defTabSz="969963" eaLnBrk="0" hangingPunct="0">
              <a:spcBef>
                <a:spcPct val="30000"/>
              </a:spcBef>
              <a:defRPr sz="1200">
                <a:solidFill>
                  <a:schemeClr val="tx1"/>
                </a:solidFill>
                <a:latin typeface="Arial" charset="0"/>
              </a:defRPr>
            </a:lvl2pPr>
            <a:lvl3pPr marL="1143000" indent="-228600" defTabSz="969963" eaLnBrk="0" hangingPunct="0">
              <a:spcBef>
                <a:spcPct val="30000"/>
              </a:spcBef>
              <a:defRPr sz="1200">
                <a:solidFill>
                  <a:schemeClr val="tx1"/>
                </a:solidFill>
                <a:latin typeface="Arial" charset="0"/>
              </a:defRPr>
            </a:lvl3pPr>
            <a:lvl4pPr marL="1600200" indent="-228600" defTabSz="969963" eaLnBrk="0" hangingPunct="0">
              <a:spcBef>
                <a:spcPct val="30000"/>
              </a:spcBef>
              <a:defRPr sz="1200">
                <a:solidFill>
                  <a:schemeClr val="tx1"/>
                </a:solidFill>
                <a:latin typeface="Arial" charset="0"/>
              </a:defRPr>
            </a:lvl4pPr>
            <a:lvl5pPr marL="2057400" indent="-228600" defTabSz="969963" eaLnBrk="0" hangingPunct="0">
              <a:spcBef>
                <a:spcPct val="30000"/>
              </a:spcBef>
              <a:defRPr sz="1200">
                <a:solidFill>
                  <a:schemeClr val="tx1"/>
                </a:solidFill>
                <a:latin typeface="Arial" charset="0"/>
              </a:defRPr>
            </a:lvl5pPr>
            <a:lvl6pPr marL="2514600" indent="-228600" defTabSz="969963" eaLnBrk="0" fontAlgn="base" hangingPunct="0">
              <a:spcBef>
                <a:spcPct val="30000"/>
              </a:spcBef>
              <a:spcAft>
                <a:spcPct val="0"/>
              </a:spcAft>
              <a:defRPr sz="1200">
                <a:solidFill>
                  <a:schemeClr val="tx1"/>
                </a:solidFill>
                <a:latin typeface="Arial" charset="0"/>
              </a:defRPr>
            </a:lvl6pPr>
            <a:lvl7pPr marL="2971800" indent="-228600" defTabSz="969963" eaLnBrk="0" fontAlgn="base" hangingPunct="0">
              <a:spcBef>
                <a:spcPct val="30000"/>
              </a:spcBef>
              <a:spcAft>
                <a:spcPct val="0"/>
              </a:spcAft>
              <a:defRPr sz="1200">
                <a:solidFill>
                  <a:schemeClr val="tx1"/>
                </a:solidFill>
                <a:latin typeface="Arial" charset="0"/>
              </a:defRPr>
            </a:lvl7pPr>
            <a:lvl8pPr marL="3429000" indent="-228600" defTabSz="969963" eaLnBrk="0" fontAlgn="base" hangingPunct="0">
              <a:spcBef>
                <a:spcPct val="30000"/>
              </a:spcBef>
              <a:spcAft>
                <a:spcPct val="0"/>
              </a:spcAft>
              <a:defRPr sz="1200">
                <a:solidFill>
                  <a:schemeClr val="tx1"/>
                </a:solidFill>
                <a:latin typeface="Arial" charset="0"/>
              </a:defRPr>
            </a:lvl8pPr>
            <a:lvl9pPr marL="3886200" indent="-228600" defTabSz="969963"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dirty="0">
                <a:latin typeface="Times New Roman" pitchFamily="18" charset="0"/>
              </a:rPr>
              <a:t>5</a:t>
            </a:r>
          </a:p>
        </p:txBody>
      </p:sp>
      <p:sp>
        <p:nvSpPr>
          <p:cNvPr id="23569" name="Rectangle 16"/>
          <p:cNvSpPr>
            <a:spLocks noChangeArrowheads="1"/>
          </p:cNvSpPr>
          <p:nvPr/>
        </p:nvSpPr>
        <p:spPr bwMode="auto">
          <a:xfrm>
            <a:off x="0" y="9119995"/>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70" name="Rectangle 17"/>
          <p:cNvSpPr>
            <a:spLocks noChangeArrowheads="1"/>
          </p:cNvSpPr>
          <p:nvPr/>
        </p:nvSpPr>
        <p:spPr bwMode="auto">
          <a:xfrm>
            <a:off x="0" y="2"/>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71" name="Rectangle 18"/>
          <p:cNvSpPr>
            <a:spLocks noChangeArrowheads="1"/>
          </p:cNvSpPr>
          <p:nvPr/>
        </p:nvSpPr>
        <p:spPr bwMode="auto">
          <a:xfrm>
            <a:off x="4143587" y="0"/>
            <a:ext cx="3171613" cy="47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72" name="Rectangle 19"/>
          <p:cNvSpPr>
            <a:spLocks noChangeArrowheads="1"/>
          </p:cNvSpPr>
          <p:nvPr/>
        </p:nvSpPr>
        <p:spPr bwMode="auto">
          <a:xfrm>
            <a:off x="4143587" y="9119995"/>
            <a:ext cx="3171613"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20049" tIns="0" rIns="20049" bIns="0" anchor="b"/>
          <a:lstStyle>
            <a:lvl1pPr defTabSz="990600" eaLnBrk="0" hangingPunct="0">
              <a:spcBef>
                <a:spcPct val="30000"/>
              </a:spcBef>
              <a:defRPr sz="1200">
                <a:solidFill>
                  <a:schemeClr val="tx1"/>
                </a:solidFill>
                <a:latin typeface="Arial" charset="0"/>
              </a:defRPr>
            </a:lvl1pPr>
            <a:lvl2pPr marL="742950" indent="-285750" defTabSz="990600" eaLnBrk="0" hangingPunct="0">
              <a:spcBef>
                <a:spcPct val="30000"/>
              </a:spcBef>
              <a:defRPr sz="1200">
                <a:solidFill>
                  <a:schemeClr val="tx1"/>
                </a:solidFill>
                <a:latin typeface="Arial" charset="0"/>
              </a:defRPr>
            </a:lvl2pPr>
            <a:lvl3pPr marL="1143000" indent="-228600" defTabSz="990600" eaLnBrk="0" hangingPunct="0">
              <a:spcBef>
                <a:spcPct val="30000"/>
              </a:spcBef>
              <a:defRPr sz="1200">
                <a:solidFill>
                  <a:schemeClr val="tx1"/>
                </a:solidFill>
                <a:latin typeface="Arial" charset="0"/>
              </a:defRPr>
            </a:lvl3pPr>
            <a:lvl4pPr marL="1600200" indent="-228600" defTabSz="990600" eaLnBrk="0" hangingPunct="0">
              <a:spcBef>
                <a:spcPct val="30000"/>
              </a:spcBef>
              <a:defRPr sz="1200">
                <a:solidFill>
                  <a:schemeClr val="tx1"/>
                </a:solidFill>
                <a:latin typeface="Arial" charset="0"/>
              </a:defRPr>
            </a:lvl4pPr>
            <a:lvl5pPr marL="2057400" indent="-228600" defTabSz="990600" eaLnBrk="0" hangingPunct="0">
              <a:spcBef>
                <a:spcPct val="30000"/>
              </a:spcBef>
              <a:defRPr sz="1200">
                <a:solidFill>
                  <a:schemeClr val="tx1"/>
                </a:solidFill>
                <a:latin typeface="Arial" charset="0"/>
              </a:defRPr>
            </a:lvl5pPr>
            <a:lvl6pPr marL="2514600" indent="-228600" defTabSz="990600" eaLnBrk="0" fontAlgn="base" hangingPunct="0">
              <a:spcBef>
                <a:spcPct val="30000"/>
              </a:spcBef>
              <a:spcAft>
                <a:spcPct val="0"/>
              </a:spcAft>
              <a:defRPr sz="1200">
                <a:solidFill>
                  <a:schemeClr val="tx1"/>
                </a:solidFill>
                <a:latin typeface="Arial" charset="0"/>
              </a:defRPr>
            </a:lvl6pPr>
            <a:lvl7pPr marL="2971800" indent="-228600" defTabSz="990600" eaLnBrk="0" fontAlgn="base" hangingPunct="0">
              <a:spcBef>
                <a:spcPct val="30000"/>
              </a:spcBef>
              <a:spcAft>
                <a:spcPct val="0"/>
              </a:spcAft>
              <a:defRPr sz="1200">
                <a:solidFill>
                  <a:schemeClr val="tx1"/>
                </a:solidFill>
                <a:latin typeface="Arial" charset="0"/>
              </a:defRPr>
            </a:lvl7pPr>
            <a:lvl8pPr marL="3429000" indent="-228600" defTabSz="990600" eaLnBrk="0" fontAlgn="base" hangingPunct="0">
              <a:spcBef>
                <a:spcPct val="30000"/>
              </a:spcBef>
              <a:spcAft>
                <a:spcPct val="0"/>
              </a:spcAft>
              <a:defRPr sz="1200">
                <a:solidFill>
                  <a:schemeClr val="tx1"/>
                </a:solidFill>
                <a:latin typeface="Arial" charset="0"/>
              </a:defRPr>
            </a:lvl8pPr>
            <a:lvl9pPr marL="3886200" indent="-228600" defTabSz="990600" eaLnBrk="0" fontAlgn="base" hangingPunct="0">
              <a:spcBef>
                <a:spcPct val="30000"/>
              </a:spcBef>
              <a:spcAft>
                <a:spcPct val="0"/>
              </a:spcAft>
              <a:defRPr sz="1200">
                <a:solidFill>
                  <a:schemeClr val="tx1"/>
                </a:solidFill>
                <a:latin typeface="Arial" charset="0"/>
              </a:defRPr>
            </a:lvl9pPr>
          </a:lstStyle>
          <a:p>
            <a:pPr algn="r">
              <a:spcBef>
                <a:spcPct val="0"/>
              </a:spcBef>
            </a:pPr>
            <a:r>
              <a:rPr lang="en-US" altLang="en-US" sz="1100" i="1" dirty="0">
                <a:latin typeface="Times New Roman" pitchFamily="18" charset="0"/>
              </a:rPr>
              <a:t>5</a:t>
            </a:r>
          </a:p>
        </p:txBody>
      </p:sp>
      <p:sp>
        <p:nvSpPr>
          <p:cNvPr id="23573" name="Rectangle 20"/>
          <p:cNvSpPr>
            <a:spLocks noChangeArrowheads="1"/>
          </p:cNvSpPr>
          <p:nvPr/>
        </p:nvSpPr>
        <p:spPr bwMode="auto">
          <a:xfrm>
            <a:off x="0" y="9119995"/>
            <a:ext cx="3169920" cy="48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74" name="Rectangle 21"/>
          <p:cNvSpPr>
            <a:spLocks noChangeArrowheads="1"/>
          </p:cNvSpPr>
          <p:nvPr/>
        </p:nvSpPr>
        <p:spPr bwMode="auto">
          <a:xfrm>
            <a:off x="0" y="0"/>
            <a:ext cx="3169920" cy="477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658" tIns="45329" rIns="90658" bIns="45329" anchor="ct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endParaRPr lang="en-US" altLang="en-US" sz="1800" dirty="0"/>
          </a:p>
        </p:txBody>
      </p:sp>
      <p:sp>
        <p:nvSpPr>
          <p:cNvPr id="23575" name="Rectangle 22"/>
          <p:cNvSpPr>
            <a:spLocks noGrp="1" noRot="1" noChangeAspect="1" noChangeArrowheads="1" noTextEdit="1"/>
          </p:cNvSpPr>
          <p:nvPr>
            <p:ph type="sldImg"/>
          </p:nvPr>
        </p:nvSpPr>
        <p:spPr>
          <a:xfrm>
            <a:off x="1266825" y="727075"/>
            <a:ext cx="4781550" cy="3586163"/>
          </a:xfrm>
          <a:ln w="12700" cap="flat">
            <a:solidFill>
              <a:schemeClr val="tx1"/>
            </a:solidFill>
          </a:ln>
        </p:spPr>
      </p:sp>
      <p:sp>
        <p:nvSpPr>
          <p:cNvPr id="23576" name="Rectangle 23"/>
          <p:cNvSpPr>
            <a:spLocks noGrp="1" noChangeArrowheads="1"/>
          </p:cNvSpPr>
          <p:nvPr>
            <p:ph type="body" idx="1"/>
          </p:nvPr>
        </p:nvSpPr>
        <p:spPr>
          <a:xfrm>
            <a:off x="973667" y="4561635"/>
            <a:ext cx="5366173" cy="43177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74" tIns="48451" rIns="98574" bIns="48451"/>
          <a:lstStyle/>
          <a:p>
            <a:pPr eaLnBrk="1" hangingPunct="1"/>
            <a:r>
              <a:rPr lang="en-US" altLang="en-US" sz="1100" dirty="0"/>
              <a:t>The presenter should have touched on the following items when Explaining session </a:t>
            </a:r>
            <a:r>
              <a:rPr lang="en-US" altLang="en-US" sz="1100" dirty="0" smtClean="0"/>
              <a:t>three:</a:t>
            </a:r>
            <a:endParaRPr lang="en-US" altLang="en-US" sz="1100" dirty="0"/>
          </a:p>
          <a:p>
            <a:pPr eaLnBrk="1" hangingPunct="1"/>
            <a:endParaRPr lang="en-US" altLang="en-US" sz="1100" dirty="0"/>
          </a:p>
          <a:p>
            <a:pPr eaLnBrk="1" hangingPunct="1">
              <a:spcBef>
                <a:spcPts val="600"/>
              </a:spcBef>
              <a:spcAft>
                <a:spcPts val="0"/>
              </a:spcAft>
              <a:buClrTx/>
              <a:buFont typeface="+mj-lt"/>
              <a:buAutoNum type="arabicPeriod"/>
            </a:pPr>
            <a:r>
              <a:rPr lang="en-US" altLang="en-US" sz="1600" dirty="0" smtClean="0"/>
              <a:t>  Cut resistant gloves are also cut and puncture proof.  </a:t>
            </a:r>
          </a:p>
          <a:p>
            <a:pPr lvl="1" eaLnBrk="1" hangingPunct="1">
              <a:spcBef>
                <a:spcPts val="600"/>
              </a:spcBef>
              <a:spcAft>
                <a:spcPts val="0"/>
              </a:spcAft>
              <a:buClrTx/>
              <a:buSzPct val="70000"/>
              <a:buFont typeface="+mj-lt"/>
              <a:buAutoNum type="alphaLcPeriod"/>
            </a:pPr>
            <a:r>
              <a:rPr lang="en-US" altLang="en-US" sz="1400" dirty="0" smtClean="0"/>
              <a:t>  True</a:t>
            </a:r>
          </a:p>
          <a:p>
            <a:pPr lvl="1" eaLnBrk="1" hangingPunct="1">
              <a:spcBef>
                <a:spcPts val="600"/>
              </a:spcBef>
              <a:spcAft>
                <a:spcPts val="0"/>
              </a:spcAft>
              <a:buClrTx/>
              <a:buSzPct val="70000"/>
              <a:buFont typeface="+mj-lt"/>
              <a:buAutoNum type="alphaLcPeriod"/>
            </a:pPr>
            <a:r>
              <a:rPr lang="en-US" altLang="en-US" sz="1400" dirty="0" smtClean="0"/>
              <a:t>  </a:t>
            </a:r>
            <a:r>
              <a:rPr lang="en-US" altLang="en-US" sz="1400" b="1" dirty="0" smtClean="0"/>
              <a:t>False</a:t>
            </a:r>
          </a:p>
          <a:p>
            <a:pPr marL="457200" lvl="1" indent="0" eaLnBrk="1" hangingPunct="1">
              <a:spcBef>
                <a:spcPts val="600"/>
              </a:spcBef>
              <a:spcAft>
                <a:spcPts val="0"/>
              </a:spcAft>
              <a:buClrTx/>
              <a:buSzPct val="70000"/>
              <a:buNone/>
            </a:pPr>
            <a:endParaRPr lang="en-US" altLang="en-US" sz="1400" dirty="0" smtClean="0"/>
          </a:p>
          <a:p>
            <a:pPr eaLnBrk="1" hangingPunct="1">
              <a:spcBef>
                <a:spcPts val="600"/>
              </a:spcBef>
              <a:spcAft>
                <a:spcPts val="0"/>
              </a:spcAft>
              <a:buClrTx/>
              <a:buFont typeface="+mj-lt"/>
              <a:buAutoNum type="arabicPeriod"/>
            </a:pPr>
            <a:r>
              <a:rPr lang="en-US" altLang="en-US" sz="1600" dirty="0" smtClean="0"/>
              <a:t>  30 kV rated rubber insulating gloves must have ________ inches of rubber past the cuff    </a:t>
            </a:r>
          </a:p>
          <a:p>
            <a:pPr marL="685800" lvl="1" indent="-228600" eaLnBrk="1" hangingPunct="1">
              <a:spcBef>
                <a:spcPts val="600"/>
              </a:spcBef>
              <a:spcAft>
                <a:spcPts val="0"/>
              </a:spcAft>
              <a:buClrTx/>
              <a:buSzPct val="70000"/>
              <a:buFont typeface="+mj-lt"/>
              <a:buAutoNum type="alphaLcPeriod"/>
            </a:pPr>
            <a:r>
              <a:rPr lang="en-US" altLang="en-US" sz="1400" dirty="0" smtClean="0"/>
              <a:t>2   </a:t>
            </a:r>
          </a:p>
          <a:p>
            <a:pPr marL="685800" lvl="1" indent="-228600" eaLnBrk="1" hangingPunct="1">
              <a:spcBef>
                <a:spcPts val="600"/>
              </a:spcBef>
              <a:spcAft>
                <a:spcPts val="0"/>
              </a:spcAft>
              <a:buClrTx/>
              <a:buSzPct val="70000"/>
              <a:buFont typeface="+mj-lt"/>
              <a:buAutoNum type="alphaLcPeriod"/>
            </a:pPr>
            <a:r>
              <a:rPr lang="en-US" altLang="en-US" sz="1400" b="1" dirty="0" smtClean="0"/>
              <a:t>3</a:t>
            </a:r>
          </a:p>
          <a:p>
            <a:pPr marL="685800" lvl="1" indent="-228600" eaLnBrk="1" hangingPunct="1">
              <a:spcBef>
                <a:spcPts val="600"/>
              </a:spcBef>
              <a:spcAft>
                <a:spcPts val="0"/>
              </a:spcAft>
              <a:buClrTx/>
              <a:buSzPct val="70000"/>
              <a:buFont typeface="+mj-lt"/>
              <a:buAutoNum type="alphaLcPeriod"/>
            </a:pPr>
            <a:r>
              <a:rPr lang="en-US" altLang="en-US" sz="1400" dirty="0" smtClean="0"/>
              <a:t>4</a:t>
            </a:r>
          </a:p>
          <a:p>
            <a:pPr marL="685800" lvl="1" indent="-228600" eaLnBrk="1" hangingPunct="1">
              <a:spcBef>
                <a:spcPts val="600"/>
              </a:spcBef>
              <a:spcAft>
                <a:spcPts val="0"/>
              </a:spcAft>
              <a:buClrTx/>
              <a:buSzPct val="70000"/>
              <a:buFont typeface="+mj-lt"/>
              <a:buAutoNum type="alphaLcPeriod"/>
            </a:pPr>
            <a:endParaRPr lang="en-US" altLang="en-US" sz="1400" dirty="0" smtClean="0"/>
          </a:p>
          <a:p>
            <a:pPr eaLnBrk="1" hangingPunct="1">
              <a:spcBef>
                <a:spcPts val="600"/>
              </a:spcBef>
              <a:spcAft>
                <a:spcPts val="0"/>
              </a:spcAft>
              <a:buClrTx/>
              <a:buFont typeface="+mj-lt"/>
              <a:buAutoNum type="arabicPeriod"/>
            </a:pPr>
            <a:r>
              <a:rPr lang="en-US" altLang="en-US" sz="1600" dirty="0" smtClean="0"/>
              <a:t>  Rings, watches, or bracelets can cut/tear gloves and create other additional hazards </a:t>
            </a:r>
          </a:p>
          <a:p>
            <a:pPr lvl="1" eaLnBrk="1" hangingPunct="1">
              <a:spcBef>
                <a:spcPts val="600"/>
              </a:spcBef>
              <a:spcAft>
                <a:spcPts val="0"/>
              </a:spcAft>
              <a:buClrTx/>
              <a:buSzPct val="70000"/>
              <a:buFont typeface="+mj-lt"/>
              <a:buAutoNum type="alphaLcPeriod"/>
            </a:pPr>
            <a:r>
              <a:rPr lang="en-US" altLang="en-US" sz="1400" b="1" dirty="0" smtClean="0"/>
              <a:t>  True</a:t>
            </a:r>
          </a:p>
          <a:p>
            <a:pPr lvl="1" eaLnBrk="1" hangingPunct="1">
              <a:spcBef>
                <a:spcPts val="600"/>
              </a:spcBef>
              <a:spcAft>
                <a:spcPts val="0"/>
              </a:spcAft>
              <a:buClrTx/>
              <a:buSzPct val="70000"/>
              <a:buFont typeface="+mj-lt"/>
              <a:buAutoNum type="alphaLcPeriod"/>
            </a:pPr>
            <a:r>
              <a:rPr lang="en-US" altLang="en-US" sz="1400" dirty="0" smtClean="0"/>
              <a:t>  False</a:t>
            </a:r>
            <a:endParaRPr lang="en-US" altLang="en-US" sz="1400" dirty="0"/>
          </a:p>
        </p:txBody>
      </p:sp>
    </p:spTree>
    <p:extLst>
      <p:ext uri="{BB962C8B-B14F-4D97-AF65-F5344CB8AC3E}">
        <p14:creationId xmlns:p14="http://schemas.microsoft.com/office/powerpoint/2010/main" val="2294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you only have one set of hands.  They are one of the most used body parts.  Explain that we must use personal hygiene practices to take care of our hands.  Small cuts may become</a:t>
            </a:r>
            <a:r>
              <a:rPr lang="en-US" baseline="0" dirty="0" smtClean="0"/>
              <a:t> infected and require medical treatment.  It is critical to w</a:t>
            </a:r>
            <a:r>
              <a:rPr lang="en-US" dirty="0" smtClean="0"/>
              <a:t>ash your hands frequently.  Bacterial flourishes in warm, dark, damp environments like the inside of a lineman’s rubber</a:t>
            </a:r>
            <a:r>
              <a:rPr lang="en-US" baseline="0" dirty="0" smtClean="0"/>
              <a:t> insulating glove.  Also, k</a:t>
            </a:r>
            <a:r>
              <a:rPr lang="en-US" dirty="0" smtClean="0"/>
              <a:t>eep your finger nails trimmed as failure to do so can cause discomfort when wearing rubber insulating gloves.  Emphasize the importance of reporting all hand injuries, even those that may appear very minor, so that prompt medical treatment may be given if needed.  Fast treatment may minimize the severity of an injury.</a:t>
            </a:r>
            <a:r>
              <a:rPr lang="en-US" baseline="0" dirty="0" smtClean="0"/>
              <a:t>  Always w</a:t>
            </a:r>
            <a:r>
              <a:rPr lang="en-US" dirty="0" smtClean="0"/>
              <a:t>ear your gloves!</a:t>
            </a:r>
          </a:p>
          <a:p>
            <a:endParaRPr lang="en-US" dirty="0"/>
          </a:p>
        </p:txBody>
      </p:sp>
      <p:sp>
        <p:nvSpPr>
          <p:cNvPr id="4" name="Slide Number Placeholder 3"/>
          <p:cNvSpPr>
            <a:spLocks noGrp="1"/>
          </p:cNvSpPr>
          <p:nvPr>
            <p:ph type="sldNum" sz="quarter" idx="10"/>
          </p:nvPr>
        </p:nvSpPr>
        <p:spPr/>
        <p:txBody>
          <a:bodyPr/>
          <a:lstStyle/>
          <a:p>
            <a:pPr>
              <a:defRPr/>
            </a:pPr>
            <a:fld id="{9639D846-830C-4CD3-83D8-6C7A7CE508F2}" type="slidenum">
              <a:rPr lang="en-US" altLang="en-US" smtClean="0"/>
              <a:pPr>
                <a:defRPr/>
              </a:pPr>
              <a:t>4</a:t>
            </a:fld>
            <a:endParaRPr lang="en-US" altLang="en-US" dirty="0"/>
          </a:p>
        </p:txBody>
      </p:sp>
    </p:spTree>
    <p:extLst>
      <p:ext uri="{BB962C8B-B14F-4D97-AF65-F5344CB8AC3E}">
        <p14:creationId xmlns:p14="http://schemas.microsoft.com/office/powerpoint/2010/main" val="4046736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charset="0"/>
              </a:defRPr>
            </a:lvl1pPr>
            <a:lvl2pPr marL="784225" indent="-301625" defTabSz="957263">
              <a:spcBef>
                <a:spcPct val="30000"/>
              </a:spcBef>
              <a:defRPr sz="1200">
                <a:solidFill>
                  <a:schemeClr val="tx1"/>
                </a:solidFill>
                <a:latin typeface="Arial" charset="0"/>
              </a:defRPr>
            </a:lvl2pPr>
            <a:lvl3pPr marL="1208088" indent="-241300" defTabSz="957263">
              <a:spcBef>
                <a:spcPct val="30000"/>
              </a:spcBef>
              <a:defRPr sz="1200">
                <a:solidFill>
                  <a:schemeClr val="tx1"/>
                </a:solidFill>
                <a:latin typeface="Arial" charset="0"/>
              </a:defRPr>
            </a:lvl3pPr>
            <a:lvl4pPr marL="1690688" indent="-241300" defTabSz="957263">
              <a:spcBef>
                <a:spcPct val="30000"/>
              </a:spcBef>
              <a:defRPr sz="1200">
                <a:solidFill>
                  <a:schemeClr val="tx1"/>
                </a:solidFill>
                <a:latin typeface="Arial" charset="0"/>
              </a:defRPr>
            </a:lvl4pPr>
            <a:lvl5pPr marL="2174875" indent="-241300" defTabSz="957263">
              <a:spcBef>
                <a:spcPct val="30000"/>
              </a:spcBef>
              <a:defRPr sz="1200">
                <a:solidFill>
                  <a:schemeClr val="tx1"/>
                </a:solidFill>
                <a:latin typeface="Arial" charset="0"/>
              </a:defRPr>
            </a:lvl5pPr>
            <a:lvl6pPr marL="2632075" indent="-241300" defTabSz="957263" eaLnBrk="0" fontAlgn="base" hangingPunct="0">
              <a:spcBef>
                <a:spcPct val="30000"/>
              </a:spcBef>
              <a:spcAft>
                <a:spcPct val="0"/>
              </a:spcAft>
              <a:defRPr sz="1200">
                <a:solidFill>
                  <a:schemeClr val="tx1"/>
                </a:solidFill>
                <a:latin typeface="Arial" charset="0"/>
              </a:defRPr>
            </a:lvl6pPr>
            <a:lvl7pPr marL="3089275" indent="-241300" defTabSz="957263" eaLnBrk="0" fontAlgn="base" hangingPunct="0">
              <a:spcBef>
                <a:spcPct val="30000"/>
              </a:spcBef>
              <a:spcAft>
                <a:spcPct val="0"/>
              </a:spcAft>
              <a:defRPr sz="1200">
                <a:solidFill>
                  <a:schemeClr val="tx1"/>
                </a:solidFill>
                <a:latin typeface="Arial" charset="0"/>
              </a:defRPr>
            </a:lvl7pPr>
            <a:lvl8pPr marL="3546475" indent="-241300" defTabSz="957263" eaLnBrk="0" fontAlgn="base" hangingPunct="0">
              <a:spcBef>
                <a:spcPct val="30000"/>
              </a:spcBef>
              <a:spcAft>
                <a:spcPct val="0"/>
              </a:spcAft>
              <a:defRPr sz="1200">
                <a:solidFill>
                  <a:schemeClr val="tx1"/>
                </a:solidFill>
                <a:latin typeface="Arial" charset="0"/>
              </a:defRPr>
            </a:lvl8pPr>
            <a:lvl9pPr marL="4003675" indent="-2413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51DD7F-FCFA-4464-B45F-0D26DF5DEF9C}" type="slidenum">
              <a:rPr lang="en-US" altLang="en-US" sz="1300"/>
              <a:pPr eaLnBrk="1" hangingPunct="1">
                <a:spcBef>
                  <a:spcPct val="0"/>
                </a:spcBef>
              </a:pPr>
              <a:t>5</a:t>
            </a:fld>
            <a:endParaRPr lang="en-US" altLang="en-US" sz="1300" dirty="0"/>
          </a:p>
        </p:txBody>
      </p:sp>
      <p:sp>
        <p:nvSpPr>
          <p:cNvPr id="37891" name="Rectangle 2"/>
          <p:cNvSpPr>
            <a:spLocks noGrp="1" noRot="1" noChangeAspect="1" noChangeArrowheads="1" noTextEdit="1"/>
          </p:cNvSpPr>
          <p:nvPr>
            <p:ph type="sldImg"/>
          </p:nvPr>
        </p:nvSpPr>
        <p:spPr>
          <a:xfrm>
            <a:off x="1317625" y="765175"/>
            <a:ext cx="4681538" cy="3511550"/>
          </a:xfrm>
          <a:ln w="12700" cap="flat">
            <a:solidFill>
              <a:schemeClr val="tx1"/>
            </a:solidFill>
          </a:ln>
        </p:spPr>
      </p:sp>
      <p:sp>
        <p:nvSpPr>
          <p:cNvPr id="37892" name="Rectangle 3"/>
          <p:cNvSpPr>
            <a:spLocks noGrp="1" noChangeArrowheads="1"/>
          </p:cNvSpPr>
          <p:nvPr>
            <p:ph type="body" idx="1"/>
          </p:nvPr>
        </p:nvSpPr>
        <p:spPr>
          <a:xfrm>
            <a:off x="974725" y="4559300"/>
            <a:ext cx="55276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24" tIns="48661" rIns="97324" bIns="48661"/>
          <a:lstStyle/>
          <a:p>
            <a:r>
              <a:rPr lang="en-US" altLang="en-US" dirty="0" smtClean="0"/>
              <a:t>Explain that hand injuries are the second leading cause</a:t>
            </a:r>
            <a:r>
              <a:rPr lang="en-US" altLang="en-US" baseline="0" dirty="0" smtClean="0"/>
              <a:t> of workplace injuries.  70% of workers that received a hand injury were not wearing any type of protective glove and the remaining 30% were wearing gloves that were inadequate for the hazard exposure.  The average hand injury costs $6,000! </a:t>
            </a:r>
          </a:p>
          <a:p>
            <a:endParaRPr lang="en-US" sz="1200" b="1" i="0" kern="1200" baseline="0" dirty="0" smtClean="0">
              <a:solidFill>
                <a:schemeClr val="tx1"/>
              </a:solidFill>
              <a:effectLst/>
              <a:latin typeface="Arial" charset="0"/>
              <a:ea typeface="+mn-ea"/>
              <a:cs typeface="+mn-cs"/>
            </a:endParaRPr>
          </a:p>
          <a:p>
            <a:r>
              <a:rPr lang="en-US" sz="1200" b="1" i="0" kern="1200" dirty="0" smtClean="0">
                <a:solidFill>
                  <a:schemeClr val="tx1"/>
                </a:solidFill>
                <a:effectLst/>
                <a:latin typeface="Arial" charset="0"/>
                <a:ea typeface="+mn-ea"/>
                <a:cs typeface="+mn-cs"/>
              </a:rPr>
              <a:t>The National Safety Council Guide:</a:t>
            </a:r>
          </a:p>
          <a:p>
            <a:endParaRPr lang="en-US" sz="1200" b="1" i="0" kern="1200" dirty="0" smtClean="0">
              <a:solidFill>
                <a:schemeClr val="tx1"/>
              </a:solidFill>
              <a:effectLst/>
              <a:latin typeface="Arial" charset="0"/>
              <a:ea typeface="+mn-ea"/>
              <a:cs typeface="+mn-cs"/>
            </a:endParaRPr>
          </a:p>
          <a:p>
            <a:pPr marL="171450" indent="-171450">
              <a:buFont typeface="Wingdings" panose="05000000000000000000" pitchFamily="2" charset="2"/>
              <a:buChar char="ü"/>
            </a:pPr>
            <a:r>
              <a:rPr lang="en-US" sz="1200" b="0" i="0" kern="1200" dirty="0" smtClean="0">
                <a:solidFill>
                  <a:schemeClr val="tx1"/>
                </a:solidFill>
                <a:effectLst/>
                <a:latin typeface="Arial" charset="0"/>
                <a:ea typeface="+mn-ea"/>
                <a:cs typeface="+mn-cs"/>
              </a:rPr>
              <a:t>Direct cost of a laceration: $10,000</a:t>
            </a:r>
          </a:p>
          <a:p>
            <a:pPr marL="171450" indent="-171450">
              <a:buFont typeface="Wingdings" panose="05000000000000000000" pitchFamily="2" charset="2"/>
              <a:buChar char="ü"/>
            </a:pPr>
            <a:r>
              <a:rPr lang="en-US" sz="1200" b="0" i="0" kern="1200" dirty="0" smtClean="0">
                <a:solidFill>
                  <a:schemeClr val="tx1"/>
                </a:solidFill>
                <a:effectLst/>
                <a:latin typeface="Arial" charset="0"/>
                <a:ea typeface="+mn-ea"/>
                <a:cs typeface="+mn-cs"/>
              </a:rPr>
              <a:t>Stitches: $2,000 plus indirect</a:t>
            </a:r>
          </a:p>
          <a:p>
            <a:pPr marL="171450" indent="-171450">
              <a:buFont typeface="Wingdings" panose="05000000000000000000" pitchFamily="2" charset="2"/>
              <a:buChar char="ü"/>
            </a:pPr>
            <a:r>
              <a:rPr lang="en-US" sz="1200" b="0" i="0" kern="1200" dirty="0" smtClean="0">
                <a:solidFill>
                  <a:schemeClr val="tx1"/>
                </a:solidFill>
                <a:effectLst/>
                <a:latin typeface="Arial" charset="0"/>
                <a:ea typeface="+mn-ea"/>
                <a:cs typeface="+mn-cs"/>
              </a:rPr>
              <a:t>Butterfly: $300</a:t>
            </a:r>
          </a:p>
          <a:p>
            <a:pPr marL="171450" indent="-171450">
              <a:buFont typeface="Wingdings" panose="05000000000000000000" pitchFamily="2" charset="2"/>
              <a:buChar char="ü"/>
            </a:pPr>
            <a:r>
              <a:rPr lang="en-US" sz="1200" b="0" i="0" kern="1200" dirty="0" smtClean="0">
                <a:solidFill>
                  <a:schemeClr val="tx1"/>
                </a:solidFill>
                <a:effectLst/>
                <a:latin typeface="Arial" charset="0"/>
                <a:ea typeface="+mn-ea"/>
                <a:cs typeface="+mn-cs"/>
              </a:rPr>
              <a:t>Severed Tendon: greater than $70,000</a:t>
            </a:r>
          </a:p>
          <a:p>
            <a:pPr marL="171450" indent="-171450">
              <a:buFont typeface="Wingdings" panose="05000000000000000000" pitchFamily="2" charset="2"/>
              <a:buChar char="ü"/>
            </a:pPr>
            <a:endParaRPr lang="en-US" sz="1200" b="0" i="0" kern="1200" dirty="0" smtClean="0">
              <a:solidFill>
                <a:schemeClr val="tx1"/>
              </a:solidFill>
              <a:effectLst/>
              <a:latin typeface="Arial" charset="0"/>
              <a:ea typeface="+mn-ea"/>
              <a:cs typeface="+mn-cs"/>
            </a:endParaRPr>
          </a:p>
          <a:p>
            <a:r>
              <a:rPr lang="en-US" altLang="en-US" baseline="0" dirty="0" smtClean="0"/>
              <a:t>Note:  This is a good time to pass out the attached hand injury document.</a:t>
            </a:r>
            <a:endParaRPr lang="en-US" altLang="en-US" dirty="0" smtClean="0"/>
          </a:p>
          <a:p>
            <a:pPr eaLnBrk="1" hangingPunct="1">
              <a:spcBef>
                <a:spcPct val="20000"/>
              </a:spcBef>
            </a:pPr>
            <a:endParaRPr lang="en-US" altLang="en-US" dirty="0" smtClean="0"/>
          </a:p>
        </p:txBody>
      </p:sp>
    </p:spTree>
    <p:extLst>
      <p:ext uri="{BB962C8B-B14F-4D97-AF65-F5344CB8AC3E}">
        <p14:creationId xmlns:p14="http://schemas.microsoft.com/office/powerpoint/2010/main" val="718502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charset="0"/>
              </a:defRPr>
            </a:lvl1pPr>
            <a:lvl2pPr marL="784225" indent="-301625" defTabSz="957263">
              <a:spcBef>
                <a:spcPct val="30000"/>
              </a:spcBef>
              <a:defRPr sz="1200">
                <a:solidFill>
                  <a:schemeClr val="tx1"/>
                </a:solidFill>
                <a:latin typeface="Arial" charset="0"/>
              </a:defRPr>
            </a:lvl2pPr>
            <a:lvl3pPr marL="1208088" indent="-241300" defTabSz="957263">
              <a:spcBef>
                <a:spcPct val="30000"/>
              </a:spcBef>
              <a:defRPr sz="1200">
                <a:solidFill>
                  <a:schemeClr val="tx1"/>
                </a:solidFill>
                <a:latin typeface="Arial" charset="0"/>
              </a:defRPr>
            </a:lvl3pPr>
            <a:lvl4pPr marL="1690688" indent="-241300" defTabSz="957263">
              <a:spcBef>
                <a:spcPct val="30000"/>
              </a:spcBef>
              <a:defRPr sz="1200">
                <a:solidFill>
                  <a:schemeClr val="tx1"/>
                </a:solidFill>
                <a:latin typeface="Arial" charset="0"/>
              </a:defRPr>
            </a:lvl4pPr>
            <a:lvl5pPr marL="2174875" indent="-241300" defTabSz="957263">
              <a:spcBef>
                <a:spcPct val="30000"/>
              </a:spcBef>
              <a:defRPr sz="1200">
                <a:solidFill>
                  <a:schemeClr val="tx1"/>
                </a:solidFill>
                <a:latin typeface="Arial" charset="0"/>
              </a:defRPr>
            </a:lvl5pPr>
            <a:lvl6pPr marL="2632075" indent="-241300" defTabSz="957263" eaLnBrk="0" fontAlgn="base" hangingPunct="0">
              <a:spcBef>
                <a:spcPct val="30000"/>
              </a:spcBef>
              <a:spcAft>
                <a:spcPct val="0"/>
              </a:spcAft>
              <a:defRPr sz="1200">
                <a:solidFill>
                  <a:schemeClr val="tx1"/>
                </a:solidFill>
                <a:latin typeface="Arial" charset="0"/>
              </a:defRPr>
            </a:lvl6pPr>
            <a:lvl7pPr marL="3089275" indent="-241300" defTabSz="957263" eaLnBrk="0" fontAlgn="base" hangingPunct="0">
              <a:spcBef>
                <a:spcPct val="30000"/>
              </a:spcBef>
              <a:spcAft>
                <a:spcPct val="0"/>
              </a:spcAft>
              <a:defRPr sz="1200">
                <a:solidFill>
                  <a:schemeClr val="tx1"/>
                </a:solidFill>
                <a:latin typeface="Arial" charset="0"/>
              </a:defRPr>
            </a:lvl7pPr>
            <a:lvl8pPr marL="3546475" indent="-241300" defTabSz="957263" eaLnBrk="0" fontAlgn="base" hangingPunct="0">
              <a:spcBef>
                <a:spcPct val="30000"/>
              </a:spcBef>
              <a:spcAft>
                <a:spcPct val="0"/>
              </a:spcAft>
              <a:defRPr sz="1200">
                <a:solidFill>
                  <a:schemeClr val="tx1"/>
                </a:solidFill>
                <a:latin typeface="Arial" charset="0"/>
              </a:defRPr>
            </a:lvl8pPr>
            <a:lvl9pPr marL="4003675" indent="-2413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51DD7F-FCFA-4464-B45F-0D26DF5DEF9C}" type="slidenum">
              <a:rPr lang="en-US" altLang="en-US" sz="1300"/>
              <a:pPr eaLnBrk="1" hangingPunct="1">
                <a:spcBef>
                  <a:spcPct val="0"/>
                </a:spcBef>
              </a:pPr>
              <a:t>6</a:t>
            </a:fld>
            <a:endParaRPr lang="en-US" altLang="en-US" sz="1300" dirty="0"/>
          </a:p>
        </p:txBody>
      </p:sp>
      <p:sp>
        <p:nvSpPr>
          <p:cNvPr id="37891" name="Rectangle 2"/>
          <p:cNvSpPr>
            <a:spLocks noGrp="1" noRot="1" noChangeAspect="1" noChangeArrowheads="1" noTextEdit="1"/>
          </p:cNvSpPr>
          <p:nvPr>
            <p:ph type="sldImg"/>
          </p:nvPr>
        </p:nvSpPr>
        <p:spPr>
          <a:xfrm>
            <a:off x="1317625" y="765175"/>
            <a:ext cx="4681538" cy="3511550"/>
          </a:xfrm>
          <a:ln w="12700" cap="flat">
            <a:solidFill>
              <a:schemeClr val="tx1"/>
            </a:solidFill>
          </a:ln>
        </p:spPr>
      </p:sp>
      <p:sp>
        <p:nvSpPr>
          <p:cNvPr id="37892" name="Rectangle 3"/>
          <p:cNvSpPr>
            <a:spLocks noGrp="1" noChangeArrowheads="1"/>
          </p:cNvSpPr>
          <p:nvPr>
            <p:ph type="body" idx="1"/>
          </p:nvPr>
        </p:nvSpPr>
        <p:spPr>
          <a:xfrm>
            <a:off x="974725" y="4559300"/>
            <a:ext cx="55276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24" tIns="48661" rIns="97324" bIns="48661"/>
          <a:lstStyle/>
          <a:p>
            <a:r>
              <a:rPr lang="en-US" altLang="en-US" dirty="0" smtClean="0"/>
              <a:t>Explain that in 2014, upper extremities affected by an injury</a:t>
            </a:r>
            <a:r>
              <a:rPr lang="en-US" altLang="en-US" baseline="0" dirty="0" smtClean="0"/>
              <a:t> or illness accounted for 346,170 cases, or 32 cases per 10,000 full-time workers. Hands accounted for 40 percent of those cases, the most among upper extremities. See this link https://www.bls.gov/opub/ted/2015/type-of-injury-or-illness-and-body-parts-affected-by-nonfatal-injuries-and-illnesses-in-2014.htm</a:t>
            </a:r>
            <a:endParaRPr lang="en-US" altLang="en-US" dirty="0" smtClean="0"/>
          </a:p>
          <a:p>
            <a:pPr eaLnBrk="1" hangingPunct="1">
              <a:spcBef>
                <a:spcPct val="20000"/>
              </a:spcBef>
            </a:pPr>
            <a:endParaRPr lang="en-US" altLang="en-US" dirty="0" smtClean="0"/>
          </a:p>
        </p:txBody>
      </p:sp>
    </p:spTree>
    <p:extLst>
      <p:ext uri="{BB962C8B-B14F-4D97-AF65-F5344CB8AC3E}">
        <p14:creationId xmlns:p14="http://schemas.microsoft.com/office/powerpoint/2010/main" val="3794842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7263">
              <a:spcBef>
                <a:spcPct val="30000"/>
              </a:spcBef>
              <a:defRPr sz="1200">
                <a:solidFill>
                  <a:schemeClr val="tx1"/>
                </a:solidFill>
                <a:latin typeface="Arial" charset="0"/>
              </a:defRPr>
            </a:lvl1pPr>
            <a:lvl2pPr marL="784225" indent="-301625" defTabSz="957263">
              <a:spcBef>
                <a:spcPct val="30000"/>
              </a:spcBef>
              <a:defRPr sz="1200">
                <a:solidFill>
                  <a:schemeClr val="tx1"/>
                </a:solidFill>
                <a:latin typeface="Arial" charset="0"/>
              </a:defRPr>
            </a:lvl2pPr>
            <a:lvl3pPr marL="1208088" indent="-241300" defTabSz="957263">
              <a:spcBef>
                <a:spcPct val="30000"/>
              </a:spcBef>
              <a:defRPr sz="1200">
                <a:solidFill>
                  <a:schemeClr val="tx1"/>
                </a:solidFill>
                <a:latin typeface="Arial" charset="0"/>
              </a:defRPr>
            </a:lvl3pPr>
            <a:lvl4pPr marL="1690688" indent="-241300" defTabSz="957263">
              <a:spcBef>
                <a:spcPct val="30000"/>
              </a:spcBef>
              <a:defRPr sz="1200">
                <a:solidFill>
                  <a:schemeClr val="tx1"/>
                </a:solidFill>
                <a:latin typeface="Arial" charset="0"/>
              </a:defRPr>
            </a:lvl4pPr>
            <a:lvl5pPr marL="2174875" indent="-241300" defTabSz="957263">
              <a:spcBef>
                <a:spcPct val="30000"/>
              </a:spcBef>
              <a:defRPr sz="1200">
                <a:solidFill>
                  <a:schemeClr val="tx1"/>
                </a:solidFill>
                <a:latin typeface="Arial" charset="0"/>
              </a:defRPr>
            </a:lvl5pPr>
            <a:lvl6pPr marL="2632075" indent="-241300" defTabSz="957263" eaLnBrk="0" fontAlgn="base" hangingPunct="0">
              <a:spcBef>
                <a:spcPct val="30000"/>
              </a:spcBef>
              <a:spcAft>
                <a:spcPct val="0"/>
              </a:spcAft>
              <a:defRPr sz="1200">
                <a:solidFill>
                  <a:schemeClr val="tx1"/>
                </a:solidFill>
                <a:latin typeface="Arial" charset="0"/>
              </a:defRPr>
            </a:lvl6pPr>
            <a:lvl7pPr marL="3089275" indent="-241300" defTabSz="957263" eaLnBrk="0" fontAlgn="base" hangingPunct="0">
              <a:spcBef>
                <a:spcPct val="30000"/>
              </a:spcBef>
              <a:spcAft>
                <a:spcPct val="0"/>
              </a:spcAft>
              <a:defRPr sz="1200">
                <a:solidFill>
                  <a:schemeClr val="tx1"/>
                </a:solidFill>
                <a:latin typeface="Arial" charset="0"/>
              </a:defRPr>
            </a:lvl7pPr>
            <a:lvl8pPr marL="3546475" indent="-241300" defTabSz="957263" eaLnBrk="0" fontAlgn="base" hangingPunct="0">
              <a:spcBef>
                <a:spcPct val="30000"/>
              </a:spcBef>
              <a:spcAft>
                <a:spcPct val="0"/>
              </a:spcAft>
              <a:defRPr sz="1200">
                <a:solidFill>
                  <a:schemeClr val="tx1"/>
                </a:solidFill>
                <a:latin typeface="Arial" charset="0"/>
              </a:defRPr>
            </a:lvl8pPr>
            <a:lvl9pPr marL="4003675" indent="-241300" defTabSz="95726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F51DD7F-FCFA-4464-B45F-0D26DF5DEF9C}" type="slidenum">
              <a:rPr lang="en-US" altLang="en-US" sz="1300"/>
              <a:pPr eaLnBrk="1" hangingPunct="1">
                <a:spcBef>
                  <a:spcPct val="0"/>
                </a:spcBef>
              </a:pPr>
              <a:t>7</a:t>
            </a:fld>
            <a:endParaRPr lang="en-US" altLang="en-US" sz="1300" dirty="0"/>
          </a:p>
        </p:txBody>
      </p:sp>
      <p:sp>
        <p:nvSpPr>
          <p:cNvPr id="37891" name="Rectangle 2"/>
          <p:cNvSpPr>
            <a:spLocks noGrp="1" noRot="1" noChangeAspect="1" noChangeArrowheads="1" noTextEdit="1"/>
          </p:cNvSpPr>
          <p:nvPr>
            <p:ph type="sldImg"/>
          </p:nvPr>
        </p:nvSpPr>
        <p:spPr>
          <a:xfrm>
            <a:off x="1317625" y="765175"/>
            <a:ext cx="4681538" cy="3511550"/>
          </a:xfrm>
          <a:ln w="12700" cap="flat">
            <a:solidFill>
              <a:schemeClr val="tx1"/>
            </a:solidFill>
          </a:ln>
        </p:spPr>
      </p:sp>
      <p:sp>
        <p:nvSpPr>
          <p:cNvPr id="37892" name="Rectangle 3"/>
          <p:cNvSpPr>
            <a:spLocks noGrp="1" noChangeArrowheads="1"/>
          </p:cNvSpPr>
          <p:nvPr>
            <p:ph type="body" idx="1"/>
          </p:nvPr>
        </p:nvSpPr>
        <p:spPr>
          <a:xfrm>
            <a:off x="974725" y="4559300"/>
            <a:ext cx="55276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324" tIns="48661" rIns="97324" bIns="48661"/>
          <a:lstStyle/>
          <a:p>
            <a:pPr eaLnBrk="1" hangingPunct="1"/>
            <a:r>
              <a:rPr lang="en-US" altLang="en-US" dirty="0" smtClean="0"/>
              <a:t>Say that our </a:t>
            </a:r>
            <a:r>
              <a:rPr lang="en-US" altLang="en-US" sz="1200" dirty="0" smtClean="0"/>
              <a:t>hands are irreplaceable. No other being in the world has hands that can move, grasp, hold, and manipulate objects like human hands.  State that our hands are one of your greatest assets.  Of the </a:t>
            </a:r>
            <a:r>
              <a:rPr lang="en-US" altLang="en-US" dirty="0" smtClean="0"/>
              <a:t>164 finger and hand injuries experienced by Partnership Member Companies;</a:t>
            </a:r>
          </a:p>
          <a:p>
            <a:pPr marL="742950" marR="0" lvl="1" indent="-285750">
              <a:spcBef>
                <a:spcPts val="0"/>
              </a:spcBef>
              <a:spcAft>
                <a:spcPts val="0"/>
              </a:spcAft>
              <a:buFont typeface="Courier New" panose="02070309020205020404" pitchFamily="49" charset="0"/>
              <a:buChar char="o"/>
            </a:pPr>
            <a:r>
              <a:rPr lang="en-US" sz="1200" dirty="0" smtClean="0">
                <a:effectLst/>
                <a:latin typeface="Times New Roman" panose="02020603050405020304" pitchFamily="18" charset="0"/>
                <a:ea typeface="Calibri" panose="020F0502020204030204" pitchFamily="34" charset="0"/>
              </a:rPr>
              <a:t>113 occurred to workers on ground level; </a:t>
            </a:r>
          </a:p>
          <a:p>
            <a:pPr marL="742950" marR="0" lvl="1" indent="-285750">
              <a:spcBef>
                <a:spcPts val="0"/>
              </a:spcBef>
              <a:spcAft>
                <a:spcPts val="0"/>
              </a:spcAft>
              <a:buFont typeface="Courier New" panose="02070309020205020404" pitchFamily="49" charset="0"/>
              <a:buChar char="o"/>
            </a:pPr>
            <a:r>
              <a:rPr lang="en-US" sz="1200" dirty="0" smtClean="0">
                <a:effectLst/>
                <a:latin typeface="Times New Roman" panose="02020603050405020304" pitchFamily="18" charset="0"/>
                <a:ea typeface="Calibri" panose="020F0502020204030204" pitchFamily="34" charset="0"/>
              </a:rPr>
              <a:t>16 occurred while aloft in an Aerial Device;</a:t>
            </a:r>
          </a:p>
          <a:p>
            <a:pPr marL="742950" marR="0" lvl="1" indent="-285750">
              <a:spcBef>
                <a:spcPts val="0"/>
              </a:spcBef>
              <a:spcAft>
                <a:spcPts val="0"/>
              </a:spcAft>
              <a:buFont typeface="Courier New" panose="02070309020205020404" pitchFamily="49" charset="0"/>
              <a:buChar char="o"/>
            </a:pPr>
            <a:r>
              <a:rPr lang="en-US" sz="1200" dirty="0" smtClean="0">
                <a:effectLst/>
                <a:latin typeface="Times New Roman" panose="02020603050405020304" pitchFamily="18" charset="0"/>
                <a:ea typeface="Calibri" panose="020F0502020204030204" pitchFamily="34" charset="0"/>
              </a:rPr>
              <a:t>12 occurred while on a vehicle;</a:t>
            </a:r>
          </a:p>
          <a:p>
            <a:pPr marL="742950" marR="0" lvl="1" indent="-285750">
              <a:spcBef>
                <a:spcPts val="0"/>
              </a:spcBef>
              <a:spcAft>
                <a:spcPts val="0"/>
              </a:spcAft>
              <a:buFont typeface="Courier New" panose="02070309020205020404" pitchFamily="49" charset="0"/>
              <a:buChar char="o"/>
            </a:pPr>
            <a:r>
              <a:rPr lang="en-US" sz="1200" dirty="0" smtClean="0">
                <a:effectLst/>
                <a:latin typeface="Times New Roman" panose="02020603050405020304" pitchFamily="18" charset="0"/>
                <a:ea typeface="Calibri" panose="020F0502020204030204" pitchFamily="34" charset="0"/>
              </a:rPr>
              <a:t>Lineman and apprentice Lineman were the job classification with the most injuries 42 and 31 total 73;</a:t>
            </a:r>
          </a:p>
          <a:p>
            <a:pPr marL="742950" marR="0" lvl="1" indent="-285750">
              <a:spcBef>
                <a:spcPts val="0"/>
              </a:spcBef>
              <a:spcAft>
                <a:spcPts val="0"/>
              </a:spcAft>
              <a:buFont typeface="Courier New" panose="02070309020205020404" pitchFamily="49" charset="0"/>
              <a:buChar char="o"/>
            </a:pPr>
            <a:r>
              <a:rPr lang="en-US" sz="1200" dirty="0" smtClean="0">
                <a:effectLst/>
                <a:latin typeface="Times New Roman" panose="02020603050405020304" pitchFamily="18" charset="0"/>
                <a:ea typeface="Calibri" panose="020F0502020204030204" pitchFamily="34" charset="0"/>
              </a:rPr>
              <a:t>Working with Knives is the top injury type with 26 events.</a:t>
            </a:r>
          </a:p>
          <a:p>
            <a:pPr marL="742950" marR="0" lvl="1" indent="-285750">
              <a:spcBef>
                <a:spcPts val="0"/>
              </a:spcBef>
              <a:spcAft>
                <a:spcPts val="0"/>
              </a:spcAft>
              <a:buFont typeface="Courier New" panose="02070309020205020404" pitchFamily="49" charset="0"/>
              <a:buChar char="o"/>
            </a:pPr>
            <a:r>
              <a:rPr lang="en-US" sz="1200" dirty="0" smtClean="0">
                <a:effectLst/>
                <a:latin typeface="Times New Roman" panose="02020603050405020304" pitchFamily="18" charset="0"/>
                <a:ea typeface="Calibri" panose="020F0502020204030204" pitchFamily="34" charset="0"/>
              </a:rPr>
              <a:t>Workers in their twenties (25-29) had the most (28) injuries.  </a:t>
            </a:r>
          </a:p>
          <a:p>
            <a:endParaRPr lang="en-US" altLang="en-US" dirty="0" smtClean="0"/>
          </a:p>
        </p:txBody>
      </p:sp>
    </p:spTree>
    <p:extLst>
      <p:ext uri="{BB962C8B-B14F-4D97-AF65-F5344CB8AC3E}">
        <p14:creationId xmlns:p14="http://schemas.microsoft.com/office/powerpoint/2010/main" val="2625625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and</a:t>
            </a:r>
            <a:r>
              <a:rPr lang="en-US" baseline="0" dirty="0" smtClean="0"/>
              <a:t> p</a:t>
            </a:r>
            <a:r>
              <a:rPr lang="en-US" dirty="0" smtClean="0"/>
              <a:t>romote</a:t>
            </a:r>
            <a:r>
              <a:rPr lang="en-US" baseline="0" dirty="0" smtClean="0"/>
              <a:t> a culture where Stop Work is freely exercised, the requests are honored and resolved before resuming work. </a:t>
            </a:r>
            <a:endParaRPr lang="en-US" dirty="0"/>
          </a:p>
        </p:txBody>
      </p:sp>
      <p:sp>
        <p:nvSpPr>
          <p:cNvPr id="4" name="Slide Number Placeholder 3"/>
          <p:cNvSpPr>
            <a:spLocks noGrp="1"/>
          </p:cNvSpPr>
          <p:nvPr>
            <p:ph type="sldNum" sz="quarter" idx="10"/>
          </p:nvPr>
        </p:nvSpPr>
        <p:spPr/>
        <p:txBody>
          <a:bodyPr/>
          <a:lstStyle/>
          <a:p>
            <a:pPr>
              <a:defRPr/>
            </a:pPr>
            <a:fld id="{9639D846-830C-4CD3-83D8-6C7A7CE508F2}" type="slidenum">
              <a:rPr lang="en-US" altLang="en-US" smtClean="0"/>
              <a:pPr>
                <a:defRPr/>
              </a:pPr>
              <a:t>8</a:t>
            </a:fld>
            <a:endParaRPr lang="en-US" altLang="en-US" dirty="0"/>
          </a:p>
        </p:txBody>
      </p:sp>
    </p:spTree>
    <p:extLst>
      <p:ext uri="{BB962C8B-B14F-4D97-AF65-F5344CB8AC3E}">
        <p14:creationId xmlns:p14="http://schemas.microsoft.com/office/powerpoint/2010/main" val="3695677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that by performing a thorough</a:t>
            </a:r>
            <a:r>
              <a:rPr lang="en-US" baseline="0" dirty="0" smtClean="0"/>
              <a:t> tailboard to include who is performing what tasks, identify the hazards for each task and document the mitigation to those hazards for each employee. Question your workers and ask do we have the proper tools, hand protection, training to perform the tasks safely?  </a:t>
            </a:r>
            <a:endParaRPr lang="en-US" dirty="0"/>
          </a:p>
        </p:txBody>
      </p:sp>
      <p:sp>
        <p:nvSpPr>
          <p:cNvPr id="4" name="Slide Number Placeholder 3"/>
          <p:cNvSpPr>
            <a:spLocks noGrp="1"/>
          </p:cNvSpPr>
          <p:nvPr>
            <p:ph type="sldNum" sz="quarter" idx="10"/>
          </p:nvPr>
        </p:nvSpPr>
        <p:spPr/>
        <p:txBody>
          <a:bodyPr/>
          <a:lstStyle/>
          <a:p>
            <a:pPr>
              <a:defRPr/>
            </a:pPr>
            <a:fld id="{9639D846-830C-4CD3-83D8-6C7A7CE508F2}" type="slidenum">
              <a:rPr lang="en-US" altLang="en-US" smtClean="0"/>
              <a:pPr>
                <a:defRPr/>
              </a:pPr>
              <a:t>9</a:t>
            </a:fld>
            <a:endParaRPr lang="en-US" altLang="en-US" dirty="0"/>
          </a:p>
        </p:txBody>
      </p:sp>
    </p:spTree>
    <p:extLst>
      <p:ext uri="{BB962C8B-B14F-4D97-AF65-F5344CB8AC3E}">
        <p14:creationId xmlns:p14="http://schemas.microsoft.com/office/powerpoint/2010/main" val="1165886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AutoShape 2"/>
          <p:cNvSpPr>
            <a:spLocks noChangeArrowheads="1"/>
          </p:cNvSpPr>
          <p:nvPr/>
        </p:nvSpPr>
        <p:spPr bwMode="auto">
          <a:xfrm>
            <a:off x="228600" y="381000"/>
            <a:ext cx="8686800" cy="5638800"/>
          </a:xfrm>
          <a:prstGeom prst="roundRect">
            <a:avLst>
              <a:gd name="adj" fmla="val 7912"/>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dirty="0">
              <a:latin typeface="Times New Roman" pitchFamily="18" charset="0"/>
            </a:endParaRPr>
          </a:p>
        </p:txBody>
      </p:sp>
      <p:sp>
        <p:nvSpPr>
          <p:cNvPr id="4" name="AutoShape 3"/>
          <p:cNvSpPr>
            <a:spLocks noChangeArrowheads="1"/>
          </p:cNvSpPr>
          <p:nvPr/>
        </p:nvSpPr>
        <p:spPr bwMode="white">
          <a:xfrm>
            <a:off x="327025" y="488950"/>
            <a:ext cx="8435975" cy="4768850"/>
          </a:xfrm>
          <a:prstGeom prst="roundRect">
            <a:avLst>
              <a:gd name="adj" fmla="val 7310"/>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dirty="0">
              <a:latin typeface="Times New Roman" pitchFamily="18" charset="0"/>
            </a:endParaRPr>
          </a:p>
        </p:txBody>
      </p:sp>
      <p:sp>
        <p:nvSpPr>
          <p:cNvPr id="5"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dirty="0"/>
          </a:p>
        </p:txBody>
      </p:sp>
      <p:pic>
        <p:nvPicPr>
          <p:cNvPr id="6" name="Picture 1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72375" y="573088"/>
            <a:ext cx="993775"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905000" y="3468688"/>
            <a:ext cx="5280025" cy="2025650"/>
          </a:xfrm>
          <a:prstGeom prst="rect">
            <a:avLst/>
          </a:prstGeom>
          <a:noFill/>
          <a:ln>
            <a:noFill/>
          </a:ln>
          <a:effectLst/>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2693"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en-US"/>
              <a:t>Click to edit Master title style</a:t>
            </a:r>
          </a:p>
        </p:txBody>
      </p:sp>
      <p:sp>
        <p:nvSpPr>
          <p:cNvPr id="9" name="Rectangle 6"/>
          <p:cNvSpPr>
            <a:spLocks noGrp="1" noChangeArrowheads="1"/>
          </p:cNvSpPr>
          <p:nvPr>
            <p:ph type="sldNum" sz="quarter" idx="10"/>
          </p:nvPr>
        </p:nvSpPr>
        <p:spPr/>
        <p:txBody>
          <a:bodyPr/>
          <a:lstStyle>
            <a:lvl1pPr>
              <a:defRPr sz="1200" smtClean="0"/>
            </a:lvl1pPr>
          </a:lstStyle>
          <a:p>
            <a:pPr>
              <a:defRPr/>
            </a:pPr>
            <a:fld id="{1BD38BDB-5390-445A-A788-EEB17D048DCF}" type="slidenum">
              <a:rPr lang="en-US" altLang="en-US" smtClean="0"/>
              <a:pPr>
                <a:defRPr/>
              </a:pPr>
              <a:t>‹#›</a:t>
            </a:fld>
            <a:endParaRPr lang="en-US" altLang="en-US" dirty="0"/>
          </a:p>
        </p:txBody>
      </p:sp>
    </p:spTree>
    <p:extLst>
      <p:ext uri="{BB962C8B-B14F-4D97-AF65-F5344CB8AC3E}">
        <p14:creationId xmlns:p14="http://schemas.microsoft.com/office/powerpoint/2010/main" val="3785465474"/>
      </p:ext>
    </p:extLst>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E9AB776-83FB-4621-A0EC-D55098DD66F3}" type="slidenum">
              <a:rPr lang="en-US" altLang="en-US"/>
              <a:pPr>
                <a:defRPr/>
              </a:pPr>
              <a:t>‹#›</a:t>
            </a:fld>
            <a:endParaRPr lang="en-US" altLang="en-US" dirty="0"/>
          </a:p>
        </p:txBody>
      </p:sp>
    </p:spTree>
    <p:extLst>
      <p:ext uri="{BB962C8B-B14F-4D97-AF65-F5344CB8AC3E}">
        <p14:creationId xmlns:p14="http://schemas.microsoft.com/office/powerpoint/2010/main" val="3181057171"/>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2717BF60-E7BC-43CF-BC8B-4CF90A73C349}" type="slidenum">
              <a:rPr lang="en-US" altLang="en-US"/>
              <a:pPr>
                <a:defRPr/>
              </a:pPr>
              <a:t>‹#›</a:t>
            </a:fld>
            <a:endParaRPr lang="en-US" altLang="en-US" dirty="0"/>
          </a:p>
        </p:txBody>
      </p:sp>
    </p:spTree>
    <p:extLst>
      <p:ext uri="{BB962C8B-B14F-4D97-AF65-F5344CB8AC3E}">
        <p14:creationId xmlns:p14="http://schemas.microsoft.com/office/powerpoint/2010/main" val="950056714"/>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Text Placeholder 2"/>
          <p:cNvSpPr>
            <a:spLocks noGrp="1"/>
          </p:cNvSpPr>
          <p:nvPr>
            <p:ph type="body"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86300" y="1905000"/>
            <a:ext cx="3771900" cy="4038600"/>
          </a:xfrm>
        </p:spPr>
        <p:txBody>
          <a:bodyPr/>
          <a:lstStyle/>
          <a:p>
            <a:pPr lvl="0"/>
            <a:endParaRPr lang="en-US" noProof="0" dirty="0"/>
          </a:p>
        </p:txBody>
      </p:sp>
      <p:sp>
        <p:nvSpPr>
          <p:cNvPr id="5" name="Rectangle 6"/>
          <p:cNvSpPr>
            <a:spLocks noGrp="1" noChangeArrowheads="1"/>
          </p:cNvSpPr>
          <p:nvPr>
            <p:ph type="sldNum" sz="quarter" idx="10"/>
          </p:nvPr>
        </p:nvSpPr>
        <p:spPr>
          <a:ln/>
        </p:spPr>
        <p:txBody>
          <a:bodyPr/>
          <a:lstStyle>
            <a:lvl1pPr>
              <a:defRPr/>
            </a:lvl1pPr>
          </a:lstStyle>
          <a:p>
            <a:pPr>
              <a:defRPr/>
            </a:pPr>
            <a:fld id="{EE7B5AAF-6421-4D01-899F-077EDD5AAA5C}" type="slidenum">
              <a:rPr lang="en-US" altLang="en-US"/>
              <a:pPr>
                <a:defRPr/>
              </a:pPr>
              <a:t>‹#›</a:t>
            </a:fld>
            <a:endParaRPr lang="en-US" altLang="en-US" dirty="0"/>
          </a:p>
        </p:txBody>
      </p:sp>
    </p:spTree>
    <p:extLst>
      <p:ext uri="{BB962C8B-B14F-4D97-AF65-F5344CB8AC3E}">
        <p14:creationId xmlns:p14="http://schemas.microsoft.com/office/powerpoint/2010/main" val="237040301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Text Placeholder 2"/>
          <p:cNvSpPr>
            <a:spLocks noGrp="1"/>
          </p:cNvSpPr>
          <p:nvPr>
            <p:ph type="body"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5DCE3528-7979-46B3-B18B-1DA117B56F38}" type="slidenum">
              <a:rPr lang="en-US" altLang="en-US"/>
              <a:pPr>
                <a:defRPr/>
              </a:pPr>
              <a:t>‹#›</a:t>
            </a:fld>
            <a:endParaRPr lang="en-US" altLang="en-US" dirty="0"/>
          </a:p>
        </p:txBody>
      </p:sp>
    </p:spTree>
    <p:extLst>
      <p:ext uri="{BB962C8B-B14F-4D97-AF65-F5344CB8AC3E}">
        <p14:creationId xmlns:p14="http://schemas.microsoft.com/office/powerpoint/2010/main" val="2282319887"/>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863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8CDEDCD1-DD3B-4306-B5B5-D3699F63A0A3}" type="slidenum">
              <a:rPr lang="en-US" altLang="en-US"/>
              <a:pPr>
                <a:defRPr/>
              </a:pPr>
              <a:t>‹#›</a:t>
            </a:fld>
            <a:endParaRPr lang="en-US" altLang="en-US" dirty="0"/>
          </a:p>
        </p:txBody>
      </p:sp>
    </p:spTree>
    <p:extLst>
      <p:ext uri="{BB962C8B-B14F-4D97-AF65-F5344CB8AC3E}">
        <p14:creationId xmlns:p14="http://schemas.microsoft.com/office/powerpoint/2010/main" val="349041017"/>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Text Placeholder 2"/>
          <p:cNvSpPr>
            <a:spLocks noGrp="1"/>
          </p:cNvSpPr>
          <p:nvPr>
            <p:ph type="body"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905000"/>
            <a:ext cx="37719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86300" y="4000500"/>
            <a:ext cx="37719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0"/>
          </p:nvPr>
        </p:nvSpPr>
        <p:spPr>
          <a:ln/>
        </p:spPr>
        <p:txBody>
          <a:bodyPr/>
          <a:lstStyle>
            <a:lvl1pPr>
              <a:defRPr/>
            </a:lvl1pPr>
          </a:lstStyle>
          <a:p>
            <a:pPr>
              <a:defRPr/>
            </a:pPr>
            <a:fld id="{EACAF794-4EEA-4B04-8E14-A284D468396D}" type="slidenum">
              <a:rPr lang="en-US" altLang="en-US"/>
              <a:pPr>
                <a:defRPr/>
              </a:pPr>
              <a:t>‹#›</a:t>
            </a:fld>
            <a:endParaRPr lang="en-US" altLang="en-US" dirty="0"/>
          </a:p>
        </p:txBody>
      </p:sp>
    </p:spTree>
    <p:extLst>
      <p:ext uri="{BB962C8B-B14F-4D97-AF65-F5344CB8AC3E}">
        <p14:creationId xmlns:p14="http://schemas.microsoft.com/office/powerpoint/2010/main" val="2216668614"/>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ClipArt Placeholder 2"/>
          <p:cNvSpPr>
            <a:spLocks noGrp="1"/>
          </p:cNvSpPr>
          <p:nvPr>
            <p:ph type="clipArt" sz="half" idx="1"/>
          </p:nvPr>
        </p:nvSpPr>
        <p:spPr>
          <a:xfrm>
            <a:off x="762000" y="1905000"/>
            <a:ext cx="3771900" cy="4038600"/>
          </a:xfrm>
        </p:spPr>
        <p:txBody>
          <a:bodyPr/>
          <a:lstStyle/>
          <a:p>
            <a:pPr lvl="0"/>
            <a:endParaRPr lang="en-US" noProof="0" dirty="0"/>
          </a:p>
        </p:txBody>
      </p:sp>
      <p:sp>
        <p:nvSpPr>
          <p:cNvPr id="4" name="Text Placeholder 3"/>
          <p:cNvSpPr>
            <a:spLocks noGrp="1"/>
          </p:cNvSpPr>
          <p:nvPr>
            <p:ph type="body" sz="half" idx="2"/>
          </p:nvPr>
        </p:nvSpPr>
        <p:spPr>
          <a:xfrm>
            <a:off x="46863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DC9AC493-348E-4786-9362-68998E66B30B}" type="slidenum">
              <a:rPr lang="en-US" altLang="en-US"/>
              <a:pPr>
                <a:defRPr/>
              </a:pPr>
              <a:t>‹#›</a:t>
            </a:fld>
            <a:endParaRPr lang="en-US" altLang="en-US" dirty="0"/>
          </a:p>
        </p:txBody>
      </p:sp>
    </p:spTree>
    <p:extLst>
      <p:ext uri="{BB962C8B-B14F-4D97-AF65-F5344CB8AC3E}">
        <p14:creationId xmlns:p14="http://schemas.microsoft.com/office/powerpoint/2010/main" val="2629518826"/>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Content Placeholder 2"/>
          <p:cNvSpPr>
            <a:spLocks noGrp="1"/>
          </p:cNvSpPr>
          <p:nvPr>
            <p:ph sz="half" idx="1"/>
          </p:nvPr>
        </p:nvSpPr>
        <p:spPr>
          <a:xfrm>
            <a:off x="762000" y="1905000"/>
            <a:ext cx="76962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2000" y="4000500"/>
            <a:ext cx="76962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F19FE9FF-C475-48E3-81E6-EC0401ECEE66}" type="slidenum">
              <a:rPr lang="en-US" altLang="en-US"/>
              <a:pPr>
                <a:defRPr/>
              </a:pPr>
              <a:t>‹#›</a:t>
            </a:fld>
            <a:endParaRPr lang="en-US" altLang="en-US" dirty="0"/>
          </a:p>
        </p:txBody>
      </p:sp>
    </p:spTree>
    <p:extLst>
      <p:ext uri="{BB962C8B-B14F-4D97-AF65-F5344CB8AC3E}">
        <p14:creationId xmlns:p14="http://schemas.microsoft.com/office/powerpoint/2010/main" val="539695188"/>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82195E6C-1933-43BB-8837-9B0503A93FA0}" type="slidenum">
              <a:rPr lang="en-US" altLang="en-US"/>
              <a:pPr>
                <a:defRPr/>
              </a:pPr>
              <a:t>‹#›</a:t>
            </a:fld>
            <a:endParaRPr lang="en-US" altLang="en-US" dirty="0"/>
          </a:p>
        </p:txBody>
      </p:sp>
    </p:spTree>
    <p:extLst>
      <p:ext uri="{BB962C8B-B14F-4D97-AF65-F5344CB8AC3E}">
        <p14:creationId xmlns:p14="http://schemas.microsoft.com/office/powerpoint/2010/main" val="3379794754"/>
      </p:ext>
    </p:extLst>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90E7037-75A7-4433-A6FC-F8E84C159202}" type="slidenum">
              <a:rPr lang="en-US" altLang="en-US"/>
              <a:pPr>
                <a:defRPr/>
              </a:pPr>
              <a:t>‹#›</a:t>
            </a:fld>
            <a:endParaRPr lang="en-US" altLang="en-US" dirty="0"/>
          </a:p>
        </p:txBody>
      </p:sp>
    </p:spTree>
    <p:extLst>
      <p:ext uri="{BB962C8B-B14F-4D97-AF65-F5344CB8AC3E}">
        <p14:creationId xmlns:p14="http://schemas.microsoft.com/office/powerpoint/2010/main" val="1038980745"/>
      </p:ext>
    </p:extLst>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EB902347-34EF-49EC-8FE0-267351253188}" type="slidenum">
              <a:rPr lang="en-US" altLang="en-US"/>
              <a:pPr>
                <a:defRPr/>
              </a:pPr>
              <a:t>‹#›</a:t>
            </a:fld>
            <a:endParaRPr lang="en-US" altLang="en-US" dirty="0"/>
          </a:p>
        </p:txBody>
      </p:sp>
    </p:spTree>
    <p:extLst>
      <p:ext uri="{BB962C8B-B14F-4D97-AF65-F5344CB8AC3E}">
        <p14:creationId xmlns:p14="http://schemas.microsoft.com/office/powerpoint/2010/main" val="365693248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4777BE81-BBEB-4DB3-9D3E-DEDDD87ADB5A}" type="slidenum">
              <a:rPr lang="en-US" altLang="en-US"/>
              <a:pPr>
                <a:defRPr/>
              </a:pPr>
              <a:t>‹#›</a:t>
            </a:fld>
            <a:endParaRPr lang="en-US" altLang="en-US" dirty="0"/>
          </a:p>
        </p:txBody>
      </p:sp>
    </p:spTree>
    <p:extLst>
      <p:ext uri="{BB962C8B-B14F-4D97-AF65-F5344CB8AC3E}">
        <p14:creationId xmlns:p14="http://schemas.microsoft.com/office/powerpoint/2010/main" val="2374225435"/>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44945464"/>
      </p:ext>
    </p:extLst>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E3FB6B4-3AA6-4A27-B1AF-470D1C96D9D1}" type="slidenum">
              <a:rPr lang="en-US" altLang="en-US"/>
              <a:pPr>
                <a:defRPr/>
              </a:pPr>
              <a:t>‹#›</a:t>
            </a:fld>
            <a:endParaRPr lang="en-US" altLang="en-US" dirty="0"/>
          </a:p>
        </p:txBody>
      </p:sp>
    </p:spTree>
    <p:extLst>
      <p:ext uri="{BB962C8B-B14F-4D97-AF65-F5344CB8AC3E}">
        <p14:creationId xmlns:p14="http://schemas.microsoft.com/office/powerpoint/2010/main" val="2792773738"/>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A3DE44-1078-44A6-A874-8485979936E0}" type="slidenum">
              <a:rPr lang="en-US" altLang="en-US"/>
              <a:pPr>
                <a:defRPr/>
              </a:pPr>
              <a:t>‹#›</a:t>
            </a:fld>
            <a:endParaRPr lang="en-US" altLang="en-US" dirty="0"/>
          </a:p>
        </p:txBody>
      </p:sp>
    </p:spTree>
    <p:extLst>
      <p:ext uri="{BB962C8B-B14F-4D97-AF65-F5344CB8AC3E}">
        <p14:creationId xmlns:p14="http://schemas.microsoft.com/office/powerpoint/2010/main" val="2986469407"/>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AC80291-C4EF-48D5-89E2-0A522FF0C2FB}" type="slidenum">
              <a:rPr lang="en-US" altLang="en-US"/>
              <a:pPr>
                <a:defRPr/>
              </a:pPr>
              <a:t>‹#›</a:t>
            </a:fld>
            <a:endParaRPr lang="en-US" altLang="en-US" dirty="0"/>
          </a:p>
        </p:txBody>
      </p:sp>
    </p:spTree>
    <p:extLst>
      <p:ext uri="{BB962C8B-B14F-4D97-AF65-F5344CB8AC3E}">
        <p14:creationId xmlns:p14="http://schemas.microsoft.com/office/powerpoint/2010/main" val="3999478898"/>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33400"/>
            <a:ext cx="7696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762000" y="1905000"/>
            <a:ext cx="7696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028" name="Group 7"/>
          <p:cNvGrpSpPr>
            <a:grpSpLocks/>
          </p:cNvGrpSpPr>
          <p:nvPr/>
        </p:nvGrpSpPr>
        <p:grpSpPr bwMode="auto">
          <a:xfrm>
            <a:off x="168275" y="228600"/>
            <a:ext cx="8823325" cy="6096000"/>
            <a:chOff x="106" y="144"/>
            <a:chExt cx="5558" cy="3840"/>
          </a:xfrm>
        </p:grpSpPr>
        <p:sp>
          <p:nvSpPr>
            <p:cNvPr id="1035"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n-US" altLang="en-US" sz="2400" dirty="0">
                <a:latin typeface="Times New Roman" pitchFamily="18" charset="0"/>
              </a:endParaRPr>
            </a:p>
          </p:txBody>
        </p:sp>
        <p:sp>
          <p:nvSpPr>
            <p:cNvPr id="1034" name="Line 9"/>
            <p:cNvSpPr>
              <a:spLocks noChangeShapeType="1"/>
            </p:cNvSpPr>
            <p:nvPr/>
          </p:nvSpPr>
          <p:spPr bwMode="auto">
            <a:xfrm>
              <a:off x="480" y="1077"/>
              <a:ext cx="4848" cy="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dirty="0"/>
            </a:p>
          </p:txBody>
        </p:sp>
      </p:grpSp>
      <p:pic>
        <p:nvPicPr>
          <p:cNvPr id="1029" name="Picture 10"/>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7696200" y="381000"/>
            <a:ext cx="990600" cy="87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1"/>
          <p:cNvPicPr>
            <a:picLocks noChangeAspect="1" noChangeArrowheads="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038600" y="6400800"/>
            <a:ext cx="12954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smtClean="0"/>
            </a:lvl1pPr>
          </a:lstStyle>
          <a:p>
            <a:pPr>
              <a:defRPr/>
            </a:pPr>
            <a:fld id="{E3E5DEC9-95CC-417B-905F-E7CD22CA1D95}"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4552" r:id="rId1"/>
    <p:sldLayoutId id="2147484537" r:id="rId2"/>
    <p:sldLayoutId id="2147484538" r:id="rId3"/>
    <p:sldLayoutId id="2147484539" r:id="rId4"/>
    <p:sldLayoutId id="2147484540" r:id="rId5"/>
    <p:sldLayoutId id="2147484553" r:id="rId6"/>
    <p:sldLayoutId id="2147484541" r:id="rId7"/>
    <p:sldLayoutId id="2147484542" r:id="rId8"/>
    <p:sldLayoutId id="2147484543" r:id="rId9"/>
    <p:sldLayoutId id="2147484544" r:id="rId10"/>
    <p:sldLayoutId id="2147484545" r:id="rId11"/>
    <p:sldLayoutId id="2147484546" r:id="rId12"/>
    <p:sldLayoutId id="2147484547" r:id="rId13"/>
    <p:sldLayoutId id="2147484548" r:id="rId14"/>
    <p:sldLayoutId id="2147484549" r:id="rId15"/>
    <p:sldLayoutId id="2147484550" r:id="rId16"/>
    <p:sldLayoutId id="2147484551" r:id="rId17"/>
  </p:sldLayoutIdLst>
  <p:transition>
    <p:wipe dir="r"/>
  </p:transition>
  <p:timing>
    <p:tnLst>
      <p:par>
        <p:cTn id="1" dur="indefinite" restart="never" nodeType="tmRoot"/>
      </p:par>
    </p:tnLst>
  </p:timing>
  <p:hf hdr="0" ftr="0" dt="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Grp="1" noChangeArrowheads="1"/>
          </p:cNvSpPr>
          <p:nvPr>
            <p:ph type="sldNum" sz="quarter" idx="10"/>
          </p:nvPr>
        </p:nvSpPr>
        <p:spPr>
          <a:xfrm>
            <a:off x="6858000" y="6391275"/>
            <a:ext cx="1600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fld id="{B891DEAF-C524-4A38-BEA6-91F287DE880A}" type="slidenum">
              <a:rPr lang="en-US" altLang="en-US" sz="1200" smtClean="0"/>
              <a:pPr>
                <a:spcBef>
                  <a:spcPct val="0"/>
                </a:spcBef>
                <a:buClrTx/>
                <a:buSzTx/>
                <a:buFontTx/>
                <a:buNone/>
              </a:pPr>
              <a:t>1</a:t>
            </a:fld>
            <a:r>
              <a:rPr lang="en-US" altLang="en-US" sz="1200" dirty="0" smtClean="0"/>
              <a:t>-1</a:t>
            </a:r>
            <a:endParaRPr lang="en-US" altLang="en-US" sz="1200" dirty="0"/>
          </a:p>
        </p:txBody>
      </p:sp>
      <p:sp>
        <p:nvSpPr>
          <p:cNvPr id="4099" name="Rectangle 2056"/>
          <p:cNvSpPr>
            <a:spLocks noGrp="1" noChangeArrowheads="1"/>
          </p:cNvSpPr>
          <p:nvPr>
            <p:ph type="ctrTitle"/>
          </p:nvPr>
        </p:nvSpPr>
        <p:spPr/>
        <p:txBody>
          <a:bodyPr/>
          <a:lstStyle/>
          <a:p>
            <a:pPr eaLnBrk="1" hangingPunct="1"/>
            <a:r>
              <a:rPr lang="en-US" altLang="en-US" i="0" dirty="0" smtClean="0"/>
              <a:t>Hand Safety</a:t>
            </a:r>
            <a:br>
              <a:rPr lang="en-US" altLang="en-US" i="0" dirty="0" smtClean="0"/>
            </a:br>
            <a:r>
              <a:rPr lang="en-US" altLang="en-US" sz="2800" i="0" dirty="0" smtClean="0"/>
              <a:t>Continuing Education</a:t>
            </a:r>
            <a:br>
              <a:rPr lang="en-US" altLang="en-US" sz="2800" i="0" dirty="0" smtClean="0"/>
            </a:br>
            <a:r>
              <a:rPr lang="en-US" altLang="en-US" sz="2000" i="0" dirty="0" smtClean="0"/>
              <a:t>Fourth Quarter 2018</a:t>
            </a:r>
            <a:br>
              <a:rPr lang="en-US" altLang="en-US" sz="2000" i="0" dirty="0" smtClean="0"/>
            </a:br>
            <a:r>
              <a:rPr lang="en-US" altLang="en-US" sz="2000" i="0" dirty="0" smtClean="0"/>
              <a:t>Session 1</a:t>
            </a:r>
            <a:endParaRPr lang="en-US" altLang="en-US" sz="3600" i="0" dirty="0" smtClean="0"/>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Hand Injuries</a:t>
            </a:r>
            <a:endParaRPr lang="en-US" dirty="0"/>
          </a:p>
        </p:txBody>
      </p:sp>
      <p:sp>
        <p:nvSpPr>
          <p:cNvPr id="3" name="Content Placeholder 2"/>
          <p:cNvSpPr>
            <a:spLocks noGrp="1"/>
          </p:cNvSpPr>
          <p:nvPr>
            <p:ph idx="1"/>
          </p:nvPr>
        </p:nvSpPr>
        <p:spPr>
          <a:xfrm>
            <a:off x="762000" y="1805049"/>
            <a:ext cx="7696200" cy="4138551"/>
          </a:xfrm>
        </p:spPr>
        <p:txBody>
          <a:bodyPr/>
          <a:lstStyle/>
          <a:p>
            <a:pPr marL="0" indent="0">
              <a:buNone/>
            </a:pPr>
            <a:r>
              <a:rPr lang="en-US" dirty="0" smtClean="0"/>
              <a:t>If you injured or lost your thumb how would you:</a:t>
            </a:r>
          </a:p>
          <a:p>
            <a:pPr lvl="1">
              <a:buClr>
                <a:srgbClr val="7030A0"/>
              </a:buClr>
              <a:buSzPct val="75000"/>
              <a:buFont typeface="Wingdings" panose="05000000000000000000" pitchFamily="2" charset="2"/>
              <a:buChar char="ü"/>
            </a:pPr>
            <a:r>
              <a:rPr lang="en-US" dirty="0" smtClean="0"/>
              <a:t>Tie Your Shoes</a:t>
            </a:r>
          </a:p>
          <a:p>
            <a:pPr lvl="1">
              <a:buClr>
                <a:srgbClr val="7030A0"/>
              </a:buClr>
              <a:buSzPct val="75000"/>
              <a:buFont typeface="Wingdings" panose="05000000000000000000" pitchFamily="2" charset="2"/>
              <a:buChar char="ü"/>
            </a:pPr>
            <a:r>
              <a:rPr lang="en-US" dirty="0" smtClean="0"/>
              <a:t>Button Your Shirt</a:t>
            </a:r>
          </a:p>
          <a:p>
            <a:pPr lvl="1">
              <a:buClr>
                <a:srgbClr val="7030A0"/>
              </a:buClr>
              <a:buSzPct val="75000"/>
              <a:buFont typeface="Wingdings" panose="05000000000000000000" pitchFamily="2" charset="2"/>
              <a:buChar char="ü"/>
            </a:pPr>
            <a:r>
              <a:rPr lang="en-US" dirty="0" smtClean="0"/>
              <a:t>Sign Your Name</a:t>
            </a:r>
          </a:p>
          <a:p>
            <a:pPr lvl="1">
              <a:buClr>
                <a:srgbClr val="7030A0"/>
              </a:buClr>
              <a:buSzPct val="75000"/>
              <a:buFont typeface="Wingdings" panose="05000000000000000000" pitchFamily="2" charset="2"/>
              <a:buChar char="ü"/>
            </a:pPr>
            <a:r>
              <a:rPr lang="en-US" dirty="0" smtClean="0"/>
              <a:t>Use Silverware</a:t>
            </a:r>
          </a:p>
          <a:p>
            <a:pPr lvl="1">
              <a:buClr>
                <a:srgbClr val="7030A0"/>
              </a:buClr>
              <a:buSzPct val="75000"/>
              <a:buFont typeface="Wingdings" panose="05000000000000000000" pitchFamily="2" charset="2"/>
              <a:buChar char="ü"/>
            </a:pPr>
            <a:r>
              <a:rPr lang="en-US" dirty="0" smtClean="0"/>
              <a:t>Change a Fishing Lure</a:t>
            </a:r>
          </a:p>
          <a:p>
            <a:pPr lvl="1">
              <a:buClr>
                <a:srgbClr val="7030A0"/>
              </a:buClr>
              <a:buSzPct val="75000"/>
              <a:buFont typeface="Wingdings" panose="05000000000000000000" pitchFamily="2" charset="2"/>
              <a:buChar char="ü"/>
            </a:pPr>
            <a:r>
              <a:rPr lang="en-US" dirty="0" smtClean="0"/>
              <a:t>Throw a Baseball</a:t>
            </a:r>
          </a:p>
          <a:p>
            <a:pPr lvl="1"/>
            <a:endParaRPr lang="en-US" dirty="0"/>
          </a:p>
        </p:txBody>
      </p:sp>
      <p:sp>
        <p:nvSpPr>
          <p:cNvPr id="4" name="Slide Number Placeholder 3"/>
          <p:cNvSpPr>
            <a:spLocks noGrp="1"/>
          </p:cNvSpPr>
          <p:nvPr>
            <p:ph type="sldNum" sz="quarter" idx="10"/>
          </p:nvPr>
        </p:nvSpPr>
        <p:spPr/>
        <p:txBody>
          <a:bodyPr/>
          <a:lstStyle/>
          <a:p>
            <a:pPr>
              <a:defRPr/>
            </a:pPr>
            <a:r>
              <a:rPr lang="en-US" altLang="en-US" dirty="0" smtClean="0"/>
              <a:t>1-</a:t>
            </a:r>
            <a:fld id="{82195E6C-1933-43BB-8837-9B0503A93FA0}" type="slidenum">
              <a:rPr lang="en-US" altLang="en-US" smtClean="0"/>
              <a:pPr>
                <a:defRPr/>
              </a:pPr>
              <a:t>10</a:t>
            </a:fld>
            <a:endParaRPr lang="en-US" altLang="en-US" dirty="0"/>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8837" y="3058452"/>
            <a:ext cx="3724275" cy="24193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06279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Points-Session </a:t>
            </a:r>
            <a:r>
              <a:rPr lang="en-US" dirty="0"/>
              <a:t>O</a:t>
            </a:r>
            <a:r>
              <a:rPr lang="en-US" dirty="0" smtClean="0"/>
              <a:t>ne</a:t>
            </a:r>
            <a:endParaRPr lang="en-US" dirty="0"/>
          </a:p>
        </p:txBody>
      </p:sp>
      <p:sp>
        <p:nvSpPr>
          <p:cNvPr id="5" name="Content Placeholder 4"/>
          <p:cNvSpPr>
            <a:spLocks noGrp="1"/>
          </p:cNvSpPr>
          <p:nvPr>
            <p:ph idx="1"/>
          </p:nvPr>
        </p:nvSpPr>
        <p:spPr>
          <a:xfrm>
            <a:off x="304800" y="1828800"/>
            <a:ext cx="8382000" cy="4038600"/>
          </a:xfrm>
        </p:spPr>
        <p:txBody>
          <a:bodyPr/>
          <a:lstStyle/>
          <a:p>
            <a:pPr eaLnBrk="1" hangingPunct="1">
              <a:spcBef>
                <a:spcPts val="600"/>
              </a:spcBef>
              <a:spcAft>
                <a:spcPts val="0"/>
              </a:spcAft>
              <a:buClrTx/>
              <a:buFont typeface="+mj-lt"/>
              <a:buAutoNum type="arabicPeriod"/>
            </a:pPr>
            <a:r>
              <a:rPr lang="en-US" altLang="en-US" sz="1600" dirty="0" smtClean="0"/>
              <a:t>Hand injuries account for __________ of all upper extremity injuries.  </a:t>
            </a:r>
            <a:endParaRPr lang="en-US" altLang="en-US" sz="1600" dirty="0"/>
          </a:p>
          <a:p>
            <a:pPr lvl="1" eaLnBrk="1" hangingPunct="1">
              <a:spcBef>
                <a:spcPts val="600"/>
              </a:spcBef>
              <a:spcAft>
                <a:spcPts val="0"/>
              </a:spcAft>
              <a:buClrTx/>
              <a:buSzPct val="70000"/>
              <a:buFont typeface="+mj-lt"/>
              <a:buAutoNum type="alphaLcPeriod"/>
            </a:pPr>
            <a:r>
              <a:rPr lang="en-US" altLang="en-US" sz="1400" dirty="0" smtClean="0"/>
              <a:t>10%</a:t>
            </a:r>
          </a:p>
          <a:p>
            <a:pPr lvl="1" eaLnBrk="1" hangingPunct="1">
              <a:spcBef>
                <a:spcPts val="600"/>
              </a:spcBef>
              <a:spcAft>
                <a:spcPts val="0"/>
              </a:spcAft>
              <a:buClrTx/>
              <a:buSzPct val="70000"/>
              <a:buFont typeface="+mj-lt"/>
              <a:buAutoNum type="alphaLcPeriod"/>
            </a:pPr>
            <a:r>
              <a:rPr lang="en-US" altLang="en-US" sz="1400" dirty="0" smtClean="0"/>
              <a:t>20%</a:t>
            </a:r>
          </a:p>
          <a:p>
            <a:pPr lvl="1" eaLnBrk="1" hangingPunct="1">
              <a:spcBef>
                <a:spcPts val="600"/>
              </a:spcBef>
              <a:spcAft>
                <a:spcPts val="0"/>
              </a:spcAft>
              <a:buClrTx/>
              <a:buSzPct val="70000"/>
              <a:buFont typeface="+mj-lt"/>
              <a:buAutoNum type="alphaLcPeriod"/>
            </a:pPr>
            <a:r>
              <a:rPr lang="en-US" altLang="en-US" sz="1400" dirty="0" smtClean="0"/>
              <a:t>30%</a:t>
            </a:r>
            <a:endParaRPr lang="en-US" altLang="en-US" sz="1400" dirty="0"/>
          </a:p>
          <a:p>
            <a:pPr lvl="1" eaLnBrk="1" hangingPunct="1">
              <a:spcBef>
                <a:spcPts val="600"/>
              </a:spcBef>
              <a:spcAft>
                <a:spcPts val="0"/>
              </a:spcAft>
              <a:buClrTx/>
              <a:buSzPct val="70000"/>
              <a:buFont typeface="+mj-lt"/>
              <a:buAutoNum type="alphaLcPeriod"/>
            </a:pPr>
            <a:r>
              <a:rPr lang="en-US" altLang="en-US" sz="1400" dirty="0" smtClean="0"/>
              <a:t>40%</a:t>
            </a:r>
          </a:p>
          <a:p>
            <a:pPr marL="457200" lvl="1" indent="0" eaLnBrk="1" hangingPunct="1">
              <a:spcBef>
                <a:spcPts val="600"/>
              </a:spcBef>
              <a:spcAft>
                <a:spcPts val="0"/>
              </a:spcAft>
              <a:buClrTx/>
              <a:buSzPct val="70000"/>
              <a:buNone/>
            </a:pPr>
            <a:endParaRPr lang="en-US" altLang="en-US" sz="1400" dirty="0" smtClean="0"/>
          </a:p>
          <a:p>
            <a:pPr eaLnBrk="1" hangingPunct="1">
              <a:spcBef>
                <a:spcPts val="600"/>
              </a:spcBef>
              <a:spcAft>
                <a:spcPts val="0"/>
              </a:spcAft>
              <a:buClrTx/>
              <a:buFont typeface="+mj-lt"/>
              <a:buAutoNum type="arabicPeriod"/>
            </a:pPr>
            <a:r>
              <a:rPr lang="en-US" altLang="en-US" sz="1600" dirty="0" smtClean="0"/>
              <a:t>The average hand injury results in an average ______  lost work days.    </a:t>
            </a:r>
          </a:p>
          <a:p>
            <a:pPr marL="685800" lvl="1" indent="-228600" eaLnBrk="1" hangingPunct="1">
              <a:spcBef>
                <a:spcPts val="600"/>
              </a:spcBef>
              <a:spcAft>
                <a:spcPts val="0"/>
              </a:spcAft>
              <a:buClrTx/>
              <a:buSzPct val="70000"/>
              <a:buFont typeface="+mj-lt"/>
              <a:buAutoNum type="alphaLcPeriod"/>
            </a:pPr>
            <a:r>
              <a:rPr lang="en-US" altLang="en-US" sz="1400" dirty="0" smtClean="0"/>
              <a:t>3   </a:t>
            </a:r>
            <a:endParaRPr lang="en-US" altLang="en-US" sz="1400" dirty="0"/>
          </a:p>
          <a:p>
            <a:pPr marL="685800" lvl="1" indent="-228600" eaLnBrk="1" hangingPunct="1">
              <a:spcBef>
                <a:spcPts val="600"/>
              </a:spcBef>
              <a:spcAft>
                <a:spcPts val="0"/>
              </a:spcAft>
              <a:buClrTx/>
              <a:buSzPct val="70000"/>
              <a:buFont typeface="+mj-lt"/>
              <a:buAutoNum type="alphaLcPeriod"/>
            </a:pPr>
            <a:r>
              <a:rPr lang="en-US" altLang="en-US" sz="1400" dirty="0" smtClean="0"/>
              <a:t>6</a:t>
            </a:r>
            <a:endParaRPr lang="en-US" altLang="en-US" sz="1400" dirty="0"/>
          </a:p>
          <a:p>
            <a:pPr marL="685800" lvl="1" indent="-228600" eaLnBrk="1" hangingPunct="1">
              <a:spcBef>
                <a:spcPts val="600"/>
              </a:spcBef>
              <a:spcAft>
                <a:spcPts val="0"/>
              </a:spcAft>
              <a:buClrTx/>
              <a:buSzPct val="70000"/>
              <a:buFont typeface="+mj-lt"/>
              <a:buAutoNum type="alphaLcPeriod"/>
            </a:pPr>
            <a:r>
              <a:rPr lang="en-US" altLang="en-US" sz="1400" dirty="0" smtClean="0"/>
              <a:t>9</a:t>
            </a:r>
          </a:p>
          <a:p>
            <a:pPr marL="685800" lvl="1" indent="-228600" eaLnBrk="1" hangingPunct="1">
              <a:spcBef>
                <a:spcPts val="600"/>
              </a:spcBef>
              <a:spcAft>
                <a:spcPts val="0"/>
              </a:spcAft>
              <a:buClrTx/>
              <a:buSzPct val="70000"/>
              <a:buFont typeface="+mj-lt"/>
              <a:buAutoNum type="alphaLcPeriod"/>
            </a:pPr>
            <a:endParaRPr lang="en-US" altLang="en-US" sz="1400" dirty="0"/>
          </a:p>
          <a:p>
            <a:pPr eaLnBrk="1" hangingPunct="1">
              <a:spcBef>
                <a:spcPts val="600"/>
              </a:spcBef>
              <a:spcAft>
                <a:spcPts val="0"/>
              </a:spcAft>
              <a:buClrTx/>
              <a:buFont typeface="+mj-lt"/>
              <a:buAutoNum type="arabicPeriod"/>
            </a:pPr>
            <a:r>
              <a:rPr lang="en-US" altLang="en-US" sz="1600" dirty="0" smtClean="0"/>
              <a:t>70% of people that experienced hand injury were not wearing gloves.  </a:t>
            </a:r>
            <a:endParaRPr lang="en-US" altLang="en-US" sz="1600" dirty="0"/>
          </a:p>
          <a:p>
            <a:pPr lvl="1" eaLnBrk="1" hangingPunct="1">
              <a:spcBef>
                <a:spcPts val="600"/>
              </a:spcBef>
              <a:spcAft>
                <a:spcPts val="0"/>
              </a:spcAft>
              <a:buClrTx/>
              <a:buSzPct val="70000"/>
              <a:buFont typeface="+mj-lt"/>
              <a:buAutoNum type="alphaLcPeriod"/>
            </a:pPr>
            <a:r>
              <a:rPr lang="en-US" altLang="en-US" sz="1400" dirty="0" smtClean="0"/>
              <a:t>True</a:t>
            </a:r>
            <a:endParaRPr lang="en-US" altLang="en-US" sz="1400" dirty="0"/>
          </a:p>
          <a:p>
            <a:pPr lvl="1" eaLnBrk="1" hangingPunct="1">
              <a:spcBef>
                <a:spcPts val="600"/>
              </a:spcBef>
              <a:spcAft>
                <a:spcPts val="0"/>
              </a:spcAft>
              <a:buClrTx/>
              <a:buSzPct val="70000"/>
              <a:buFont typeface="+mj-lt"/>
              <a:buAutoNum type="alphaLcPeriod"/>
            </a:pPr>
            <a:r>
              <a:rPr lang="en-US" altLang="en-US" sz="1400" dirty="0" smtClean="0"/>
              <a:t>False</a:t>
            </a:r>
            <a:endParaRPr lang="en-US" altLang="en-US" sz="1400" dirty="0"/>
          </a:p>
          <a:p>
            <a:pPr marL="0" indent="0">
              <a:buClrTx/>
              <a:buNone/>
            </a:pPr>
            <a:endParaRPr lang="en-US" sz="2000" dirty="0"/>
          </a:p>
        </p:txBody>
      </p:sp>
      <p:sp>
        <p:nvSpPr>
          <p:cNvPr id="5122" name="Slide Number Placeholder 5"/>
          <p:cNvSpPr>
            <a:spLocks noGrp="1"/>
          </p:cNvSpPr>
          <p:nvPr>
            <p:ph type="sldNum" sz="quarter" idx="4294967295"/>
          </p:nvPr>
        </p:nvSpPr>
        <p:spPr>
          <a:xfrm>
            <a:off x="6858000" y="6400800"/>
            <a:ext cx="16002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defRPr/>
            </a:pPr>
            <a:r>
              <a:rPr lang="en-US" altLang="en-US" sz="1200" dirty="0" smtClean="0"/>
              <a:t>1-</a:t>
            </a:r>
            <a:fld id="{36D3E683-B657-4C53-A24B-AC98237F47AA}" type="slidenum">
              <a:rPr lang="en-US" altLang="en-US" sz="1200" smtClean="0"/>
              <a:pPr eaLnBrk="1" hangingPunct="1">
                <a:spcBef>
                  <a:spcPct val="0"/>
                </a:spcBef>
                <a:buClrTx/>
                <a:buSzTx/>
                <a:buFontTx/>
                <a:buNone/>
                <a:defRPr/>
              </a:pPr>
              <a:t>11</a:t>
            </a:fld>
            <a:endParaRPr lang="en-US" altLang="en-US" sz="1200" dirty="0" smtClean="0"/>
          </a:p>
        </p:txBody>
      </p:sp>
      <p:sp>
        <p:nvSpPr>
          <p:cNvPr id="1229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dirty="0"/>
          </a:p>
        </p:txBody>
      </p:sp>
      <p:sp>
        <p:nvSpPr>
          <p:cNvPr id="1229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dirty="0"/>
          </a:p>
        </p:txBody>
      </p:sp>
      <p:sp>
        <p:nvSpPr>
          <p:cNvPr id="12293"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dirty="0"/>
          </a:p>
        </p:txBody>
      </p:sp>
      <p:sp>
        <p:nvSpPr>
          <p:cNvPr id="12294"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dirty="0"/>
          </a:p>
        </p:txBody>
      </p:sp>
      <p:sp>
        <p:nvSpPr>
          <p:cNvPr id="12295" name="Rectangle 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dirty="0"/>
          </a:p>
        </p:txBody>
      </p:sp>
      <p:sp>
        <p:nvSpPr>
          <p:cNvPr id="12296" name="Rectangle 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dirty="0"/>
          </a:p>
        </p:txBody>
      </p:sp>
      <p:sp>
        <p:nvSpPr>
          <p:cNvPr id="2" name="Rounded Rectangle 1"/>
          <p:cNvSpPr/>
          <p:nvPr/>
        </p:nvSpPr>
        <p:spPr bwMode="auto">
          <a:xfrm>
            <a:off x="714910" y="3043414"/>
            <a:ext cx="990600" cy="241738"/>
          </a:xfrm>
          <a:prstGeom prst="roundRect">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2" name="Rounded Rectangle 11"/>
          <p:cNvSpPr/>
          <p:nvPr/>
        </p:nvSpPr>
        <p:spPr bwMode="auto">
          <a:xfrm>
            <a:off x="685800" y="4254481"/>
            <a:ext cx="990600" cy="241738"/>
          </a:xfrm>
          <a:prstGeom prst="roundRect">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3" name="Rounded Rectangle 12"/>
          <p:cNvSpPr/>
          <p:nvPr/>
        </p:nvSpPr>
        <p:spPr bwMode="auto">
          <a:xfrm>
            <a:off x="714910" y="5413305"/>
            <a:ext cx="990600" cy="241738"/>
          </a:xfrm>
          <a:prstGeom prst="roundRect">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16825303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11" end="11"/>
                                            </p:txEl>
                                          </p:spTgt>
                                        </p:tgtEl>
                                        <p:attrNameLst>
                                          <p:attrName>style.visibility</p:attrName>
                                        </p:attrNameLst>
                                      </p:cBhvr>
                                      <p:to>
                                        <p:strVal val="visible"/>
                                      </p:to>
                                    </p:set>
                                    <p:animEffect transition="in" filter="fade">
                                      <p:cBhvr>
                                        <p:cTn id="62" dur="500"/>
                                        <p:tgtEl>
                                          <p:spTgt spid="5">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5">
                                            <p:txEl>
                                              <p:pRg st="12" end="12"/>
                                            </p:txEl>
                                          </p:spTgt>
                                        </p:tgtEl>
                                        <p:attrNameLst>
                                          <p:attrName>style.visibility</p:attrName>
                                        </p:attrNameLst>
                                      </p:cBhvr>
                                      <p:to>
                                        <p:strVal val="visible"/>
                                      </p:to>
                                    </p:set>
                                    <p:animEffect transition="in" filter="fade">
                                      <p:cBhvr>
                                        <p:cTn id="67" dur="500"/>
                                        <p:tgtEl>
                                          <p:spTgt spid="5">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5">
                                            <p:txEl>
                                              <p:pRg st="13" end="13"/>
                                            </p:txEl>
                                          </p:spTgt>
                                        </p:tgtEl>
                                        <p:attrNameLst>
                                          <p:attrName>style.visibility</p:attrName>
                                        </p:attrNameLst>
                                      </p:cBhvr>
                                      <p:to>
                                        <p:strVal val="visible"/>
                                      </p:to>
                                    </p:set>
                                    <p:animEffect transition="in" filter="fade">
                                      <p:cBhvr>
                                        <p:cTn id="72" dur="500"/>
                                        <p:tgtEl>
                                          <p:spTgt spid="5">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Grp="1" noChangeArrowheads="1"/>
          </p:cNvSpPr>
          <p:nvPr>
            <p:ph type="sldNum" sz="quarter" idx="10"/>
          </p:nvPr>
        </p:nvSpPr>
        <p:spPr>
          <a:xfrm>
            <a:off x="6858000" y="6391275"/>
            <a:ext cx="1600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r>
              <a:rPr lang="en-US" altLang="en-US" sz="1200" dirty="0" smtClean="0"/>
              <a:t>2-1</a:t>
            </a:r>
            <a:endParaRPr lang="en-US" altLang="en-US" sz="1200" dirty="0"/>
          </a:p>
        </p:txBody>
      </p:sp>
      <p:sp>
        <p:nvSpPr>
          <p:cNvPr id="4099" name="Rectangle 2056"/>
          <p:cNvSpPr>
            <a:spLocks noGrp="1" noChangeArrowheads="1"/>
          </p:cNvSpPr>
          <p:nvPr>
            <p:ph type="ctrTitle"/>
          </p:nvPr>
        </p:nvSpPr>
        <p:spPr/>
        <p:txBody>
          <a:bodyPr/>
          <a:lstStyle/>
          <a:p>
            <a:pPr eaLnBrk="1" hangingPunct="1"/>
            <a:r>
              <a:rPr lang="en-US" altLang="en-US" i="0" dirty="0" smtClean="0"/>
              <a:t>Hand Safety</a:t>
            </a:r>
            <a:br>
              <a:rPr lang="en-US" altLang="en-US" i="0" dirty="0" smtClean="0"/>
            </a:br>
            <a:r>
              <a:rPr lang="en-US" altLang="en-US" sz="2800" i="0" dirty="0" smtClean="0"/>
              <a:t>Continuing Education</a:t>
            </a:r>
            <a:br>
              <a:rPr lang="en-US" altLang="en-US" sz="2800" i="0" dirty="0" smtClean="0"/>
            </a:br>
            <a:r>
              <a:rPr lang="en-US" altLang="en-US" sz="2000" i="0" dirty="0" smtClean="0"/>
              <a:t>Fourth Quarter 2018</a:t>
            </a:r>
            <a:br>
              <a:rPr lang="en-US" altLang="en-US" sz="2000" i="0" dirty="0" smtClean="0"/>
            </a:br>
            <a:r>
              <a:rPr lang="en-US" altLang="en-US" sz="2000" i="0" dirty="0" smtClean="0"/>
              <a:t>Session 2</a:t>
            </a:r>
            <a:endParaRPr lang="en-US" altLang="en-US" sz="3600" i="0" dirty="0" smtClean="0"/>
          </a:p>
        </p:txBody>
      </p:sp>
    </p:spTree>
    <p:extLst>
      <p:ext uri="{BB962C8B-B14F-4D97-AF65-F5344CB8AC3E}">
        <p14:creationId xmlns:p14="http://schemas.microsoft.com/office/powerpoint/2010/main" val="501822284"/>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z="3600" b="1" dirty="0"/>
              <a:t>T</a:t>
            </a:r>
            <a:r>
              <a:rPr lang="en-GB" altLang="en-US" sz="3600" b="1" dirty="0" smtClean="0"/>
              <a:t>ypical  Incidents</a:t>
            </a:r>
            <a:endParaRPr lang="en-US" dirty="0"/>
          </a:p>
        </p:txBody>
      </p:sp>
      <p:sp>
        <p:nvSpPr>
          <p:cNvPr id="6" name="Content Placeholder 5"/>
          <p:cNvSpPr>
            <a:spLocks noGrp="1"/>
          </p:cNvSpPr>
          <p:nvPr>
            <p:ph sz="half" idx="2"/>
          </p:nvPr>
        </p:nvSpPr>
        <p:spPr>
          <a:xfrm>
            <a:off x="522515" y="1905000"/>
            <a:ext cx="5284520" cy="4038600"/>
          </a:xfrm>
        </p:spPr>
        <p:txBody>
          <a:bodyPr/>
          <a:lstStyle/>
          <a:p>
            <a:pPr marL="0" indent="0">
              <a:buNone/>
            </a:pPr>
            <a:r>
              <a:rPr lang="en-US" sz="3200" dirty="0"/>
              <a:t>Hand injuries can be divided into six general </a:t>
            </a:r>
            <a:r>
              <a:rPr lang="en-US" sz="3200" dirty="0" smtClean="0"/>
              <a:t>categories</a:t>
            </a:r>
            <a:endParaRPr lang="en-US" sz="3200" dirty="0"/>
          </a:p>
          <a:p>
            <a:pPr>
              <a:buClr>
                <a:srgbClr val="7030A0"/>
              </a:buClr>
              <a:buFont typeface="Wingdings" panose="05000000000000000000" pitchFamily="2" charset="2"/>
              <a:buChar char="ü"/>
            </a:pPr>
            <a:r>
              <a:rPr lang="en-US" sz="2400" dirty="0"/>
              <a:t>L</a:t>
            </a:r>
            <a:r>
              <a:rPr lang="en-US" sz="2400" dirty="0" smtClean="0"/>
              <a:t>acerations</a:t>
            </a:r>
            <a:endParaRPr lang="en-US" sz="2400" dirty="0"/>
          </a:p>
          <a:p>
            <a:pPr>
              <a:buClr>
                <a:srgbClr val="7030A0"/>
              </a:buClr>
              <a:buFont typeface="Wingdings" panose="05000000000000000000" pitchFamily="2" charset="2"/>
              <a:buChar char="ü"/>
            </a:pPr>
            <a:r>
              <a:rPr lang="en-US" sz="2400" dirty="0"/>
              <a:t>F</a:t>
            </a:r>
            <a:r>
              <a:rPr lang="en-US" sz="2400" dirty="0" smtClean="0"/>
              <a:t>ractures </a:t>
            </a:r>
            <a:r>
              <a:rPr lang="en-US" sz="2400" dirty="0"/>
              <a:t>and </a:t>
            </a:r>
            <a:r>
              <a:rPr lang="en-US" sz="2400" dirty="0" smtClean="0"/>
              <a:t>Dislocations</a:t>
            </a:r>
            <a:endParaRPr lang="en-US" sz="2400" dirty="0"/>
          </a:p>
          <a:p>
            <a:pPr>
              <a:buClr>
                <a:srgbClr val="7030A0"/>
              </a:buClr>
              <a:buFont typeface="Wingdings" panose="05000000000000000000" pitchFamily="2" charset="2"/>
              <a:buChar char="ü"/>
            </a:pPr>
            <a:r>
              <a:rPr lang="en-US" sz="2400" dirty="0"/>
              <a:t>S</a:t>
            </a:r>
            <a:r>
              <a:rPr lang="en-US" sz="2400" dirty="0" smtClean="0"/>
              <a:t>oft </a:t>
            </a:r>
            <a:r>
              <a:rPr lang="en-US" sz="2400" dirty="0"/>
              <a:t>tissue injuries and </a:t>
            </a:r>
            <a:r>
              <a:rPr lang="en-US" sz="2400" dirty="0" smtClean="0"/>
              <a:t>Amputations</a:t>
            </a:r>
            <a:endParaRPr lang="en-US" sz="2400" dirty="0"/>
          </a:p>
          <a:p>
            <a:pPr>
              <a:buClr>
                <a:srgbClr val="7030A0"/>
              </a:buClr>
              <a:buFont typeface="Wingdings" panose="05000000000000000000" pitchFamily="2" charset="2"/>
              <a:buChar char="ü"/>
            </a:pPr>
            <a:r>
              <a:rPr lang="en-US" sz="2400" dirty="0" smtClean="0"/>
              <a:t>Infections</a:t>
            </a:r>
            <a:endParaRPr lang="en-US" sz="2400" dirty="0"/>
          </a:p>
          <a:p>
            <a:pPr>
              <a:buClr>
                <a:srgbClr val="7030A0"/>
              </a:buClr>
              <a:buFont typeface="Wingdings" panose="05000000000000000000" pitchFamily="2" charset="2"/>
              <a:buChar char="ü"/>
            </a:pPr>
            <a:r>
              <a:rPr lang="en-US" sz="2400" dirty="0" smtClean="0"/>
              <a:t>Burns</a:t>
            </a:r>
            <a:endParaRPr lang="en-US" sz="2400" dirty="0"/>
          </a:p>
          <a:p>
            <a:pPr>
              <a:buClr>
                <a:srgbClr val="7030A0"/>
              </a:buClr>
              <a:buFont typeface="Wingdings" panose="05000000000000000000" pitchFamily="2" charset="2"/>
              <a:buChar char="ü"/>
            </a:pPr>
            <a:r>
              <a:rPr lang="en-US" sz="2400" dirty="0"/>
              <a:t>H</a:t>
            </a:r>
            <a:r>
              <a:rPr lang="en-US" sz="2400" dirty="0" smtClean="0"/>
              <a:t>igh </a:t>
            </a:r>
            <a:r>
              <a:rPr lang="en-US" sz="2400" dirty="0"/>
              <a:t>pressure </a:t>
            </a:r>
            <a:r>
              <a:rPr lang="en-US" sz="2400" dirty="0" smtClean="0"/>
              <a:t>injuries</a:t>
            </a:r>
            <a:endParaRPr lang="en-US" sz="2400" dirty="0"/>
          </a:p>
          <a:p>
            <a:endParaRPr lang="en-US" dirty="0"/>
          </a:p>
        </p:txBody>
      </p:sp>
      <p:sp>
        <p:nvSpPr>
          <p:cNvPr id="4" name="Slide Number Placeholder 3"/>
          <p:cNvSpPr>
            <a:spLocks noGrp="1"/>
          </p:cNvSpPr>
          <p:nvPr>
            <p:ph type="sldNum" sz="quarter" idx="10"/>
          </p:nvPr>
        </p:nvSpPr>
        <p:spPr/>
        <p:txBody>
          <a:bodyPr/>
          <a:lstStyle/>
          <a:p>
            <a:pPr>
              <a:defRPr/>
            </a:pPr>
            <a:r>
              <a:rPr lang="en-US" altLang="en-US" dirty="0" smtClean="0"/>
              <a:t>2-2</a:t>
            </a:r>
            <a:endParaRPr lang="en-US" altLang="en-US" dirty="0"/>
          </a:p>
        </p:txBody>
      </p:sp>
      <p:pic>
        <p:nvPicPr>
          <p:cNvPr id="7" name="Picture 8" descr="D:\images\hand_safety\slide4.gif"/>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5819114" y="2610864"/>
            <a:ext cx="2778826" cy="281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58196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Knives</a:t>
            </a:r>
            <a:endParaRPr lang="en-US" dirty="0"/>
          </a:p>
        </p:txBody>
      </p:sp>
      <p:sp>
        <p:nvSpPr>
          <p:cNvPr id="3" name="Content Placeholder 2"/>
          <p:cNvSpPr>
            <a:spLocks noGrp="1"/>
          </p:cNvSpPr>
          <p:nvPr>
            <p:ph sz="half" idx="1"/>
          </p:nvPr>
        </p:nvSpPr>
        <p:spPr>
          <a:xfrm>
            <a:off x="518615" y="1905000"/>
            <a:ext cx="4694830" cy="4038600"/>
          </a:xfrm>
        </p:spPr>
        <p:txBody>
          <a:bodyPr/>
          <a:lstStyle/>
          <a:p>
            <a:pPr marL="0" indent="0">
              <a:buClr>
                <a:srgbClr val="002060"/>
              </a:buClr>
              <a:buNone/>
            </a:pPr>
            <a:r>
              <a:rPr lang="en-US" dirty="0" smtClean="0"/>
              <a:t>Avoid use if possible and consider an alternative</a:t>
            </a:r>
          </a:p>
          <a:p>
            <a:pPr>
              <a:buClr>
                <a:srgbClr val="002060"/>
              </a:buClr>
              <a:buFont typeface="Wingdings" panose="05000000000000000000" pitchFamily="2" charset="2"/>
              <a:buChar char="ü"/>
            </a:pPr>
            <a:r>
              <a:rPr lang="en-US" sz="2400" dirty="0" smtClean="0"/>
              <a:t>Keep blades sharp</a:t>
            </a:r>
          </a:p>
          <a:p>
            <a:pPr>
              <a:buClr>
                <a:srgbClr val="002060"/>
              </a:buClr>
              <a:buFont typeface="Wingdings" panose="05000000000000000000" pitchFamily="2" charset="2"/>
              <a:buChar char="ü"/>
            </a:pPr>
            <a:r>
              <a:rPr lang="en-US" sz="2400" dirty="0" smtClean="0"/>
              <a:t>Cut away from you</a:t>
            </a:r>
          </a:p>
          <a:p>
            <a:pPr>
              <a:buClr>
                <a:srgbClr val="002060"/>
              </a:buClr>
              <a:buFont typeface="Wingdings" panose="05000000000000000000" pitchFamily="2" charset="2"/>
              <a:buChar char="ü"/>
            </a:pPr>
            <a:r>
              <a:rPr lang="en-US" sz="2400" dirty="0" smtClean="0"/>
              <a:t>Never pry or twist</a:t>
            </a:r>
          </a:p>
          <a:p>
            <a:pPr>
              <a:buClr>
                <a:srgbClr val="002060"/>
              </a:buClr>
              <a:buFont typeface="Wingdings" panose="05000000000000000000" pitchFamily="2" charset="2"/>
              <a:buChar char="ü"/>
            </a:pPr>
            <a:r>
              <a:rPr lang="en-US" sz="2400" dirty="0" smtClean="0"/>
              <a:t>Wear cut resistant gloves</a:t>
            </a:r>
          </a:p>
          <a:p>
            <a:pPr>
              <a:buClr>
                <a:srgbClr val="002060"/>
              </a:buClr>
              <a:buFont typeface="Wingdings" panose="05000000000000000000" pitchFamily="2" charset="2"/>
              <a:buChar char="ü"/>
            </a:pPr>
            <a:r>
              <a:rPr lang="en-US" sz="2400" dirty="0" smtClean="0"/>
              <a:t>Change blades carefully</a:t>
            </a:r>
          </a:p>
          <a:p>
            <a:pPr>
              <a:buClr>
                <a:srgbClr val="002060"/>
              </a:buClr>
              <a:buFont typeface="Wingdings" panose="05000000000000000000" pitchFamily="2" charset="2"/>
              <a:buChar char="ü"/>
            </a:pPr>
            <a:r>
              <a:rPr lang="en-US" sz="2400" dirty="0" smtClean="0"/>
              <a:t>Close, retract, or sheath when not in use</a:t>
            </a:r>
            <a:endParaRPr lang="en-US" sz="2400" dirty="0"/>
          </a:p>
        </p:txBody>
      </p:sp>
      <p:sp>
        <p:nvSpPr>
          <p:cNvPr id="5" name="Slide Number Placeholder 4"/>
          <p:cNvSpPr>
            <a:spLocks noGrp="1"/>
          </p:cNvSpPr>
          <p:nvPr>
            <p:ph type="sldNum" sz="quarter" idx="10"/>
          </p:nvPr>
        </p:nvSpPr>
        <p:spPr/>
        <p:txBody>
          <a:bodyPr/>
          <a:lstStyle/>
          <a:p>
            <a:pPr>
              <a:defRPr/>
            </a:pPr>
            <a:r>
              <a:rPr lang="en-US" altLang="en-US" dirty="0" smtClean="0"/>
              <a:t>2-3</a:t>
            </a:r>
            <a:endParaRPr lang="en-US"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3570" y="1781503"/>
            <a:ext cx="3411939" cy="441319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65108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Pinch Points</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286358" y="1889234"/>
            <a:ext cx="2921254" cy="4038600"/>
          </a:xfrm>
        </p:spPr>
      </p:pic>
      <p:sp>
        <p:nvSpPr>
          <p:cNvPr id="4" name="Content Placeholder 3"/>
          <p:cNvSpPr>
            <a:spLocks noGrp="1"/>
          </p:cNvSpPr>
          <p:nvPr>
            <p:ph sz="half" idx="2"/>
          </p:nvPr>
        </p:nvSpPr>
        <p:spPr>
          <a:xfrm>
            <a:off x="603031" y="1905000"/>
            <a:ext cx="3771900" cy="4038600"/>
          </a:xfrm>
        </p:spPr>
        <p:txBody>
          <a:bodyPr/>
          <a:lstStyle/>
          <a:p>
            <a:pPr marL="0" indent="0">
              <a:buClr>
                <a:srgbClr val="002060"/>
              </a:buClr>
              <a:buNone/>
            </a:pPr>
            <a:r>
              <a:rPr lang="en-US" sz="3200" dirty="0" smtClean="0"/>
              <a:t>Recognize pinch </a:t>
            </a:r>
            <a:r>
              <a:rPr lang="en-US" sz="3200" dirty="0"/>
              <a:t>p</a:t>
            </a:r>
            <a:r>
              <a:rPr lang="en-US" sz="3200" dirty="0" smtClean="0"/>
              <a:t>oints</a:t>
            </a:r>
          </a:p>
          <a:p>
            <a:pPr>
              <a:buClr>
                <a:srgbClr val="002060"/>
              </a:buClr>
              <a:buFont typeface="Wingdings" panose="05000000000000000000" pitchFamily="2" charset="2"/>
              <a:buChar char="ü"/>
            </a:pPr>
            <a:r>
              <a:rPr lang="en-US" sz="2600" dirty="0" smtClean="0"/>
              <a:t>Stay focused</a:t>
            </a:r>
          </a:p>
          <a:p>
            <a:pPr>
              <a:buClr>
                <a:srgbClr val="002060"/>
              </a:buClr>
              <a:buFont typeface="Wingdings" panose="05000000000000000000" pitchFamily="2" charset="2"/>
              <a:buChar char="ü"/>
            </a:pPr>
            <a:r>
              <a:rPr lang="en-US" sz="2600" dirty="0" smtClean="0"/>
              <a:t>Use tag </a:t>
            </a:r>
            <a:r>
              <a:rPr lang="en-US" sz="2600" dirty="0"/>
              <a:t>l</a:t>
            </a:r>
            <a:r>
              <a:rPr lang="en-US" sz="2600" dirty="0" smtClean="0"/>
              <a:t>ines</a:t>
            </a:r>
          </a:p>
          <a:p>
            <a:pPr>
              <a:buClr>
                <a:srgbClr val="002060"/>
              </a:buClr>
              <a:buFont typeface="Wingdings" panose="05000000000000000000" pitchFamily="2" charset="2"/>
              <a:buChar char="ü"/>
            </a:pPr>
            <a:r>
              <a:rPr lang="en-US" sz="2600" dirty="0" smtClean="0"/>
              <a:t>Stay out of the Bite</a:t>
            </a:r>
          </a:p>
          <a:p>
            <a:pPr>
              <a:buClr>
                <a:srgbClr val="002060"/>
              </a:buClr>
              <a:buFont typeface="Wingdings" panose="05000000000000000000" pitchFamily="2" charset="2"/>
              <a:buChar char="ü"/>
            </a:pPr>
            <a:r>
              <a:rPr lang="en-US" sz="2600" dirty="0" smtClean="0"/>
              <a:t>Proper LOTO</a:t>
            </a:r>
          </a:p>
          <a:p>
            <a:pPr>
              <a:buClr>
                <a:srgbClr val="002060"/>
              </a:buClr>
              <a:buFont typeface="Wingdings" panose="05000000000000000000" pitchFamily="2" charset="2"/>
              <a:buChar char="ü"/>
            </a:pPr>
            <a:r>
              <a:rPr lang="en-US" sz="2600" dirty="0" smtClean="0"/>
              <a:t>Use something </a:t>
            </a:r>
            <a:r>
              <a:rPr lang="en-US" sz="2600" dirty="0"/>
              <a:t>o</a:t>
            </a:r>
            <a:r>
              <a:rPr lang="en-US" sz="2600" dirty="0" smtClean="0"/>
              <a:t>ther </a:t>
            </a:r>
            <a:r>
              <a:rPr lang="en-US" sz="2600" dirty="0"/>
              <a:t>t</a:t>
            </a:r>
            <a:r>
              <a:rPr lang="en-US" sz="2600" dirty="0" smtClean="0"/>
              <a:t>han </a:t>
            </a:r>
            <a:r>
              <a:rPr lang="en-US" sz="2600" dirty="0"/>
              <a:t>y</a:t>
            </a:r>
            <a:r>
              <a:rPr lang="en-US" sz="2600" dirty="0" smtClean="0"/>
              <a:t>our hands</a:t>
            </a:r>
          </a:p>
        </p:txBody>
      </p:sp>
      <p:sp>
        <p:nvSpPr>
          <p:cNvPr id="5" name="Slide Number Placeholder 4"/>
          <p:cNvSpPr>
            <a:spLocks noGrp="1"/>
          </p:cNvSpPr>
          <p:nvPr>
            <p:ph type="sldNum" sz="quarter" idx="10"/>
          </p:nvPr>
        </p:nvSpPr>
        <p:spPr/>
        <p:txBody>
          <a:bodyPr/>
          <a:lstStyle/>
          <a:p>
            <a:pPr>
              <a:defRPr/>
            </a:pPr>
            <a:r>
              <a:rPr lang="en-US" altLang="en-US" dirty="0" smtClean="0"/>
              <a:t>2-4</a:t>
            </a:r>
            <a:endParaRPr lang="en-US" altLang="en-US" dirty="0"/>
          </a:p>
        </p:txBody>
      </p:sp>
    </p:spTree>
    <p:extLst>
      <p:ext uri="{BB962C8B-B14F-4D97-AF65-F5344CB8AC3E}">
        <p14:creationId xmlns:p14="http://schemas.microsoft.com/office/powerpoint/2010/main" val="122162512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Hazards</a:t>
            </a:r>
            <a:endParaRPr lang="en-US" dirty="0"/>
          </a:p>
        </p:txBody>
      </p:sp>
      <p:sp>
        <p:nvSpPr>
          <p:cNvPr id="3" name="Content Placeholder 2"/>
          <p:cNvSpPr>
            <a:spLocks noGrp="1"/>
          </p:cNvSpPr>
          <p:nvPr>
            <p:ph sz="half" idx="1"/>
          </p:nvPr>
        </p:nvSpPr>
        <p:spPr>
          <a:xfrm>
            <a:off x="641445" y="1905000"/>
            <a:ext cx="3821373" cy="4038600"/>
          </a:xfrm>
        </p:spPr>
        <p:txBody>
          <a:bodyPr/>
          <a:lstStyle/>
          <a:p>
            <a:pPr marL="0" indent="0">
              <a:buNone/>
            </a:pPr>
            <a:r>
              <a:rPr lang="en-US" sz="3200" dirty="0" smtClean="0"/>
              <a:t>Chemical exposure </a:t>
            </a:r>
          </a:p>
          <a:p>
            <a:pPr>
              <a:buClr>
                <a:srgbClr val="002060"/>
              </a:buClr>
              <a:buFont typeface="Wingdings" panose="05000000000000000000" pitchFamily="2" charset="2"/>
              <a:buChar char="ü"/>
            </a:pPr>
            <a:r>
              <a:rPr lang="en-US" sz="2600" dirty="0" smtClean="0"/>
              <a:t>Consult the SDS </a:t>
            </a:r>
          </a:p>
          <a:p>
            <a:pPr>
              <a:buClr>
                <a:srgbClr val="002060"/>
              </a:buClr>
              <a:buFont typeface="Wingdings" panose="05000000000000000000" pitchFamily="2" charset="2"/>
              <a:buChar char="ü"/>
            </a:pPr>
            <a:r>
              <a:rPr lang="en-US" sz="2600" dirty="0" smtClean="0"/>
              <a:t>Substitute Products</a:t>
            </a:r>
          </a:p>
          <a:p>
            <a:pPr>
              <a:buClr>
                <a:srgbClr val="002060"/>
              </a:buClr>
              <a:buFont typeface="Wingdings" panose="05000000000000000000" pitchFamily="2" charset="2"/>
              <a:buChar char="ü"/>
            </a:pPr>
            <a:r>
              <a:rPr lang="en-US" sz="2600" dirty="0" smtClean="0"/>
              <a:t>Follow </a:t>
            </a:r>
            <a:r>
              <a:rPr lang="en-US" sz="2600" dirty="0"/>
              <a:t>I</a:t>
            </a:r>
            <a:r>
              <a:rPr lang="en-US" sz="2600" dirty="0" smtClean="0"/>
              <a:t>nstructions</a:t>
            </a:r>
          </a:p>
          <a:p>
            <a:pPr>
              <a:buClr>
                <a:srgbClr val="002060"/>
              </a:buClr>
              <a:buFont typeface="Wingdings" panose="05000000000000000000" pitchFamily="2" charset="2"/>
              <a:buChar char="ü"/>
            </a:pPr>
            <a:r>
              <a:rPr lang="en-US" sz="2600" dirty="0" smtClean="0"/>
              <a:t>Use the Right Protection</a:t>
            </a:r>
          </a:p>
          <a:p>
            <a:endParaRPr lang="en-US" dirty="0" smtClean="0"/>
          </a:p>
          <a:p>
            <a:endParaRPr lang="en-US" dirty="0"/>
          </a:p>
        </p:txBody>
      </p:sp>
      <p:sp>
        <p:nvSpPr>
          <p:cNvPr id="5" name="Slide Number Placeholder 4"/>
          <p:cNvSpPr>
            <a:spLocks noGrp="1"/>
          </p:cNvSpPr>
          <p:nvPr>
            <p:ph type="sldNum" sz="quarter" idx="10"/>
          </p:nvPr>
        </p:nvSpPr>
        <p:spPr/>
        <p:txBody>
          <a:bodyPr/>
          <a:lstStyle/>
          <a:p>
            <a:pPr>
              <a:defRPr/>
            </a:pPr>
            <a:r>
              <a:rPr lang="en-US" altLang="en-US" dirty="0" smtClean="0"/>
              <a:t>2-5</a:t>
            </a:r>
            <a:endParaRPr lang="en-US" altLang="en-US" dirty="0"/>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03761" y="2047164"/>
            <a:ext cx="4107975" cy="354841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570170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Electrical Hazards</a:t>
            </a:r>
            <a:endParaRPr lang="en-US" dirty="0"/>
          </a:p>
        </p:txBody>
      </p:sp>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704764" y="2456597"/>
            <a:ext cx="2969093" cy="2969093"/>
          </a:xfrm>
          <a:prstGeom prst="rect">
            <a:avLst/>
          </a:prstGeom>
          <a:ln>
            <a:noFill/>
          </a:ln>
          <a:effectLst>
            <a:softEdge rad="112500"/>
          </a:effectLst>
        </p:spPr>
      </p:pic>
      <p:sp>
        <p:nvSpPr>
          <p:cNvPr id="4" name="Content Placeholder 3"/>
          <p:cNvSpPr>
            <a:spLocks noGrp="1"/>
          </p:cNvSpPr>
          <p:nvPr>
            <p:ph sz="half" idx="2"/>
          </p:nvPr>
        </p:nvSpPr>
        <p:spPr>
          <a:xfrm>
            <a:off x="650327" y="1968062"/>
            <a:ext cx="5009493" cy="4038600"/>
          </a:xfrm>
        </p:spPr>
        <p:txBody>
          <a:bodyPr/>
          <a:lstStyle/>
          <a:p>
            <a:pPr marL="0" indent="0">
              <a:buClr>
                <a:srgbClr val="002060"/>
              </a:buClr>
              <a:buNone/>
            </a:pPr>
            <a:r>
              <a:rPr lang="en-US" dirty="0" smtClean="0"/>
              <a:t>Safe Work Practices</a:t>
            </a:r>
            <a:endParaRPr lang="en-US" sz="2400" dirty="0" smtClean="0"/>
          </a:p>
          <a:p>
            <a:pPr>
              <a:buClr>
                <a:srgbClr val="002060"/>
              </a:buClr>
              <a:buFont typeface="Wingdings" panose="05000000000000000000" pitchFamily="2" charset="2"/>
              <a:buChar char="ü"/>
            </a:pPr>
            <a:r>
              <a:rPr lang="en-US" sz="2400" dirty="0" smtClean="0"/>
              <a:t>Plan the Work</a:t>
            </a:r>
          </a:p>
          <a:p>
            <a:pPr>
              <a:buClr>
                <a:srgbClr val="002060"/>
              </a:buClr>
              <a:buFont typeface="Wingdings" panose="05000000000000000000" pitchFamily="2" charset="2"/>
              <a:buChar char="ü"/>
            </a:pPr>
            <a:r>
              <a:rPr lang="en-US" sz="2400" dirty="0" smtClean="0"/>
              <a:t>De-energize, Test  and Ground </a:t>
            </a:r>
          </a:p>
          <a:p>
            <a:pPr>
              <a:buClr>
                <a:srgbClr val="002060"/>
              </a:buClr>
              <a:buFont typeface="Wingdings" panose="05000000000000000000" pitchFamily="2" charset="2"/>
              <a:buChar char="ü"/>
            </a:pPr>
            <a:r>
              <a:rPr lang="en-US" sz="2400" dirty="0" smtClean="0"/>
              <a:t>Use Insulated Tools</a:t>
            </a:r>
          </a:p>
          <a:p>
            <a:pPr>
              <a:buClr>
                <a:srgbClr val="002060"/>
              </a:buClr>
              <a:buFont typeface="Wingdings" panose="05000000000000000000" pitchFamily="2" charset="2"/>
              <a:buChar char="ü"/>
            </a:pPr>
            <a:r>
              <a:rPr lang="en-US" sz="2400" dirty="0" smtClean="0"/>
              <a:t>Maintain Minimum Approach Distance</a:t>
            </a:r>
          </a:p>
          <a:p>
            <a:pPr>
              <a:buClr>
                <a:srgbClr val="002060"/>
              </a:buClr>
              <a:buFont typeface="Wingdings" panose="05000000000000000000" pitchFamily="2" charset="2"/>
              <a:buChar char="ü"/>
            </a:pPr>
            <a:r>
              <a:rPr lang="en-US" sz="2400" dirty="0" smtClean="0"/>
              <a:t>Insulate/Isolate </a:t>
            </a:r>
          </a:p>
          <a:p>
            <a:pPr>
              <a:buClr>
                <a:srgbClr val="002060"/>
              </a:buClr>
              <a:buFont typeface="Wingdings" panose="05000000000000000000" pitchFamily="2" charset="2"/>
              <a:buChar char="ü"/>
            </a:pPr>
            <a:r>
              <a:rPr lang="en-US" sz="2400" dirty="0" smtClean="0"/>
              <a:t>Second Points of Contact</a:t>
            </a:r>
          </a:p>
          <a:p>
            <a:pPr>
              <a:buClr>
                <a:srgbClr val="002060"/>
              </a:buClr>
              <a:buFont typeface="Wingdings" panose="05000000000000000000" pitchFamily="2" charset="2"/>
              <a:buChar char="ü"/>
            </a:pPr>
            <a:r>
              <a:rPr lang="en-US" sz="2400" dirty="0" smtClean="0"/>
              <a:t>Use Rated PPE</a:t>
            </a:r>
          </a:p>
          <a:p>
            <a:endParaRPr lang="en-US" dirty="0" smtClean="0"/>
          </a:p>
          <a:p>
            <a:endParaRPr lang="en-US" dirty="0" smtClean="0"/>
          </a:p>
          <a:p>
            <a:endParaRPr lang="en-US" dirty="0"/>
          </a:p>
        </p:txBody>
      </p:sp>
      <p:sp>
        <p:nvSpPr>
          <p:cNvPr id="5" name="Slide Number Placeholder 4"/>
          <p:cNvSpPr>
            <a:spLocks noGrp="1"/>
          </p:cNvSpPr>
          <p:nvPr>
            <p:ph type="sldNum" sz="quarter" idx="10"/>
          </p:nvPr>
        </p:nvSpPr>
        <p:spPr/>
        <p:txBody>
          <a:bodyPr/>
          <a:lstStyle/>
          <a:p>
            <a:pPr>
              <a:defRPr/>
            </a:pPr>
            <a:r>
              <a:rPr lang="en-US" altLang="en-US" dirty="0" smtClean="0"/>
              <a:t>2-6</a:t>
            </a:r>
            <a:endParaRPr lang="en-US" altLang="en-US" dirty="0"/>
          </a:p>
        </p:txBody>
      </p:sp>
    </p:spTree>
    <p:extLst>
      <p:ext uri="{BB962C8B-B14F-4D97-AF65-F5344CB8AC3E}">
        <p14:creationId xmlns:p14="http://schemas.microsoft.com/office/powerpoint/2010/main" val="41862261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a:t>
            </a:r>
            <a:endParaRPr lang="en-US" dirty="0"/>
          </a:p>
        </p:txBody>
      </p:sp>
      <p:sp>
        <p:nvSpPr>
          <p:cNvPr id="3" name="Content Placeholder 2"/>
          <p:cNvSpPr>
            <a:spLocks noGrp="1"/>
          </p:cNvSpPr>
          <p:nvPr>
            <p:ph sz="half" idx="1"/>
          </p:nvPr>
        </p:nvSpPr>
        <p:spPr>
          <a:xfrm>
            <a:off x="761999" y="1905000"/>
            <a:ext cx="4086448" cy="4038600"/>
          </a:xfrm>
        </p:spPr>
        <p:txBody>
          <a:bodyPr/>
          <a:lstStyle/>
          <a:p>
            <a:pPr marL="0" indent="0">
              <a:buNone/>
            </a:pPr>
            <a:r>
              <a:rPr lang="en-US" dirty="0" smtClean="0"/>
              <a:t>Identify and Use the Best Tool for the Job</a:t>
            </a:r>
          </a:p>
          <a:p>
            <a:pPr>
              <a:buClr>
                <a:srgbClr val="002060"/>
              </a:buClr>
              <a:buFont typeface="Wingdings" panose="05000000000000000000" pitchFamily="2" charset="2"/>
              <a:buChar char="ü"/>
            </a:pPr>
            <a:r>
              <a:rPr lang="en-US" sz="2400" dirty="0"/>
              <a:t>Follow Manufacturer’s Recommendations</a:t>
            </a:r>
          </a:p>
          <a:p>
            <a:pPr>
              <a:buClr>
                <a:srgbClr val="002060"/>
              </a:buClr>
              <a:buFont typeface="Wingdings" panose="05000000000000000000" pitchFamily="2" charset="2"/>
              <a:buChar char="ü"/>
            </a:pPr>
            <a:r>
              <a:rPr lang="en-US" sz="2400" dirty="0"/>
              <a:t>E</a:t>
            </a:r>
            <a:r>
              <a:rPr lang="en-US" sz="2400" dirty="0" smtClean="0"/>
              <a:t>nsure </a:t>
            </a:r>
            <a:r>
              <a:rPr lang="en-US" sz="2400" dirty="0" smtClean="0"/>
              <a:t>Proper Training</a:t>
            </a:r>
          </a:p>
          <a:p>
            <a:pPr>
              <a:buClr>
                <a:srgbClr val="002060"/>
              </a:buClr>
              <a:buFont typeface="Wingdings" panose="05000000000000000000" pitchFamily="2" charset="2"/>
              <a:buChar char="ü"/>
            </a:pPr>
            <a:r>
              <a:rPr lang="en-US" sz="2400" dirty="0" smtClean="0"/>
              <a:t>Inspect and Keep Tools in Good Condition</a:t>
            </a:r>
          </a:p>
          <a:p>
            <a:pPr>
              <a:buClr>
                <a:srgbClr val="002060"/>
              </a:buClr>
              <a:buFont typeface="Wingdings" panose="05000000000000000000" pitchFamily="2" charset="2"/>
              <a:buChar char="ü"/>
            </a:pPr>
            <a:r>
              <a:rPr lang="en-US" sz="2400" dirty="0" smtClean="0"/>
              <a:t>Never Modify a Tool</a:t>
            </a:r>
          </a:p>
          <a:p>
            <a:pPr>
              <a:buClr>
                <a:srgbClr val="002060"/>
              </a:buClr>
              <a:buFont typeface="Wingdings" panose="05000000000000000000" pitchFamily="2" charset="2"/>
              <a:buChar char="ü"/>
            </a:pPr>
            <a:r>
              <a:rPr lang="en-US" sz="2400" dirty="0" smtClean="0"/>
              <a:t>Maintain Control of Tool</a:t>
            </a:r>
            <a:endParaRPr lang="en-US" sz="24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13891" y="2038350"/>
            <a:ext cx="3771900" cy="3771900"/>
          </a:xfrm>
        </p:spPr>
      </p:pic>
      <p:sp>
        <p:nvSpPr>
          <p:cNvPr id="5" name="Slide Number Placeholder 4"/>
          <p:cNvSpPr>
            <a:spLocks noGrp="1"/>
          </p:cNvSpPr>
          <p:nvPr>
            <p:ph type="sldNum" sz="quarter" idx="10"/>
          </p:nvPr>
        </p:nvSpPr>
        <p:spPr/>
        <p:txBody>
          <a:bodyPr/>
          <a:lstStyle/>
          <a:p>
            <a:pPr>
              <a:defRPr/>
            </a:pPr>
            <a:r>
              <a:rPr lang="en-US" altLang="en-US" dirty="0" smtClean="0"/>
              <a:t>2-7</a:t>
            </a:r>
            <a:endParaRPr lang="en-US" altLang="en-US" dirty="0"/>
          </a:p>
        </p:txBody>
      </p:sp>
    </p:spTree>
    <p:extLst>
      <p:ext uri="{BB962C8B-B14F-4D97-AF65-F5344CB8AC3E}">
        <p14:creationId xmlns:p14="http://schemas.microsoft.com/office/powerpoint/2010/main" val="8798964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Repetitive Motion Injuries</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04968" y="2355190"/>
            <a:ext cx="3220872" cy="3138220"/>
          </a:xfrm>
          <a:prstGeom prst="rect">
            <a:avLst/>
          </a:prstGeom>
          <a:ln>
            <a:noFill/>
          </a:ln>
          <a:effectLst>
            <a:softEdge rad="112500"/>
          </a:effectLst>
        </p:spPr>
      </p:pic>
      <p:sp>
        <p:nvSpPr>
          <p:cNvPr id="4" name="Content Placeholder 3"/>
          <p:cNvSpPr>
            <a:spLocks noGrp="1"/>
          </p:cNvSpPr>
          <p:nvPr>
            <p:ph sz="half" idx="2"/>
          </p:nvPr>
        </p:nvSpPr>
        <p:spPr>
          <a:xfrm>
            <a:off x="3944203" y="1905000"/>
            <a:ext cx="4735773" cy="4038600"/>
          </a:xfrm>
        </p:spPr>
        <p:txBody>
          <a:bodyPr/>
          <a:lstStyle/>
          <a:p>
            <a:pPr marL="0" indent="0">
              <a:buNone/>
            </a:pPr>
            <a:r>
              <a:rPr lang="en-US" sz="2200" dirty="0" smtClean="0"/>
              <a:t>Caused By Doing the Same Hand or Wrist Movements for Prolonged Periods</a:t>
            </a:r>
          </a:p>
          <a:p>
            <a:pPr indent="-1588">
              <a:buClr>
                <a:srgbClr val="002060"/>
              </a:buClr>
              <a:buFont typeface="Wingdings" panose="05000000000000000000" pitchFamily="2" charset="2"/>
              <a:buChar char="ü"/>
            </a:pPr>
            <a:r>
              <a:rPr lang="en-US" sz="2200" dirty="0" smtClean="0"/>
              <a:t>Pain</a:t>
            </a:r>
          </a:p>
          <a:p>
            <a:pPr indent="-1588">
              <a:buClr>
                <a:srgbClr val="002060"/>
              </a:buClr>
              <a:buFont typeface="Wingdings" panose="05000000000000000000" pitchFamily="2" charset="2"/>
              <a:buChar char="ü"/>
            </a:pPr>
            <a:r>
              <a:rPr lang="en-US" sz="2200" dirty="0" smtClean="0"/>
              <a:t>Numbness</a:t>
            </a:r>
          </a:p>
          <a:p>
            <a:pPr indent="-1588">
              <a:buClr>
                <a:srgbClr val="002060"/>
              </a:buClr>
              <a:buFont typeface="Wingdings" panose="05000000000000000000" pitchFamily="2" charset="2"/>
              <a:buChar char="ü"/>
            </a:pPr>
            <a:r>
              <a:rPr lang="en-US" sz="2200" dirty="0" smtClean="0"/>
              <a:t>Tingling </a:t>
            </a:r>
          </a:p>
          <a:p>
            <a:pPr indent="-1588">
              <a:buClr>
                <a:srgbClr val="002060"/>
              </a:buClr>
              <a:buFont typeface="Wingdings" panose="05000000000000000000" pitchFamily="2" charset="2"/>
              <a:buChar char="ü"/>
            </a:pPr>
            <a:r>
              <a:rPr lang="en-US" sz="2200" dirty="0" smtClean="0"/>
              <a:t>Cramping</a:t>
            </a:r>
          </a:p>
          <a:p>
            <a:pPr indent="-1588">
              <a:buClr>
                <a:srgbClr val="002060"/>
              </a:buClr>
              <a:buFont typeface="Wingdings" panose="05000000000000000000" pitchFamily="2" charset="2"/>
              <a:buChar char="ü"/>
            </a:pPr>
            <a:r>
              <a:rPr lang="en-US" sz="2200" dirty="0" smtClean="0"/>
              <a:t>Loss of Grip Strength</a:t>
            </a:r>
          </a:p>
          <a:p>
            <a:pPr marL="0" indent="0">
              <a:buClr>
                <a:srgbClr val="002060"/>
              </a:buClr>
              <a:buNone/>
            </a:pPr>
            <a:r>
              <a:rPr lang="en-US" sz="2200" dirty="0" smtClean="0"/>
              <a:t>Report to a Supervisor Immediately</a:t>
            </a:r>
          </a:p>
          <a:p>
            <a:pPr>
              <a:buClr>
                <a:srgbClr val="002060"/>
              </a:buClr>
              <a:buFont typeface="Wingdings" panose="05000000000000000000" pitchFamily="2" charset="2"/>
              <a:buChar char="ü"/>
            </a:pPr>
            <a:r>
              <a:rPr lang="en-US" sz="2200" dirty="0" smtClean="0"/>
              <a:t>Stretching, Icing and Rest may help</a:t>
            </a:r>
            <a:endParaRPr lang="en-US" sz="2200" dirty="0"/>
          </a:p>
        </p:txBody>
      </p:sp>
      <p:sp>
        <p:nvSpPr>
          <p:cNvPr id="5" name="Slide Number Placeholder 4"/>
          <p:cNvSpPr>
            <a:spLocks noGrp="1"/>
          </p:cNvSpPr>
          <p:nvPr>
            <p:ph type="sldNum" sz="quarter" idx="10"/>
          </p:nvPr>
        </p:nvSpPr>
        <p:spPr/>
        <p:txBody>
          <a:bodyPr/>
          <a:lstStyle/>
          <a:p>
            <a:pPr>
              <a:defRPr/>
            </a:pPr>
            <a:r>
              <a:rPr lang="en-US" altLang="en-US" dirty="0" smtClean="0"/>
              <a:t>2-8</a:t>
            </a:r>
            <a:endParaRPr lang="en-US" altLang="en-US" dirty="0"/>
          </a:p>
        </p:txBody>
      </p:sp>
    </p:spTree>
    <p:extLst>
      <p:ext uri="{BB962C8B-B14F-4D97-AF65-F5344CB8AC3E}">
        <p14:creationId xmlns:p14="http://schemas.microsoft.com/office/powerpoint/2010/main" val="258438071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500"/>
                                        <p:tgtEl>
                                          <p:spTgt spid="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Grp="1" noChangeArrowheads="1"/>
          </p:cNvSpPr>
          <p:nvPr>
            <p:ph type="title"/>
          </p:nvPr>
        </p:nvSpPr>
        <p:spPr/>
        <p:txBody>
          <a:bodyPr/>
          <a:lstStyle/>
          <a:p>
            <a:pPr eaLnBrk="1" hangingPunct="1"/>
            <a:r>
              <a:rPr lang="en-US" altLang="en-US" dirty="0" smtClean="0"/>
              <a:t>Objectives</a:t>
            </a:r>
          </a:p>
        </p:txBody>
      </p:sp>
      <p:sp>
        <p:nvSpPr>
          <p:cNvPr id="4099" name="Rectangle 3"/>
          <p:cNvSpPr>
            <a:spLocks noGrp="1" noChangeArrowheads="1"/>
          </p:cNvSpPr>
          <p:nvPr>
            <p:ph idx="1"/>
          </p:nvPr>
        </p:nvSpPr>
        <p:spPr>
          <a:xfrm>
            <a:off x="341313" y="1828800"/>
            <a:ext cx="8597900" cy="4394200"/>
          </a:xfrm>
        </p:spPr>
        <p:txBody>
          <a:bodyPr/>
          <a:lstStyle/>
          <a:p>
            <a:pPr marL="0" indent="0" eaLnBrk="1" hangingPunct="1">
              <a:buFont typeface="Wingdings" pitchFamily="2" charset="2"/>
              <a:buNone/>
              <a:defRPr/>
            </a:pPr>
            <a:r>
              <a:rPr lang="en-US" altLang="en-US" sz="2400" dirty="0"/>
              <a:t>Upon completion of this </a:t>
            </a:r>
            <a:r>
              <a:rPr lang="en-US" altLang="en-US" sz="2400" dirty="0" smtClean="0"/>
              <a:t>continuing education module </a:t>
            </a:r>
            <a:r>
              <a:rPr lang="en-US" altLang="en-US" sz="2400" dirty="0"/>
              <a:t>you should be able to:</a:t>
            </a:r>
          </a:p>
          <a:p>
            <a:pPr marL="677863" indent="-446088" eaLnBrk="1" hangingPunct="1">
              <a:spcBef>
                <a:spcPts val="1200"/>
              </a:spcBef>
              <a:buClrTx/>
              <a:buSzPct val="100000"/>
              <a:buFont typeface="Wingdings" pitchFamily="2" charset="2"/>
              <a:buChar char="þ"/>
              <a:defRPr/>
            </a:pPr>
            <a:r>
              <a:rPr lang="en-US" altLang="en-US" sz="2400" dirty="0"/>
              <a:t>Describe the </a:t>
            </a:r>
            <a:r>
              <a:rPr lang="en-US" altLang="en-US" sz="2400" dirty="0" smtClean="0"/>
              <a:t>effects of hand injuries</a:t>
            </a:r>
          </a:p>
          <a:p>
            <a:pPr marL="677863" indent="-446088" eaLnBrk="1" hangingPunct="1">
              <a:spcBef>
                <a:spcPts val="1200"/>
              </a:spcBef>
              <a:buClrTx/>
              <a:buSzPct val="100000"/>
              <a:buFont typeface="Wingdings" pitchFamily="2" charset="2"/>
              <a:buChar char="þ"/>
              <a:defRPr/>
            </a:pPr>
            <a:r>
              <a:rPr lang="en-US" altLang="en-US" sz="2400" dirty="0" smtClean="0"/>
              <a:t>Explain</a:t>
            </a:r>
            <a:r>
              <a:rPr lang="en-US" altLang="en-US" sz="2400" dirty="0"/>
              <a:t> employer responsibilities regarding </a:t>
            </a:r>
            <a:r>
              <a:rPr lang="en-US" altLang="en-US" sz="2400" dirty="0" smtClean="0"/>
              <a:t>hand protection</a:t>
            </a:r>
            <a:r>
              <a:rPr lang="en-US" altLang="en-US" sz="2400" dirty="0"/>
              <a:t> </a:t>
            </a:r>
          </a:p>
          <a:p>
            <a:pPr marL="677863" indent="-446088" eaLnBrk="1" hangingPunct="1">
              <a:spcBef>
                <a:spcPts val="1200"/>
              </a:spcBef>
              <a:buClrTx/>
              <a:buSzPct val="100000"/>
              <a:buFont typeface="Wingdings" pitchFamily="2" charset="2"/>
              <a:buChar char="þ"/>
              <a:defRPr/>
            </a:pPr>
            <a:r>
              <a:rPr lang="en-US" altLang="en-US" sz="2400" dirty="0"/>
              <a:t>Explain </a:t>
            </a:r>
            <a:r>
              <a:rPr lang="en-US" altLang="en-US" sz="2400" dirty="0" smtClean="0"/>
              <a:t>hand injury prevention</a:t>
            </a:r>
            <a:endParaRPr lang="en-US" altLang="en-US" sz="2400" dirty="0"/>
          </a:p>
          <a:p>
            <a:pPr marL="677863" indent="-446088" eaLnBrk="1" hangingPunct="1">
              <a:spcBef>
                <a:spcPts val="1200"/>
              </a:spcBef>
              <a:buClrTx/>
              <a:buSzPct val="100000"/>
              <a:buFont typeface="Wingdings" pitchFamily="2" charset="2"/>
              <a:buChar char="þ"/>
              <a:defRPr/>
            </a:pPr>
            <a:r>
              <a:rPr lang="en-US" altLang="en-US" sz="2400" dirty="0"/>
              <a:t>Explain workplace </a:t>
            </a:r>
            <a:r>
              <a:rPr lang="en-US" altLang="en-US" sz="2400" dirty="0" smtClean="0"/>
              <a:t>hazards </a:t>
            </a:r>
            <a:r>
              <a:rPr lang="en-US" altLang="en-US" sz="2400" dirty="0"/>
              <a:t>that </a:t>
            </a:r>
            <a:r>
              <a:rPr lang="en-US" altLang="en-US" sz="2400" dirty="0" smtClean="0"/>
              <a:t>require hand protection</a:t>
            </a:r>
            <a:endParaRPr lang="en-US" altLang="en-US" sz="2400" dirty="0"/>
          </a:p>
          <a:p>
            <a:pPr marL="677863" indent="-446088" eaLnBrk="1" hangingPunct="1">
              <a:spcBef>
                <a:spcPts val="1200"/>
              </a:spcBef>
              <a:buClrTx/>
              <a:buSzPct val="100000"/>
              <a:buFont typeface="Wingdings" pitchFamily="2" charset="2"/>
              <a:buChar char="þ"/>
              <a:defRPr/>
            </a:pPr>
            <a:r>
              <a:rPr lang="en-US" altLang="en-US" sz="2400" dirty="0" smtClean="0"/>
              <a:t>Select appropriate </a:t>
            </a:r>
            <a:r>
              <a:rPr lang="en-US" altLang="en-US" sz="2400" dirty="0" smtClean="0"/>
              <a:t>hand </a:t>
            </a:r>
            <a:r>
              <a:rPr lang="en-US" altLang="en-US" sz="2400" dirty="0" smtClean="0"/>
              <a:t>protection based on exposure</a:t>
            </a:r>
            <a:endParaRPr lang="en-US" altLang="en-US" sz="2400" dirty="0"/>
          </a:p>
          <a:p>
            <a:pPr marL="231775" indent="0" eaLnBrk="1" hangingPunct="1">
              <a:buClrTx/>
              <a:buSzPct val="100000"/>
              <a:buNone/>
              <a:defRPr/>
            </a:pPr>
            <a:r>
              <a:rPr lang="en-US" altLang="en-US" sz="2800" dirty="0"/>
              <a:t> </a:t>
            </a:r>
          </a:p>
        </p:txBody>
      </p:sp>
      <p:sp>
        <p:nvSpPr>
          <p:cNvPr id="512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r>
              <a:rPr lang="en-US" altLang="en-US" sz="1200" dirty="0" smtClean="0">
                <a:solidFill>
                  <a:srgbClr val="C00000"/>
                </a:solidFill>
              </a:rPr>
              <a:t>1-</a:t>
            </a:r>
            <a:fld id="{E2CCE84D-1B83-4AD5-AA9A-FE7E686B1F2E}" type="slidenum">
              <a:rPr lang="en-US" altLang="en-US" sz="1200" smtClean="0">
                <a:solidFill>
                  <a:srgbClr val="C00000"/>
                </a:solidFill>
              </a:rPr>
              <a:pPr>
                <a:spcBef>
                  <a:spcPct val="0"/>
                </a:spcBef>
                <a:buClrTx/>
                <a:buSzTx/>
                <a:buFontTx/>
                <a:buNone/>
              </a:pPr>
              <a:t>2</a:t>
            </a:fld>
            <a:endParaRPr lang="en-US" altLang="en-US" sz="1200" dirty="0">
              <a:solidFill>
                <a:srgbClr val="C00000"/>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fade">
                                      <p:cBhvr>
                                        <p:cTn id="7" dur="500"/>
                                        <p:tgtEl>
                                          <p:spTgt spid="40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2" end="2"/>
                                            </p:txEl>
                                          </p:spTgt>
                                        </p:tgtEl>
                                        <p:attrNameLst>
                                          <p:attrName>style.visibility</p:attrName>
                                        </p:attrNameLst>
                                      </p:cBhvr>
                                      <p:to>
                                        <p:strVal val="visible"/>
                                      </p:to>
                                    </p:set>
                                    <p:animEffect transition="in" filter="fade">
                                      <p:cBhvr>
                                        <p:cTn id="12" dur="500"/>
                                        <p:tgtEl>
                                          <p:spTgt spid="40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9">
                                            <p:txEl>
                                              <p:pRg st="3" end="3"/>
                                            </p:txEl>
                                          </p:spTgt>
                                        </p:tgtEl>
                                        <p:attrNameLst>
                                          <p:attrName>style.visibility</p:attrName>
                                        </p:attrNameLst>
                                      </p:cBhvr>
                                      <p:to>
                                        <p:strVal val="visible"/>
                                      </p:to>
                                    </p:set>
                                    <p:animEffect transition="in" filter="fade">
                                      <p:cBhvr>
                                        <p:cTn id="17" dur="500"/>
                                        <p:tgtEl>
                                          <p:spTgt spid="40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9">
                                            <p:txEl>
                                              <p:pRg st="4" end="4"/>
                                            </p:txEl>
                                          </p:spTgt>
                                        </p:tgtEl>
                                        <p:attrNameLst>
                                          <p:attrName>style.visibility</p:attrName>
                                        </p:attrNameLst>
                                      </p:cBhvr>
                                      <p:to>
                                        <p:strVal val="visible"/>
                                      </p:to>
                                    </p:set>
                                    <p:animEffect transition="in" filter="fade">
                                      <p:cBhvr>
                                        <p:cTn id="22" dur="500"/>
                                        <p:tgtEl>
                                          <p:spTgt spid="409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099">
                                            <p:txEl>
                                              <p:pRg st="5" end="5"/>
                                            </p:txEl>
                                          </p:spTgt>
                                        </p:tgtEl>
                                        <p:attrNameLst>
                                          <p:attrName>style.visibility</p:attrName>
                                        </p:attrNameLst>
                                      </p:cBhvr>
                                      <p:to>
                                        <p:strVal val="visible"/>
                                      </p:to>
                                    </p:set>
                                    <p:animEffect transition="in" filter="fade">
                                      <p:cBhvr>
                                        <p:cTn id="27"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Points-Session Two</a:t>
            </a:r>
            <a:endParaRPr lang="en-US" dirty="0"/>
          </a:p>
        </p:txBody>
      </p:sp>
      <p:sp>
        <p:nvSpPr>
          <p:cNvPr id="5" name="Content Placeholder 4"/>
          <p:cNvSpPr>
            <a:spLocks noGrp="1"/>
          </p:cNvSpPr>
          <p:nvPr>
            <p:ph idx="1"/>
          </p:nvPr>
        </p:nvSpPr>
        <p:spPr>
          <a:xfrm>
            <a:off x="304800" y="1828800"/>
            <a:ext cx="8382000" cy="4038600"/>
          </a:xfrm>
        </p:spPr>
        <p:txBody>
          <a:bodyPr/>
          <a:lstStyle/>
          <a:p>
            <a:pPr eaLnBrk="1" hangingPunct="1">
              <a:spcBef>
                <a:spcPts val="600"/>
              </a:spcBef>
              <a:spcAft>
                <a:spcPts val="0"/>
              </a:spcAft>
              <a:buClrTx/>
              <a:buFont typeface="+mj-lt"/>
              <a:buAutoNum type="arabicPeriod"/>
            </a:pPr>
            <a:r>
              <a:rPr lang="en-US" altLang="en-US" sz="1600" dirty="0" smtClean="0"/>
              <a:t>When using a knife, always cut ___________ from your body.  </a:t>
            </a:r>
            <a:endParaRPr lang="en-US" altLang="en-US" sz="1600" dirty="0"/>
          </a:p>
          <a:p>
            <a:pPr lvl="1" eaLnBrk="1" hangingPunct="1">
              <a:spcBef>
                <a:spcPts val="600"/>
              </a:spcBef>
              <a:spcAft>
                <a:spcPts val="0"/>
              </a:spcAft>
              <a:buClrTx/>
              <a:buSzPct val="70000"/>
              <a:buFont typeface="+mj-lt"/>
              <a:buAutoNum type="alphaLcPeriod"/>
            </a:pPr>
            <a:r>
              <a:rPr lang="en-US" altLang="en-US" sz="1400" dirty="0" smtClean="0"/>
              <a:t>Toward</a:t>
            </a:r>
          </a:p>
          <a:p>
            <a:pPr lvl="1" eaLnBrk="1" hangingPunct="1">
              <a:spcBef>
                <a:spcPts val="600"/>
              </a:spcBef>
              <a:spcAft>
                <a:spcPts val="0"/>
              </a:spcAft>
              <a:buClrTx/>
              <a:buSzPct val="70000"/>
              <a:buFont typeface="+mj-lt"/>
              <a:buAutoNum type="alphaLcPeriod"/>
            </a:pPr>
            <a:r>
              <a:rPr lang="en-US" altLang="en-US" sz="1400" dirty="0" smtClean="0"/>
              <a:t>Away</a:t>
            </a:r>
          </a:p>
          <a:p>
            <a:pPr marL="457200" lvl="1" indent="0" eaLnBrk="1" hangingPunct="1">
              <a:spcBef>
                <a:spcPts val="600"/>
              </a:spcBef>
              <a:spcAft>
                <a:spcPts val="0"/>
              </a:spcAft>
              <a:buClrTx/>
              <a:buSzPct val="70000"/>
              <a:buNone/>
            </a:pPr>
            <a:endParaRPr lang="en-US" altLang="en-US" sz="1400" dirty="0" smtClean="0"/>
          </a:p>
          <a:p>
            <a:pPr eaLnBrk="1" hangingPunct="1">
              <a:spcBef>
                <a:spcPts val="600"/>
              </a:spcBef>
              <a:spcAft>
                <a:spcPts val="0"/>
              </a:spcAft>
              <a:buClrTx/>
              <a:buFont typeface="+mj-lt"/>
              <a:buAutoNum type="arabicPeriod"/>
            </a:pPr>
            <a:r>
              <a:rPr lang="en-US" altLang="en-US" sz="1600" dirty="0" smtClean="0"/>
              <a:t>The key to avoiding pinch-point injuries is to avoid pinch–points all together.    </a:t>
            </a:r>
          </a:p>
          <a:p>
            <a:pPr marL="685800" lvl="1" indent="-228600" eaLnBrk="1" hangingPunct="1">
              <a:spcBef>
                <a:spcPts val="600"/>
              </a:spcBef>
              <a:spcAft>
                <a:spcPts val="0"/>
              </a:spcAft>
              <a:buClrTx/>
              <a:buSzPct val="70000"/>
              <a:buFont typeface="+mj-lt"/>
              <a:buAutoNum type="alphaLcPeriod"/>
            </a:pPr>
            <a:r>
              <a:rPr lang="en-US" altLang="en-US" sz="1400" dirty="0" smtClean="0"/>
              <a:t>True   </a:t>
            </a:r>
            <a:endParaRPr lang="en-US" altLang="en-US" sz="1400" dirty="0"/>
          </a:p>
          <a:p>
            <a:pPr marL="685800" lvl="1" indent="-228600" eaLnBrk="1" hangingPunct="1">
              <a:spcBef>
                <a:spcPts val="600"/>
              </a:spcBef>
              <a:spcAft>
                <a:spcPts val="0"/>
              </a:spcAft>
              <a:buClrTx/>
              <a:buSzPct val="70000"/>
              <a:buFont typeface="+mj-lt"/>
              <a:buAutoNum type="alphaLcPeriod"/>
            </a:pPr>
            <a:r>
              <a:rPr lang="en-US" altLang="en-US" sz="1400" dirty="0" smtClean="0"/>
              <a:t>False</a:t>
            </a:r>
            <a:endParaRPr lang="en-US" altLang="en-US" sz="1400" dirty="0"/>
          </a:p>
          <a:p>
            <a:pPr marL="685800" lvl="1" indent="-228600" eaLnBrk="1" hangingPunct="1">
              <a:spcBef>
                <a:spcPts val="600"/>
              </a:spcBef>
              <a:spcAft>
                <a:spcPts val="0"/>
              </a:spcAft>
              <a:buClrTx/>
              <a:buSzPct val="70000"/>
              <a:buFont typeface="+mj-lt"/>
              <a:buAutoNum type="alphaLcPeriod"/>
            </a:pPr>
            <a:endParaRPr lang="en-US" altLang="en-US" sz="1400" dirty="0"/>
          </a:p>
          <a:p>
            <a:pPr eaLnBrk="1" hangingPunct="1">
              <a:spcBef>
                <a:spcPts val="600"/>
              </a:spcBef>
              <a:spcAft>
                <a:spcPts val="0"/>
              </a:spcAft>
              <a:buClrTx/>
              <a:buFont typeface="+mj-lt"/>
              <a:buAutoNum type="arabicPeriod"/>
            </a:pPr>
            <a:r>
              <a:rPr lang="en-US" altLang="en-US" sz="1600" dirty="0" smtClean="0"/>
              <a:t>Repetitive motion injuries can occur when a person performs the same hand/wrist movements for prolonged periods.  </a:t>
            </a:r>
            <a:endParaRPr lang="en-US" altLang="en-US" sz="1600" dirty="0"/>
          </a:p>
          <a:p>
            <a:pPr lvl="1" eaLnBrk="1" hangingPunct="1">
              <a:spcBef>
                <a:spcPts val="600"/>
              </a:spcBef>
              <a:spcAft>
                <a:spcPts val="0"/>
              </a:spcAft>
              <a:buClrTx/>
              <a:buSzPct val="70000"/>
              <a:buFont typeface="+mj-lt"/>
              <a:buAutoNum type="alphaLcPeriod"/>
            </a:pPr>
            <a:r>
              <a:rPr lang="en-US" altLang="en-US" sz="1400" dirty="0" smtClean="0"/>
              <a:t>True</a:t>
            </a:r>
            <a:endParaRPr lang="en-US" altLang="en-US" sz="1400" dirty="0"/>
          </a:p>
          <a:p>
            <a:pPr lvl="1" eaLnBrk="1" hangingPunct="1">
              <a:spcBef>
                <a:spcPts val="600"/>
              </a:spcBef>
              <a:spcAft>
                <a:spcPts val="0"/>
              </a:spcAft>
              <a:buClrTx/>
              <a:buSzPct val="70000"/>
              <a:buFont typeface="+mj-lt"/>
              <a:buAutoNum type="alphaLcPeriod"/>
            </a:pPr>
            <a:r>
              <a:rPr lang="en-US" altLang="en-US" sz="1400" dirty="0" smtClean="0"/>
              <a:t>False</a:t>
            </a:r>
            <a:endParaRPr lang="en-US" altLang="en-US" sz="1400" dirty="0"/>
          </a:p>
          <a:p>
            <a:pPr marL="0" indent="0">
              <a:buClrTx/>
              <a:buNone/>
            </a:pPr>
            <a:endParaRPr lang="en-US" sz="2000" dirty="0"/>
          </a:p>
        </p:txBody>
      </p:sp>
      <p:sp>
        <p:nvSpPr>
          <p:cNvPr id="5122" name="Slide Number Placeholder 5"/>
          <p:cNvSpPr>
            <a:spLocks noGrp="1"/>
          </p:cNvSpPr>
          <p:nvPr>
            <p:ph type="sldNum" sz="quarter" idx="4294967295"/>
          </p:nvPr>
        </p:nvSpPr>
        <p:spPr>
          <a:xfrm>
            <a:off x="6858000" y="6400800"/>
            <a:ext cx="16002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defRPr/>
            </a:pPr>
            <a:r>
              <a:rPr lang="en-US" altLang="en-US" sz="1200" dirty="0" smtClean="0"/>
              <a:t>2-9</a:t>
            </a:r>
          </a:p>
        </p:txBody>
      </p:sp>
      <p:sp>
        <p:nvSpPr>
          <p:cNvPr id="1229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dirty="0"/>
          </a:p>
        </p:txBody>
      </p:sp>
      <p:sp>
        <p:nvSpPr>
          <p:cNvPr id="1229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dirty="0"/>
          </a:p>
        </p:txBody>
      </p:sp>
      <p:sp>
        <p:nvSpPr>
          <p:cNvPr id="12293"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dirty="0"/>
          </a:p>
        </p:txBody>
      </p:sp>
      <p:sp>
        <p:nvSpPr>
          <p:cNvPr id="12294"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dirty="0"/>
          </a:p>
        </p:txBody>
      </p:sp>
      <p:sp>
        <p:nvSpPr>
          <p:cNvPr id="12295" name="Rectangle 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dirty="0"/>
          </a:p>
        </p:txBody>
      </p:sp>
      <p:sp>
        <p:nvSpPr>
          <p:cNvPr id="12296" name="Rectangle 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dirty="0"/>
          </a:p>
        </p:txBody>
      </p:sp>
      <p:sp>
        <p:nvSpPr>
          <p:cNvPr id="2" name="Rounded Rectangle 1"/>
          <p:cNvSpPr/>
          <p:nvPr/>
        </p:nvSpPr>
        <p:spPr bwMode="auto">
          <a:xfrm>
            <a:off x="714910" y="2491621"/>
            <a:ext cx="990600" cy="241738"/>
          </a:xfrm>
          <a:prstGeom prst="roundRect">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2" name="Rounded Rectangle 11"/>
          <p:cNvSpPr/>
          <p:nvPr/>
        </p:nvSpPr>
        <p:spPr bwMode="auto">
          <a:xfrm>
            <a:off x="714910" y="3366972"/>
            <a:ext cx="990600" cy="241738"/>
          </a:xfrm>
          <a:prstGeom prst="roundRect">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3" name="Rounded Rectangle 12"/>
          <p:cNvSpPr/>
          <p:nvPr/>
        </p:nvSpPr>
        <p:spPr bwMode="auto">
          <a:xfrm>
            <a:off x="686369" y="4791181"/>
            <a:ext cx="990600" cy="241738"/>
          </a:xfrm>
          <a:prstGeom prst="roundRect">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8235284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500"/>
                                        <p:tgtEl>
                                          <p:spTgt spid="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Grp="1" noChangeArrowheads="1"/>
          </p:cNvSpPr>
          <p:nvPr>
            <p:ph type="sldNum" sz="quarter" idx="10"/>
          </p:nvPr>
        </p:nvSpPr>
        <p:spPr>
          <a:xfrm>
            <a:off x="6858000" y="6391275"/>
            <a:ext cx="1600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r>
              <a:rPr lang="en-US" altLang="en-US" sz="1200" dirty="0" smtClean="0"/>
              <a:t>3-1</a:t>
            </a:r>
            <a:endParaRPr lang="en-US" altLang="en-US" sz="1200" dirty="0"/>
          </a:p>
        </p:txBody>
      </p:sp>
      <p:sp>
        <p:nvSpPr>
          <p:cNvPr id="4099" name="Rectangle 2056"/>
          <p:cNvSpPr>
            <a:spLocks noGrp="1" noChangeArrowheads="1"/>
          </p:cNvSpPr>
          <p:nvPr>
            <p:ph type="ctrTitle"/>
          </p:nvPr>
        </p:nvSpPr>
        <p:spPr/>
        <p:txBody>
          <a:bodyPr/>
          <a:lstStyle/>
          <a:p>
            <a:pPr eaLnBrk="1" hangingPunct="1"/>
            <a:r>
              <a:rPr lang="en-US" altLang="en-US" i="0" dirty="0" smtClean="0"/>
              <a:t>Hand Safety</a:t>
            </a:r>
            <a:br>
              <a:rPr lang="en-US" altLang="en-US" i="0" dirty="0" smtClean="0"/>
            </a:br>
            <a:r>
              <a:rPr lang="en-US" altLang="en-US" sz="2800" i="0" dirty="0" smtClean="0"/>
              <a:t>Continuing Education</a:t>
            </a:r>
            <a:br>
              <a:rPr lang="en-US" altLang="en-US" sz="2800" i="0" dirty="0" smtClean="0"/>
            </a:br>
            <a:r>
              <a:rPr lang="en-US" altLang="en-US" sz="2000" i="0" dirty="0" smtClean="0"/>
              <a:t>Fourth Quarter 2018</a:t>
            </a:r>
            <a:br>
              <a:rPr lang="en-US" altLang="en-US" sz="2000" i="0" dirty="0" smtClean="0"/>
            </a:br>
            <a:r>
              <a:rPr lang="en-US" altLang="en-US" sz="2000" i="0" dirty="0" smtClean="0"/>
              <a:t>Session 3</a:t>
            </a:r>
            <a:endParaRPr lang="en-US" altLang="en-US" sz="3600" i="0" dirty="0" smtClean="0"/>
          </a:p>
        </p:txBody>
      </p:sp>
    </p:spTree>
    <p:extLst>
      <p:ext uri="{BB962C8B-B14F-4D97-AF65-F5344CB8AC3E}">
        <p14:creationId xmlns:p14="http://schemas.microsoft.com/office/powerpoint/2010/main" val="3788124222"/>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 Protection </a:t>
            </a:r>
            <a:endParaRPr lang="en-US" dirty="0"/>
          </a:p>
        </p:txBody>
      </p:sp>
      <p:sp>
        <p:nvSpPr>
          <p:cNvPr id="5" name="Content Placeholder 4"/>
          <p:cNvSpPr>
            <a:spLocks noGrp="1"/>
          </p:cNvSpPr>
          <p:nvPr>
            <p:ph idx="1"/>
          </p:nvPr>
        </p:nvSpPr>
        <p:spPr>
          <a:xfrm>
            <a:off x="477672" y="1905000"/>
            <a:ext cx="4776716" cy="4038600"/>
          </a:xfrm>
        </p:spPr>
        <p:txBody>
          <a:bodyPr/>
          <a:lstStyle/>
          <a:p>
            <a:pPr marL="0" indent="0">
              <a:buNone/>
            </a:pPr>
            <a:r>
              <a:rPr lang="en-US" sz="2800" dirty="0" smtClean="0"/>
              <a:t>Planning for Hand Protection</a:t>
            </a:r>
          </a:p>
          <a:p>
            <a:pPr>
              <a:buClr>
                <a:srgbClr val="002060"/>
              </a:buClr>
              <a:buFont typeface="Wingdings" panose="05000000000000000000" pitchFamily="2" charset="2"/>
              <a:buChar char="ü"/>
            </a:pPr>
            <a:r>
              <a:rPr lang="en-US" sz="2400" dirty="0" smtClean="0"/>
              <a:t>Pre-Bid risk analysis</a:t>
            </a:r>
          </a:p>
          <a:p>
            <a:pPr>
              <a:buClr>
                <a:srgbClr val="002060"/>
              </a:buClr>
              <a:buFont typeface="Wingdings" panose="05000000000000000000" pitchFamily="2" charset="2"/>
              <a:buChar char="ü"/>
            </a:pPr>
            <a:r>
              <a:rPr lang="en-US" sz="2400" dirty="0" smtClean="0"/>
              <a:t>Perform an analysis of the task </a:t>
            </a:r>
          </a:p>
          <a:p>
            <a:pPr>
              <a:buClr>
                <a:srgbClr val="002060"/>
              </a:buClr>
              <a:buFont typeface="Wingdings" panose="05000000000000000000" pitchFamily="2" charset="2"/>
              <a:buChar char="ü"/>
            </a:pPr>
            <a:r>
              <a:rPr lang="en-US" sz="2400" dirty="0" smtClean="0"/>
              <a:t>Selection of hand protection </a:t>
            </a:r>
          </a:p>
          <a:p>
            <a:pPr marL="0" indent="0">
              <a:buClr>
                <a:srgbClr val="002060"/>
              </a:buClr>
              <a:buNone/>
            </a:pPr>
            <a:r>
              <a:rPr lang="en-US" sz="2400" dirty="0" smtClean="0"/>
              <a:t>Keep in mind that wearing rings, watches, or bracelets can cut/tear gloves and create other additional hazards </a:t>
            </a:r>
            <a:endParaRPr lang="en-US" sz="2400" dirty="0" smtClean="0"/>
          </a:p>
          <a:p>
            <a:pPr>
              <a:buClr>
                <a:srgbClr val="002060"/>
              </a:buClr>
              <a:buFont typeface="Wingdings" panose="05000000000000000000" pitchFamily="2" charset="2"/>
              <a:buChar char="ü"/>
            </a:pPr>
            <a:r>
              <a:rPr lang="en-US" sz="2400" dirty="0" smtClean="0"/>
              <a:t>Must be provided by the employer</a:t>
            </a:r>
            <a:r>
              <a:rPr lang="en-US" sz="2400" dirty="0" smtClean="0"/>
              <a:t> </a:t>
            </a:r>
            <a:endParaRPr lang="en-US" sz="2400" dirty="0" smtClean="0"/>
          </a:p>
          <a:p>
            <a:pPr marL="0" indent="0">
              <a:buClr>
                <a:srgbClr val="002060"/>
              </a:buClr>
              <a:buNone/>
            </a:pPr>
            <a:endParaRPr 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9638" y="2647666"/>
            <a:ext cx="3178697" cy="2399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9"/>
          <p:cNvSpPr>
            <a:spLocks noGrp="1" noChangeArrowheads="1"/>
          </p:cNvSpPr>
          <p:nvPr>
            <p:ph type="sldNum" sz="quarter" idx="10"/>
          </p:nvPr>
        </p:nvSpPr>
        <p:spPr>
          <a:xfrm>
            <a:off x="6858000" y="6391275"/>
            <a:ext cx="1600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r>
              <a:rPr lang="en-US" altLang="en-US" sz="1200" dirty="0" smtClean="0"/>
              <a:t>3-2</a:t>
            </a:r>
            <a:endParaRPr lang="en-US" altLang="en-US" sz="1200" dirty="0"/>
          </a:p>
        </p:txBody>
      </p:sp>
    </p:spTree>
    <p:extLst>
      <p:ext uri="{BB962C8B-B14F-4D97-AF65-F5344CB8AC3E}">
        <p14:creationId xmlns:p14="http://schemas.microsoft.com/office/powerpoint/2010/main" val="40312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1999" y="1905000"/>
            <a:ext cx="4697105" cy="4038600"/>
          </a:xfrm>
        </p:spPr>
        <p:txBody>
          <a:bodyPr/>
          <a:lstStyle/>
          <a:p>
            <a:pPr marL="0" indent="0">
              <a:buNone/>
            </a:pPr>
            <a:r>
              <a:rPr lang="en-US" dirty="0"/>
              <a:t>P</a:t>
            </a:r>
            <a:r>
              <a:rPr lang="en-US" dirty="0" smtClean="0"/>
              <a:t>rovides protection from rough surfaces</a:t>
            </a:r>
          </a:p>
          <a:p>
            <a:pPr>
              <a:buClr>
                <a:srgbClr val="002060"/>
              </a:buClr>
              <a:buFont typeface="Wingdings" panose="05000000000000000000" pitchFamily="2" charset="2"/>
              <a:buChar char="ü"/>
            </a:pPr>
            <a:r>
              <a:rPr lang="en-US" sz="2400" dirty="0" smtClean="0"/>
              <a:t>Many styles to pick from</a:t>
            </a:r>
          </a:p>
          <a:p>
            <a:pPr>
              <a:buClr>
                <a:srgbClr val="002060"/>
              </a:buClr>
              <a:buFont typeface="Wingdings" panose="05000000000000000000" pitchFamily="2" charset="2"/>
              <a:buChar char="ü"/>
            </a:pPr>
            <a:r>
              <a:rPr lang="en-US" sz="2400" dirty="0" smtClean="0"/>
              <a:t>Generally available insulated for cold conditions</a:t>
            </a:r>
          </a:p>
          <a:p>
            <a:pPr>
              <a:buClr>
                <a:srgbClr val="002060"/>
              </a:buClr>
              <a:buFont typeface="Wingdings" panose="05000000000000000000" pitchFamily="2" charset="2"/>
              <a:buChar char="ü"/>
            </a:pPr>
            <a:r>
              <a:rPr lang="en-US" sz="2400" dirty="0" smtClean="0"/>
              <a:t>Very cost effective</a:t>
            </a:r>
          </a:p>
          <a:p>
            <a:pPr>
              <a:buClr>
                <a:srgbClr val="002060"/>
              </a:buClr>
              <a:buFont typeface="Wingdings" panose="05000000000000000000" pitchFamily="2" charset="2"/>
              <a:buChar char="ü"/>
            </a:pPr>
            <a:r>
              <a:rPr lang="en-US" sz="2400" dirty="0" smtClean="0"/>
              <a:t>Good for most hand hazards</a:t>
            </a:r>
          </a:p>
          <a:p>
            <a:pPr>
              <a:buClr>
                <a:srgbClr val="002060"/>
              </a:buClr>
              <a:buFont typeface="Wingdings" panose="05000000000000000000" pitchFamily="2" charset="2"/>
              <a:buChar char="ü"/>
            </a:pPr>
            <a:r>
              <a:rPr lang="en-US" sz="2400" dirty="0" smtClean="0"/>
              <a:t>May not provide adequate cut protection</a:t>
            </a:r>
          </a:p>
          <a:p>
            <a:endParaRPr lang="en-US" dirty="0" smtClean="0"/>
          </a:p>
          <a:p>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61912" y="2593075"/>
            <a:ext cx="2678534" cy="2678534"/>
          </a:xfrm>
        </p:spPr>
      </p:pic>
      <p:sp>
        <p:nvSpPr>
          <p:cNvPr id="4" name="Title 3"/>
          <p:cNvSpPr>
            <a:spLocks noGrp="1"/>
          </p:cNvSpPr>
          <p:nvPr>
            <p:ph type="title"/>
          </p:nvPr>
        </p:nvSpPr>
        <p:spPr/>
        <p:txBody>
          <a:bodyPr/>
          <a:lstStyle/>
          <a:p>
            <a:r>
              <a:rPr lang="en-US" dirty="0" smtClean="0"/>
              <a:t>Leather Gloves</a:t>
            </a:r>
            <a:endParaRPr lang="en-US" dirty="0"/>
          </a:p>
        </p:txBody>
      </p:sp>
      <p:sp>
        <p:nvSpPr>
          <p:cNvPr id="6" name="Rectangle 9"/>
          <p:cNvSpPr>
            <a:spLocks noGrp="1" noChangeArrowheads="1"/>
          </p:cNvSpPr>
          <p:nvPr>
            <p:ph type="sldNum" sz="quarter" idx="10"/>
          </p:nvPr>
        </p:nvSpPr>
        <p:spPr>
          <a:xfrm>
            <a:off x="6858000" y="6391275"/>
            <a:ext cx="1600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r>
              <a:rPr lang="en-US" altLang="en-US" sz="1200" dirty="0" smtClean="0"/>
              <a:t>3-3</a:t>
            </a:r>
            <a:endParaRPr lang="en-US" altLang="en-US" sz="1200" dirty="0"/>
          </a:p>
        </p:txBody>
      </p:sp>
    </p:spTree>
    <p:extLst>
      <p:ext uri="{BB962C8B-B14F-4D97-AF65-F5344CB8AC3E}">
        <p14:creationId xmlns:p14="http://schemas.microsoft.com/office/powerpoint/2010/main" val="402256560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 Resistant Gloves</a:t>
            </a:r>
            <a:endParaRPr lang="en-US" dirty="0"/>
          </a:p>
        </p:txBody>
      </p:sp>
      <p:sp>
        <p:nvSpPr>
          <p:cNvPr id="3" name="Content Placeholder 2"/>
          <p:cNvSpPr>
            <a:spLocks noGrp="1"/>
          </p:cNvSpPr>
          <p:nvPr>
            <p:ph sz="half" idx="1"/>
          </p:nvPr>
        </p:nvSpPr>
        <p:spPr>
          <a:xfrm>
            <a:off x="761999" y="1905000"/>
            <a:ext cx="4874525" cy="4038600"/>
          </a:xfrm>
        </p:spPr>
        <p:txBody>
          <a:bodyPr/>
          <a:lstStyle/>
          <a:p>
            <a:pPr marL="0" lvl="0" indent="0">
              <a:buNone/>
            </a:pPr>
            <a:r>
              <a:rPr lang="en-US" sz="2400" dirty="0" smtClean="0">
                <a:solidFill>
                  <a:prstClr val="black"/>
                </a:solidFill>
              </a:rPr>
              <a:t>Prevent </a:t>
            </a:r>
            <a:r>
              <a:rPr lang="en-US" sz="2400" dirty="0">
                <a:solidFill>
                  <a:prstClr val="black"/>
                </a:solidFill>
              </a:rPr>
              <a:t>or reduce </a:t>
            </a:r>
            <a:r>
              <a:rPr lang="en-US" sz="2400" dirty="0" smtClean="0">
                <a:solidFill>
                  <a:prstClr val="black"/>
                </a:solidFill>
              </a:rPr>
              <a:t>cuts </a:t>
            </a:r>
            <a:r>
              <a:rPr lang="en-US" sz="2400" dirty="0">
                <a:solidFill>
                  <a:prstClr val="black"/>
                </a:solidFill>
              </a:rPr>
              <a:t>from knives or sharp </a:t>
            </a:r>
            <a:r>
              <a:rPr lang="en-US" sz="2400" dirty="0" smtClean="0">
                <a:solidFill>
                  <a:prstClr val="black"/>
                </a:solidFill>
              </a:rPr>
              <a:t>edges.</a:t>
            </a:r>
          </a:p>
          <a:p>
            <a:pPr lvl="0">
              <a:buClr>
                <a:srgbClr val="002060"/>
              </a:buClr>
              <a:buFont typeface="Wingdings" panose="05000000000000000000" pitchFamily="2" charset="2"/>
              <a:buChar char="ü"/>
            </a:pPr>
            <a:r>
              <a:rPr lang="en-US" sz="2400" dirty="0" smtClean="0">
                <a:solidFill>
                  <a:prstClr val="black"/>
                </a:solidFill>
              </a:rPr>
              <a:t>Cut RESISTANT, not Cut PROOF!</a:t>
            </a:r>
          </a:p>
          <a:p>
            <a:pPr lvl="0">
              <a:buClr>
                <a:srgbClr val="002060"/>
              </a:buClr>
              <a:buFont typeface="Wingdings" panose="05000000000000000000" pitchFamily="2" charset="2"/>
              <a:buChar char="ü"/>
            </a:pPr>
            <a:r>
              <a:rPr lang="en-US" sz="2400" dirty="0" smtClean="0">
                <a:solidFill>
                  <a:prstClr val="black"/>
                </a:solidFill>
              </a:rPr>
              <a:t>Offer little protection from pinch points or punctures</a:t>
            </a:r>
          </a:p>
          <a:p>
            <a:pPr lvl="0">
              <a:buClr>
                <a:srgbClr val="002060"/>
              </a:buClr>
              <a:buFont typeface="Wingdings" panose="05000000000000000000" pitchFamily="2" charset="2"/>
              <a:buChar char="ü"/>
            </a:pPr>
            <a:r>
              <a:rPr lang="en-US" sz="2400" dirty="0" smtClean="0">
                <a:solidFill>
                  <a:prstClr val="black"/>
                </a:solidFill>
              </a:rPr>
              <a:t>Available in cut levels 1-5 </a:t>
            </a:r>
          </a:p>
          <a:p>
            <a:pPr lvl="0">
              <a:buClr>
                <a:srgbClr val="002060"/>
              </a:buClr>
              <a:buFont typeface="Wingdings" panose="05000000000000000000" pitchFamily="2" charset="2"/>
              <a:buChar char="ü"/>
            </a:pPr>
            <a:r>
              <a:rPr lang="en-US" sz="2400" dirty="0" smtClean="0">
                <a:solidFill>
                  <a:prstClr val="black"/>
                </a:solidFill>
              </a:rPr>
              <a:t>Level 5 offers best protection</a:t>
            </a:r>
            <a:endParaRPr lang="en-US" dirty="0" smtClean="0">
              <a:solidFill>
                <a:prstClr val="black"/>
              </a:solidFill>
            </a:endParaRPr>
          </a:p>
          <a:p>
            <a:pPr lvl="0"/>
            <a:endParaRPr lang="en-US" dirty="0">
              <a:solidFill>
                <a:prstClr val="black"/>
              </a:solidFill>
            </a:endParaRPr>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48531" y="2553757"/>
            <a:ext cx="2267883" cy="2652179"/>
          </a:xfrm>
        </p:spPr>
      </p:pic>
      <p:sp>
        <p:nvSpPr>
          <p:cNvPr id="6" name="Rectangle 9"/>
          <p:cNvSpPr>
            <a:spLocks noGrp="1" noChangeArrowheads="1"/>
          </p:cNvSpPr>
          <p:nvPr>
            <p:ph type="sldNum" sz="quarter" idx="10"/>
          </p:nvPr>
        </p:nvSpPr>
        <p:spPr>
          <a:xfrm>
            <a:off x="6858000" y="6391275"/>
            <a:ext cx="1600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r>
              <a:rPr lang="en-US" altLang="en-US" sz="1200" dirty="0" smtClean="0"/>
              <a:t>3-4</a:t>
            </a:r>
            <a:endParaRPr lang="en-US" altLang="en-US" sz="1200" dirty="0"/>
          </a:p>
        </p:txBody>
      </p:sp>
    </p:spTree>
    <p:extLst>
      <p:ext uri="{BB962C8B-B14F-4D97-AF65-F5344CB8AC3E}">
        <p14:creationId xmlns:p14="http://schemas.microsoft.com/office/powerpoint/2010/main" val="359399102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Resistant</a:t>
            </a:r>
            <a:endParaRPr lang="en-US" dirty="0"/>
          </a:p>
        </p:txBody>
      </p:sp>
      <p:sp>
        <p:nvSpPr>
          <p:cNvPr id="3" name="Content Placeholder 2"/>
          <p:cNvSpPr>
            <a:spLocks noGrp="1"/>
          </p:cNvSpPr>
          <p:nvPr>
            <p:ph sz="half" idx="1"/>
          </p:nvPr>
        </p:nvSpPr>
        <p:spPr>
          <a:xfrm>
            <a:off x="641445" y="1905000"/>
            <a:ext cx="4585647" cy="4038600"/>
          </a:xfrm>
        </p:spPr>
        <p:txBody>
          <a:bodyPr>
            <a:noAutofit/>
          </a:bodyPr>
          <a:lstStyle/>
          <a:p>
            <a:pPr marL="0" lvl="0" indent="0">
              <a:buNone/>
            </a:pPr>
            <a:r>
              <a:rPr lang="en-US" dirty="0">
                <a:solidFill>
                  <a:prstClr val="black"/>
                </a:solidFill>
              </a:rPr>
              <a:t>P</a:t>
            </a:r>
            <a:r>
              <a:rPr lang="en-US" dirty="0" smtClean="0">
                <a:solidFill>
                  <a:prstClr val="black"/>
                </a:solidFill>
              </a:rPr>
              <a:t>revent </a:t>
            </a:r>
            <a:r>
              <a:rPr lang="en-US" dirty="0">
                <a:solidFill>
                  <a:prstClr val="black"/>
                </a:solidFill>
              </a:rPr>
              <a:t>direct </a:t>
            </a:r>
            <a:r>
              <a:rPr lang="en-US" dirty="0" smtClean="0">
                <a:solidFill>
                  <a:prstClr val="black"/>
                </a:solidFill>
              </a:rPr>
              <a:t>contact </a:t>
            </a:r>
            <a:r>
              <a:rPr lang="en-US" dirty="0">
                <a:solidFill>
                  <a:prstClr val="black"/>
                </a:solidFill>
              </a:rPr>
              <a:t>with </a:t>
            </a:r>
            <a:r>
              <a:rPr lang="en-US" dirty="0" smtClean="0">
                <a:solidFill>
                  <a:prstClr val="black"/>
                </a:solidFill>
              </a:rPr>
              <a:t>chemicals</a:t>
            </a:r>
          </a:p>
          <a:p>
            <a:pPr lvl="0">
              <a:buClr>
                <a:srgbClr val="002060"/>
              </a:buClr>
              <a:buFont typeface="Wingdings" panose="05000000000000000000" pitchFamily="2" charset="2"/>
              <a:buChar char="ü"/>
            </a:pPr>
            <a:r>
              <a:rPr lang="en-US" sz="2400" dirty="0" smtClean="0">
                <a:solidFill>
                  <a:prstClr val="black"/>
                </a:solidFill>
              </a:rPr>
              <a:t>No glove will protect from ALL chemicals</a:t>
            </a:r>
          </a:p>
          <a:p>
            <a:pPr lvl="0">
              <a:buClr>
                <a:srgbClr val="002060"/>
              </a:buClr>
              <a:buFont typeface="Wingdings" panose="05000000000000000000" pitchFamily="2" charset="2"/>
              <a:buChar char="ü"/>
            </a:pPr>
            <a:r>
              <a:rPr lang="en-US" sz="2400" dirty="0" smtClean="0">
                <a:solidFill>
                  <a:prstClr val="black"/>
                </a:solidFill>
              </a:rPr>
              <a:t>Chemicals will break down the glove material over time</a:t>
            </a:r>
          </a:p>
          <a:p>
            <a:pPr lvl="0">
              <a:buClr>
                <a:srgbClr val="002060"/>
              </a:buClr>
              <a:buFont typeface="Wingdings" panose="05000000000000000000" pitchFamily="2" charset="2"/>
              <a:buChar char="ü"/>
            </a:pPr>
            <a:r>
              <a:rPr lang="en-US" sz="2400" dirty="0" smtClean="0">
                <a:solidFill>
                  <a:prstClr val="black"/>
                </a:solidFill>
              </a:rPr>
              <a:t>The thicker the glove, the more resistant it is to chemicals</a:t>
            </a:r>
          </a:p>
          <a:p>
            <a:pPr lvl="0"/>
            <a:endParaRPr lang="en-US" sz="2000" dirty="0">
              <a:solidFill>
                <a:prstClr val="black"/>
              </a:solidFill>
            </a:endParaRPr>
          </a:p>
          <a:p>
            <a:endParaRPr lang="en-US" sz="2000"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80031" y="2472128"/>
            <a:ext cx="3302794" cy="2936474"/>
          </a:xfrm>
          <a:prstGeom prst="rect">
            <a:avLst/>
          </a:prstGeom>
          <a:ln>
            <a:noFill/>
          </a:ln>
          <a:effectLst>
            <a:softEdge rad="112500"/>
          </a:effectLst>
        </p:spPr>
      </p:pic>
      <p:sp>
        <p:nvSpPr>
          <p:cNvPr id="6" name="Rectangle 9"/>
          <p:cNvSpPr>
            <a:spLocks noGrp="1" noChangeArrowheads="1"/>
          </p:cNvSpPr>
          <p:nvPr>
            <p:ph type="sldNum" sz="quarter" idx="10"/>
          </p:nvPr>
        </p:nvSpPr>
        <p:spPr>
          <a:xfrm>
            <a:off x="6858000" y="6391275"/>
            <a:ext cx="1600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r>
              <a:rPr lang="en-US" altLang="en-US" sz="1200" dirty="0" smtClean="0"/>
              <a:t>3-5</a:t>
            </a:r>
            <a:endParaRPr lang="en-US" altLang="en-US" sz="1200" dirty="0"/>
          </a:p>
        </p:txBody>
      </p:sp>
    </p:spTree>
    <p:extLst>
      <p:ext uri="{BB962C8B-B14F-4D97-AF65-F5344CB8AC3E}">
        <p14:creationId xmlns:p14="http://schemas.microsoft.com/office/powerpoint/2010/main" val="14523326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Anti-Vibration Gloves</a:t>
            </a:r>
            <a:endParaRPr lang="en-US" dirty="0"/>
          </a:p>
        </p:txBody>
      </p:sp>
      <p:sp>
        <p:nvSpPr>
          <p:cNvPr id="3" name="Content Placeholder 2"/>
          <p:cNvSpPr>
            <a:spLocks noGrp="1"/>
          </p:cNvSpPr>
          <p:nvPr>
            <p:ph sz="half" idx="1"/>
          </p:nvPr>
        </p:nvSpPr>
        <p:spPr>
          <a:xfrm>
            <a:off x="761999" y="1905000"/>
            <a:ext cx="4410501" cy="4038600"/>
          </a:xfrm>
        </p:spPr>
        <p:txBody>
          <a:bodyPr/>
          <a:lstStyle/>
          <a:p>
            <a:pPr marL="0" lvl="0" indent="0">
              <a:buNone/>
            </a:pPr>
            <a:r>
              <a:rPr lang="en-US" dirty="0">
                <a:solidFill>
                  <a:prstClr val="black"/>
                </a:solidFill>
              </a:rPr>
              <a:t>R</a:t>
            </a:r>
            <a:r>
              <a:rPr lang="en-US" dirty="0" smtClean="0">
                <a:solidFill>
                  <a:prstClr val="black"/>
                </a:solidFill>
              </a:rPr>
              <a:t>educe </a:t>
            </a:r>
            <a:r>
              <a:rPr lang="en-US" dirty="0">
                <a:solidFill>
                  <a:prstClr val="black"/>
                </a:solidFill>
              </a:rPr>
              <a:t>the effects of excessive vibration </a:t>
            </a:r>
            <a:endParaRPr lang="en-US" dirty="0" smtClean="0">
              <a:solidFill>
                <a:prstClr val="black"/>
              </a:solidFill>
            </a:endParaRPr>
          </a:p>
          <a:p>
            <a:pPr lvl="0">
              <a:buClr>
                <a:srgbClr val="002060"/>
              </a:buClr>
              <a:buFont typeface="Wingdings" panose="05000000000000000000" pitchFamily="2" charset="2"/>
              <a:buChar char="ü"/>
            </a:pPr>
            <a:r>
              <a:rPr lang="en-US" sz="2400" dirty="0" smtClean="0">
                <a:solidFill>
                  <a:prstClr val="black"/>
                </a:solidFill>
              </a:rPr>
              <a:t>Have padding in palms and fingers </a:t>
            </a:r>
          </a:p>
          <a:p>
            <a:pPr lvl="0">
              <a:buClr>
                <a:srgbClr val="002060"/>
              </a:buClr>
              <a:buFont typeface="Wingdings" panose="05000000000000000000" pitchFamily="2" charset="2"/>
              <a:buChar char="ü"/>
            </a:pPr>
            <a:r>
              <a:rPr lang="en-US" sz="2400" dirty="0" smtClean="0">
                <a:solidFill>
                  <a:prstClr val="black"/>
                </a:solidFill>
              </a:rPr>
              <a:t>Help absorb the vibration</a:t>
            </a:r>
          </a:p>
          <a:p>
            <a:pPr lvl="0">
              <a:buClr>
                <a:srgbClr val="002060"/>
              </a:buClr>
              <a:buFont typeface="Wingdings" panose="05000000000000000000" pitchFamily="2" charset="2"/>
              <a:buChar char="ü"/>
            </a:pPr>
            <a:r>
              <a:rPr lang="en-US" sz="2400" dirty="0" smtClean="0">
                <a:solidFill>
                  <a:prstClr val="black"/>
                </a:solidFill>
              </a:rPr>
              <a:t>Reduces but does not eliminate</a:t>
            </a:r>
          </a:p>
          <a:p>
            <a:pPr lvl="0">
              <a:buClr>
                <a:srgbClr val="002060"/>
              </a:buClr>
              <a:buFont typeface="Wingdings" panose="05000000000000000000" pitchFamily="2" charset="2"/>
              <a:buChar char="ü"/>
            </a:pPr>
            <a:r>
              <a:rPr lang="en-US" sz="2400" dirty="0" smtClean="0">
                <a:solidFill>
                  <a:prstClr val="black"/>
                </a:solidFill>
              </a:rPr>
              <a:t>Bulky</a:t>
            </a:r>
          </a:p>
          <a:p>
            <a:pPr lvl="0"/>
            <a:endParaRPr lang="en-US" dirty="0" smtClean="0">
              <a:solidFill>
                <a:prstClr val="black"/>
              </a:solidFill>
            </a:endParaRPr>
          </a:p>
          <a:p>
            <a:pPr lvl="0"/>
            <a:endParaRPr lang="en-US" dirty="0">
              <a:solidFill>
                <a:prstClr val="black"/>
              </a:solidFill>
            </a:endParaRPr>
          </a:p>
          <a:p>
            <a:endParaRPr lang="en-US" dirty="0"/>
          </a:p>
        </p:txBody>
      </p:sp>
      <p:pic>
        <p:nvPicPr>
          <p:cNvPr id="12" name="Content Placeholder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472761" y="2294708"/>
            <a:ext cx="3263504" cy="3263504"/>
          </a:xfrm>
        </p:spPr>
      </p:pic>
      <p:sp>
        <p:nvSpPr>
          <p:cNvPr id="5" name="Rectangle 9"/>
          <p:cNvSpPr>
            <a:spLocks noGrp="1" noChangeArrowheads="1"/>
          </p:cNvSpPr>
          <p:nvPr>
            <p:ph type="sldNum" sz="quarter" idx="10"/>
          </p:nvPr>
        </p:nvSpPr>
        <p:spPr>
          <a:xfrm>
            <a:off x="6858000" y="6391275"/>
            <a:ext cx="1600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r>
              <a:rPr lang="en-US" altLang="en-US" sz="1200" dirty="0" smtClean="0"/>
              <a:t>3-6</a:t>
            </a:r>
            <a:endParaRPr lang="en-US" altLang="en-US" sz="1200" dirty="0"/>
          </a:p>
        </p:txBody>
      </p:sp>
    </p:spTree>
    <p:extLst>
      <p:ext uri="{BB962C8B-B14F-4D97-AF65-F5344CB8AC3E}">
        <p14:creationId xmlns:p14="http://schemas.microsoft.com/office/powerpoint/2010/main" val="322297145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Resistant Gloves</a:t>
            </a:r>
            <a:endParaRPr lang="en-US" dirty="0"/>
          </a:p>
        </p:txBody>
      </p:sp>
      <p:sp>
        <p:nvSpPr>
          <p:cNvPr id="3" name="Content Placeholder 2"/>
          <p:cNvSpPr>
            <a:spLocks noGrp="1"/>
          </p:cNvSpPr>
          <p:nvPr>
            <p:ph sz="half" idx="1"/>
          </p:nvPr>
        </p:nvSpPr>
        <p:spPr>
          <a:xfrm>
            <a:off x="762000" y="1905000"/>
            <a:ext cx="4740166" cy="4038600"/>
          </a:xfrm>
        </p:spPr>
        <p:txBody>
          <a:bodyPr/>
          <a:lstStyle/>
          <a:p>
            <a:pPr marL="0" indent="0">
              <a:buNone/>
            </a:pPr>
            <a:r>
              <a:rPr lang="en-US" dirty="0" smtClean="0"/>
              <a:t>Provide added protection from crushing injuries</a:t>
            </a:r>
          </a:p>
          <a:p>
            <a:pPr>
              <a:buClr>
                <a:srgbClr val="002060"/>
              </a:buClr>
              <a:buFont typeface="Wingdings" panose="05000000000000000000" pitchFamily="2" charset="2"/>
              <a:buChar char="ü"/>
            </a:pPr>
            <a:r>
              <a:rPr lang="en-US" sz="2400" dirty="0" smtClean="0"/>
              <a:t>Impact absorbing rubber ribs and padding designed into gloves</a:t>
            </a:r>
          </a:p>
          <a:p>
            <a:pPr>
              <a:buClr>
                <a:srgbClr val="002060"/>
              </a:buClr>
              <a:buFont typeface="Wingdings" panose="05000000000000000000" pitchFamily="2" charset="2"/>
              <a:buChar char="ü"/>
            </a:pPr>
            <a:r>
              <a:rPr lang="en-US" sz="2400" dirty="0" smtClean="0"/>
              <a:t>Usually have a cut resistant rating as well</a:t>
            </a:r>
          </a:p>
          <a:p>
            <a:pPr>
              <a:buClr>
                <a:srgbClr val="002060"/>
              </a:buClr>
              <a:buFont typeface="Wingdings" panose="05000000000000000000" pitchFamily="2" charset="2"/>
              <a:buChar char="ü"/>
            </a:pPr>
            <a:r>
              <a:rPr lang="en-US" sz="2400" dirty="0" smtClean="0"/>
              <a:t>Provides good dexterity and grip</a:t>
            </a:r>
            <a:endParaRPr lang="en-US" sz="2400" dirty="0"/>
          </a:p>
          <a:p>
            <a:pPr>
              <a:buClr>
                <a:srgbClr val="002060"/>
              </a:buClr>
              <a:buFont typeface="Wingdings" panose="05000000000000000000" pitchFamily="2" charset="2"/>
              <a:buChar char="ü"/>
            </a:pPr>
            <a:r>
              <a:rPr lang="en-US" sz="2400" dirty="0" smtClean="0"/>
              <a:t> Best overall option in a glove</a:t>
            </a:r>
            <a:endParaRPr lang="en-US" sz="24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9255" y="2741066"/>
            <a:ext cx="335280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9"/>
          <p:cNvSpPr>
            <a:spLocks noGrp="1" noChangeArrowheads="1"/>
          </p:cNvSpPr>
          <p:nvPr>
            <p:ph type="sldNum" sz="quarter" idx="10"/>
          </p:nvPr>
        </p:nvSpPr>
        <p:spPr>
          <a:xfrm>
            <a:off x="6858000" y="6391275"/>
            <a:ext cx="1600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r>
              <a:rPr lang="en-US" altLang="en-US" sz="1200" dirty="0" smtClean="0"/>
              <a:t>3-7</a:t>
            </a:r>
            <a:endParaRPr lang="en-US" altLang="en-US" sz="1200" dirty="0"/>
          </a:p>
        </p:txBody>
      </p:sp>
    </p:spTree>
    <p:extLst>
      <p:ext uri="{BB962C8B-B14F-4D97-AF65-F5344CB8AC3E}">
        <p14:creationId xmlns:p14="http://schemas.microsoft.com/office/powerpoint/2010/main" val="14842966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Insulated Rubber Gloves	</a:t>
            </a:r>
            <a:endParaRPr lang="en-US" dirty="0"/>
          </a:p>
        </p:txBody>
      </p:sp>
      <p:sp>
        <p:nvSpPr>
          <p:cNvPr id="3" name="Content Placeholder 2"/>
          <p:cNvSpPr>
            <a:spLocks noGrp="1"/>
          </p:cNvSpPr>
          <p:nvPr>
            <p:ph sz="half" idx="1"/>
          </p:nvPr>
        </p:nvSpPr>
        <p:spPr>
          <a:xfrm>
            <a:off x="761999" y="1904999"/>
            <a:ext cx="4093780" cy="4297837"/>
          </a:xfrm>
        </p:spPr>
        <p:txBody>
          <a:bodyPr>
            <a:normAutofit/>
          </a:bodyPr>
          <a:lstStyle/>
          <a:p>
            <a:pPr marL="0" indent="0">
              <a:buNone/>
            </a:pPr>
            <a:r>
              <a:rPr lang="en-US" sz="3200" dirty="0" smtClean="0"/>
              <a:t>Voltage rated</a:t>
            </a:r>
          </a:p>
          <a:p>
            <a:pPr>
              <a:buClr>
                <a:srgbClr val="002060"/>
              </a:buClr>
              <a:buFont typeface="Wingdings" panose="05000000000000000000" pitchFamily="2" charset="2"/>
              <a:buChar char="ü"/>
            </a:pPr>
            <a:r>
              <a:rPr lang="en-US" sz="2400" dirty="0" smtClean="0"/>
              <a:t>Must be electrically tested and stamped</a:t>
            </a:r>
          </a:p>
          <a:p>
            <a:pPr>
              <a:buClr>
                <a:srgbClr val="002060"/>
              </a:buClr>
              <a:buFont typeface="Wingdings" panose="05000000000000000000" pitchFamily="2" charset="2"/>
              <a:buChar char="ü"/>
            </a:pPr>
            <a:r>
              <a:rPr lang="en-US" sz="2400" dirty="0" smtClean="0"/>
              <a:t>Inspected before use </a:t>
            </a:r>
          </a:p>
          <a:p>
            <a:pPr>
              <a:buClr>
                <a:srgbClr val="002060"/>
              </a:buClr>
              <a:buFont typeface="Wingdings" panose="05000000000000000000" pitchFamily="2" charset="2"/>
              <a:buChar char="ü"/>
            </a:pPr>
            <a:r>
              <a:rPr lang="en-US" sz="2400" dirty="0" smtClean="0"/>
              <a:t>Used in conjunction with leather protective</a:t>
            </a:r>
            <a:r>
              <a:rPr lang="en-US" sz="2000" dirty="0" smtClean="0"/>
              <a:t> </a:t>
            </a:r>
            <a:r>
              <a:rPr lang="en-US" sz="2400" dirty="0" smtClean="0"/>
              <a:t>covers </a:t>
            </a: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65711" y="1964274"/>
            <a:ext cx="3454663" cy="3986150"/>
          </a:xfrm>
        </p:spPr>
      </p:pic>
      <p:sp>
        <p:nvSpPr>
          <p:cNvPr id="6" name="Rectangle 9"/>
          <p:cNvSpPr>
            <a:spLocks noGrp="1" noChangeArrowheads="1"/>
          </p:cNvSpPr>
          <p:nvPr>
            <p:ph type="sldNum" sz="quarter" idx="10"/>
          </p:nvPr>
        </p:nvSpPr>
        <p:spPr>
          <a:xfrm>
            <a:off x="6858000" y="6391275"/>
            <a:ext cx="1600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r>
              <a:rPr lang="en-US" altLang="en-US" sz="1200" dirty="0" smtClean="0"/>
              <a:t>3-8</a:t>
            </a:r>
            <a:endParaRPr lang="en-US" altLang="en-US" sz="1200" dirty="0"/>
          </a:p>
        </p:txBody>
      </p:sp>
    </p:spTree>
    <p:extLst>
      <p:ext uri="{BB962C8B-B14F-4D97-AF65-F5344CB8AC3E}">
        <p14:creationId xmlns:p14="http://schemas.microsoft.com/office/powerpoint/2010/main" val="37921065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34343575"/>
              </p:ext>
            </p:extLst>
          </p:nvPr>
        </p:nvGraphicFramePr>
        <p:xfrm>
          <a:off x="472965" y="355063"/>
          <a:ext cx="8198070" cy="5872315"/>
        </p:xfrm>
        <a:graphic>
          <a:graphicData uri="http://schemas.openxmlformats.org/drawingml/2006/table">
            <a:tbl>
              <a:tblPr firstRow="1" bandRow="1">
                <a:tableStyleId>{5C22544A-7EE6-4342-B048-85BDC9FD1C3A}</a:tableStyleId>
              </a:tblPr>
              <a:tblGrid>
                <a:gridCol w="2732690"/>
                <a:gridCol w="2732690"/>
                <a:gridCol w="2732690"/>
              </a:tblGrid>
              <a:tr h="886447">
                <a:tc>
                  <a:txBody>
                    <a:bodyPr/>
                    <a:lstStyle/>
                    <a:p>
                      <a:pPr algn="ctr"/>
                      <a:endParaRPr lang="en-US" sz="2400" dirty="0" smtClean="0">
                        <a:solidFill>
                          <a:srgbClr val="002060"/>
                        </a:solidFill>
                      </a:endParaRPr>
                    </a:p>
                    <a:p>
                      <a:pPr algn="ctr"/>
                      <a:r>
                        <a:rPr lang="en-US" sz="2400" dirty="0" smtClean="0">
                          <a:solidFill>
                            <a:srgbClr val="002060"/>
                          </a:solidFill>
                        </a:rPr>
                        <a:t>Class</a:t>
                      </a:r>
                      <a:endParaRPr lang="en-US" sz="2400" dirty="0">
                        <a:solidFill>
                          <a:srgbClr val="002060"/>
                        </a:solidFill>
                      </a:endParaRPr>
                    </a:p>
                  </a:txBody>
                  <a:tcPr/>
                </a:tc>
                <a:tc>
                  <a:txBody>
                    <a:bodyPr/>
                    <a:lstStyle/>
                    <a:p>
                      <a:pPr algn="ctr"/>
                      <a:r>
                        <a:rPr lang="en-US" sz="2400" dirty="0" smtClean="0">
                          <a:solidFill>
                            <a:srgbClr val="002060"/>
                          </a:solidFill>
                        </a:rPr>
                        <a:t>AC proof test Voltage</a:t>
                      </a:r>
                      <a:endParaRPr lang="en-US" sz="2400" dirty="0">
                        <a:solidFill>
                          <a:srgbClr val="002060"/>
                        </a:solidFill>
                      </a:endParaRPr>
                    </a:p>
                  </a:txBody>
                  <a:tcPr/>
                </a:tc>
                <a:tc>
                  <a:txBody>
                    <a:bodyPr/>
                    <a:lstStyle/>
                    <a:p>
                      <a:pPr algn="ctr"/>
                      <a:r>
                        <a:rPr lang="en-US" sz="2400" dirty="0" smtClean="0">
                          <a:solidFill>
                            <a:srgbClr val="002060"/>
                          </a:solidFill>
                        </a:rPr>
                        <a:t>Maximum AC Use Voltage</a:t>
                      </a:r>
                      <a:endParaRPr lang="en-US" sz="2400" dirty="0">
                        <a:solidFill>
                          <a:srgbClr val="002060"/>
                        </a:solidFill>
                      </a:endParaRPr>
                    </a:p>
                  </a:txBody>
                  <a:tcPr/>
                </a:tc>
              </a:tr>
              <a:tr h="830978">
                <a:tc>
                  <a:txBody>
                    <a:bodyPr/>
                    <a:lstStyle/>
                    <a:p>
                      <a:pPr algn="ctr"/>
                      <a:r>
                        <a:rPr lang="en-US" sz="2800" b="1" dirty="0" smtClean="0"/>
                        <a:t>00</a:t>
                      </a:r>
                      <a:endParaRPr lang="en-US" sz="2800" b="1" dirty="0"/>
                    </a:p>
                  </a:txBody>
                  <a:tcPr anchor="ctr"/>
                </a:tc>
                <a:tc>
                  <a:txBody>
                    <a:bodyPr/>
                    <a:lstStyle/>
                    <a:p>
                      <a:pPr algn="ctr"/>
                      <a:r>
                        <a:rPr lang="en-US" sz="2800" b="1" dirty="0" smtClean="0"/>
                        <a:t>2,500</a:t>
                      </a:r>
                      <a:endParaRPr lang="en-US" sz="2800" b="1" dirty="0"/>
                    </a:p>
                  </a:txBody>
                  <a:tcPr anchor="ctr"/>
                </a:tc>
                <a:tc>
                  <a:txBody>
                    <a:bodyPr/>
                    <a:lstStyle/>
                    <a:p>
                      <a:pPr algn="ctr"/>
                      <a:r>
                        <a:rPr lang="en-US" sz="2800" b="1" dirty="0" smtClean="0"/>
                        <a:t>500</a:t>
                      </a:r>
                      <a:endParaRPr lang="en-US" sz="2800" b="1" dirty="0"/>
                    </a:p>
                  </a:txBody>
                  <a:tcPr anchor="ctr"/>
                </a:tc>
              </a:tr>
              <a:tr h="830978">
                <a:tc>
                  <a:txBody>
                    <a:bodyPr/>
                    <a:lstStyle/>
                    <a:p>
                      <a:pPr algn="ctr"/>
                      <a:r>
                        <a:rPr lang="en-US" sz="2800" b="1" dirty="0" smtClean="0"/>
                        <a:t>0</a:t>
                      </a:r>
                      <a:endParaRPr lang="en-US" sz="2800" b="1" dirty="0"/>
                    </a:p>
                  </a:txBody>
                  <a:tcPr anchor="ctr"/>
                </a:tc>
                <a:tc>
                  <a:txBody>
                    <a:bodyPr/>
                    <a:lstStyle/>
                    <a:p>
                      <a:pPr algn="ctr"/>
                      <a:r>
                        <a:rPr lang="en-US" sz="2800" b="1" dirty="0" smtClean="0"/>
                        <a:t>5,000</a:t>
                      </a:r>
                      <a:endParaRPr lang="en-US" sz="2800" b="1" dirty="0"/>
                    </a:p>
                  </a:txBody>
                  <a:tcPr anchor="ctr"/>
                </a:tc>
                <a:tc>
                  <a:txBody>
                    <a:bodyPr/>
                    <a:lstStyle/>
                    <a:p>
                      <a:pPr algn="ctr"/>
                      <a:r>
                        <a:rPr lang="en-US" sz="2800" b="1" dirty="0" smtClean="0"/>
                        <a:t>1,000</a:t>
                      </a:r>
                      <a:endParaRPr lang="en-US" sz="2800" b="1" dirty="0"/>
                    </a:p>
                  </a:txBody>
                  <a:tcPr anchor="ctr"/>
                </a:tc>
              </a:tr>
              <a:tr h="830978">
                <a:tc>
                  <a:txBody>
                    <a:bodyPr/>
                    <a:lstStyle/>
                    <a:p>
                      <a:pPr algn="ctr"/>
                      <a:r>
                        <a:rPr lang="en-US" sz="2800" b="1" dirty="0" smtClean="0"/>
                        <a:t>1</a:t>
                      </a:r>
                      <a:endParaRPr lang="en-US" sz="2800" b="1" dirty="0"/>
                    </a:p>
                  </a:txBody>
                  <a:tcPr anchor="ctr"/>
                </a:tc>
                <a:tc>
                  <a:txBody>
                    <a:bodyPr/>
                    <a:lstStyle/>
                    <a:p>
                      <a:pPr algn="ctr"/>
                      <a:r>
                        <a:rPr lang="en-US" sz="2800" b="1" dirty="0" smtClean="0"/>
                        <a:t>10,000</a:t>
                      </a:r>
                      <a:endParaRPr lang="en-US" sz="2800" b="1" dirty="0"/>
                    </a:p>
                  </a:txBody>
                  <a:tcPr anchor="ctr"/>
                </a:tc>
                <a:tc>
                  <a:txBody>
                    <a:bodyPr/>
                    <a:lstStyle/>
                    <a:p>
                      <a:pPr algn="ctr"/>
                      <a:r>
                        <a:rPr lang="en-US" sz="2800" b="1" dirty="0" smtClean="0"/>
                        <a:t>7,500</a:t>
                      </a:r>
                      <a:endParaRPr lang="en-US" sz="2800" b="1" dirty="0"/>
                    </a:p>
                  </a:txBody>
                  <a:tcPr anchor="ctr"/>
                </a:tc>
              </a:tr>
              <a:tr h="830978">
                <a:tc>
                  <a:txBody>
                    <a:bodyPr/>
                    <a:lstStyle/>
                    <a:p>
                      <a:pPr algn="ctr"/>
                      <a:r>
                        <a:rPr lang="en-US" sz="2800" b="1" dirty="0" smtClean="0"/>
                        <a:t>2</a:t>
                      </a:r>
                      <a:endParaRPr lang="en-US" sz="2800" b="1" dirty="0"/>
                    </a:p>
                  </a:txBody>
                  <a:tcPr anchor="ctr"/>
                </a:tc>
                <a:tc>
                  <a:txBody>
                    <a:bodyPr/>
                    <a:lstStyle/>
                    <a:p>
                      <a:pPr algn="ctr"/>
                      <a:r>
                        <a:rPr lang="en-US" sz="2800" b="1" dirty="0" smtClean="0"/>
                        <a:t>20,000</a:t>
                      </a:r>
                      <a:endParaRPr lang="en-US" sz="2800" b="1" dirty="0"/>
                    </a:p>
                  </a:txBody>
                  <a:tcPr anchor="ctr"/>
                </a:tc>
                <a:tc>
                  <a:txBody>
                    <a:bodyPr/>
                    <a:lstStyle/>
                    <a:p>
                      <a:pPr algn="ctr"/>
                      <a:r>
                        <a:rPr lang="en-US" sz="2800" b="1" dirty="0" smtClean="0"/>
                        <a:t>17,000</a:t>
                      </a:r>
                      <a:endParaRPr lang="en-US" sz="2800" b="1" dirty="0"/>
                    </a:p>
                  </a:txBody>
                  <a:tcPr anchor="ctr"/>
                </a:tc>
              </a:tr>
              <a:tr h="830978">
                <a:tc>
                  <a:txBody>
                    <a:bodyPr/>
                    <a:lstStyle/>
                    <a:p>
                      <a:pPr algn="ctr"/>
                      <a:r>
                        <a:rPr lang="en-US" sz="2800" b="1" dirty="0" smtClean="0"/>
                        <a:t>3</a:t>
                      </a:r>
                      <a:endParaRPr lang="en-US" sz="2800" b="1" dirty="0"/>
                    </a:p>
                  </a:txBody>
                  <a:tcPr anchor="ctr"/>
                </a:tc>
                <a:tc>
                  <a:txBody>
                    <a:bodyPr/>
                    <a:lstStyle/>
                    <a:p>
                      <a:pPr algn="ctr"/>
                      <a:r>
                        <a:rPr lang="en-US" sz="2800" b="1" dirty="0" smtClean="0"/>
                        <a:t>30,000</a:t>
                      </a:r>
                      <a:endParaRPr lang="en-US" sz="2800" b="1" dirty="0"/>
                    </a:p>
                  </a:txBody>
                  <a:tcPr anchor="ctr"/>
                </a:tc>
                <a:tc>
                  <a:txBody>
                    <a:bodyPr/>
                    <a:lstStyle/>
                    <a:p>
                      <a:pPr algn="ctr"/>
                      <a:r>
                        <a:rPr lang="en-US" sz="2800" b="1" dirty="0" smtClean="0"/>
                        <a:t>26,000</a:t>
                      </a:r>
                      <a:endParaRPr lang="en-US" sz="2800" b="1" dirty="0"/>
                    </a:p>
                  </a:txBody>
                  <a:tcPr anchor="ctr"/>
                </a:tc>
              </a:tr>
              <a:tr h="830978">
                <a:tc>
                  <a:txBody>
                    <a:bodyPr/>
                    <a:lstStyle/>
                    <a:p>
                      <a:pPr algn="ctr"/>
                      <a:r>
                        <a:rPr lang="en-US" sz="2800" b="1" dirty="0" smtClean="0"/>
                        <a:t>4</a:t>
                      </a:r>
                      <a:endParaRPr lang="en-US" sz="2800" b="1" dirty="0"/>
                    </a:p>
                  </a:txBody>
                  <a:tcPr anchor="ctr"/>
                </a:tc>
                <a:tc>
                  <a:txBody>
                    <a:bodyPr/>
                    <a:lstStyle/>
                    <a:p>
                      <a:pPr algn="ctr"/>
                      <a:r>
                        <a:rPr lang="en-US" sz="2800" b="1" dirty="0" smtClean="0"/>
                        <a:t>40,000</a:t>
                      </a:r>
                      <a:endParaRPr lang="en-US" sz="2800" b="1" dirty="0"/>
                    </a:p>
                  </a:txBody>
                  <a:tcPr anchor="ctr"/>
                </a:tc>
                <a:tc>
                  <a:txBody>
                    <a:bodyPr/>
                    <a:lstStyle/>
                    <a:p>
                      <a:pPr algn="ctr"/>
                      <a:r>
                        <a:rPr lang="en-US" sz="2800" b="1" dirty="0" smtClean="0"/>
                        <a:t>36,000</a:t>
                      </a:r>
                      <a:endParaRPr lang="en-US" sz="2800" b="1" dirty="0"/>
                    </a:p>
                  </a:txBody>
                  <a:tcPr anchor="ctr"/>
                </a:tc>
              </a:tr>
            </a:tbl>
          </a:graphicData>
        </a:graphic>
      </p:graphicFrame>
      <p:sp>
        <p:nvSpPr>
          <p:cNvPr id="8" name="Rectangle 9"/>
          <p:cNvSpPr>
            <a:spLocks noGrp="1" noChangeArrowheads="1"/>
          </p:cNvSpPr>
          <p:nvPr>
            <p:ph type="sldNum" sz="quarter" idx="10"/>
          </p:nvPr>
        </p:nvSpPr>
        <p:spPr>
          <a:xfrm>
            <a:off x="6858000" y="6391275"/>
            <a:ext cx="1600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r>
              <a:rPr lang="en-US" altLang="en-US" sz="1200" dirty="0" smtClean="0"/>
              <a:t>3-9</a:t>
            </a:r>
            <a:endParaRPr lang="en-US" altLang="en-US" sz="1200" dirty="0"/>
          </a:p>
        </p:txBody>
      </p:sp>
    </p:spTree>
    <p:extLst>
      <p:ext uri="{BB962C8B-B14F-4D97-AF65-F5344CB8AC3E}">
        <p14:creationId xmlns:p14="http://schemas.microsoft.com/office/powerpoint/2010/main" val="391488843"/>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en-US" altLang="en-US" dirty="0" smtClean="0"/>
              <a:t>Your Hands</a:t>
            </a:r>
          </a:p>
        </p:txBody>
      </p:sp>
      <p:sp>
        <p:nvSpPr>
          <p:cNvPr id="6147" name="Rectangle 5"/>
          <p:cNvSpPr>
            <a:spLocks noGrp="1" noChangeArrowheads="1"/>
          </p:cNvSpPr>
          <p:nvPr>
            <p:ph type="body" idx="1"/>
          </p:nvPr>
        </p:nvSpPr>
        <p:spPr>
          <a:xfrm>
            <a:off x="696191" y="1995055"/>
            <a:ext cx="4135582" cy="4315257"/>
          </a:xfrm>
        </p:spPr>
        <p:txBody>
          <a:bodyPr/>
          <a:lstStyle/>
          <a:p>
            <a:pPr marL="0" indent="0" eaLnBrk="1" hangingPunct="1">
              <a:buNone/>
            </a:pPr>
            <a:r>
              <a:rPr lang="en-US" altLang="en-US" sz="3200" dirty="0" smtClean="0"/>
              <a:t>Hands are one of the most complex body parts</a:t>
            </a:r>
          </a:p>
          <a:p>
            <a:pPr eaLnBrk="1" hangingPunct="1">
              <a:buClr>
                <a:srgbClr val="002060"/>
              </a:buClr>
              <a:buFont typeface="Wingdings" panose="05000000000000000000" pitchFamily="2" charset="2"/>
              <a:buChar char="ü"/>
            </a:pPr>
            <a:r>
              <a:rPr lang="en-US" altLang="en-US" sz="2500" dirty="0" smtClean="0"/>
              <a:t>They help us to be a skilled, valuable worker </a:t>
            </a:r>
          </a:p>
          <a:p>
            <a:pPr eaLnBrk="1" hangingPunct="1">
              <a:buClr>
                <a:srgbClr val="002060"/>
              </a:buClr>
              <a:buFont typeface="Wingdings" panose="05000000000000000000" pitchFamily="2" charset="2"/>
              <a:buChar char="ü"/>
            </a:pPr>
            <a:r>
              <a:rPr lang="en-US" altLang="en-US" sz="2500" dirty="0" smtClean="0"/>
              <a:t>Used in almost everything we do   </a:t>
            </a:r>
          </a:p>
        </p:txBody>
      </p:sp>
      <p:sp>
        <p:nvSpPr>
          <p:cNvPr id="61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r>
              <a:rPr lang="en-US" altLang="en-US" sz="1200" dirty="0" smtClean="0">
                <a:solidFill>
                  <a:srgbClr val="C00000"/>
                </a:solidFill>
              </a:rPr>
              <a:t>1-</a:t>
            </a:r>
            <a:fld id="{FCCB8B3D-C349-46B6-8751-2235AC4A4A61}" type="slidenum">
              <a:rPr lang="en-US" altLang="en-US" sz="1200" smtClean="0">
                <a:solidFill>
                  <a:srgbClr val="C00000"/>
                </a:solidFill>
              </a:rPr>
              <a:pPr>
                <a:spcBef>
                  <a:spcPct val="0"/>
                </a:spcBef>
                <a:buClrTx/>
                <a:buSzTx/>
                <a:buFontTx/>
                <a:buNone/>
              </a:pPr>
              <a:t>3</a:t>
            </a:fld>
            <a:endParaRPr lang="en-US" altLang="en-US" sz="1200" dirty="0">
              <a:solidFill>
                <a:srgbClr val="C00000"/>
              </a:solidFill>
            </a:endParaRPr>
          </a:p>
        </p:txBody>
      </p:sp>
      <p:pic>
        <p:nvPicPr>
          <p:cNvPr id="7" name="Picture 18" descr="hand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7246" y="1893241"/>
            <a:ext cx="3644240" cy="41071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fade">
                                      <p:cBhvr>
                                        <p:cTn id="7" dur="500"/>
                                        <p:tgtEl>
                                          <p:spTgt spid="61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fade">
                                      <p:cBhvr>
                                        <p:cTn id="12"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Length	</a:t>
            </a:r>
            <a:endParaRPr lang="en-US" dirty="0"/>
          </a:p>
        </p:txBody>
      </p:sp>
      <p:sp>
        <p:nvSpPr>
          <p:cNvPr id="3" name="Content Placeholder 2"/>
          <p:cNvSpPr>
            <a:spLocks noGrp="1"/>
          </p:cNvSpPr>
          <p:nvPr>
            <p:ph sz="half" idx="1"/>
          </p:nvPr>
        </p:nvSpPr>
        <p:spPr>
          <a:xfrm>
            <a:off x="761999" y="1904999"/>
            <a:ext cx="5402318" cy="4297837"/>
          </a:xfrm>
        </p:spPr>
        <p:txBody>
          <a:bodyPr>
            <a:normAutofit/>
          </a:bodyPr>
          <a:lstStyle/>
          <a:p>
            <a:pPr marL="0" indent="0">
              <a:buNone/>
            </a:pPr>
            <a:r>
              <a:rPr lang="en-US" sz="3600" dirty="0" smtClean="0"/>
              <a:t>One inch of rubber past the top of protector for each kV class rating</a:t>
            </a:r>
          </a:p>
        </p:txBody>
      </p:sp>
      <p:pic>
        <p:nvPicPr>
          <p:cNvPr id="614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45421" y="1631731"/>
            <a:ext cx="4572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Left Brace 5"/>
          <p:cNvSpPr/>
          <p:nvPr/>
        </p:nvSpPr>
        <p:spPr bwMode="auto">
          <a:xfrm>
            <a:off x="5289331" y="4824248"/>
            <a:ext cx="1001110" cy="914400"/>
          </a:xfrm>
          <a:prstGeom prst="leftBrace">
            <a:avLst/>
          </a:prstGeom>
          <a:noFill/>
          <a:ln w="15875"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494736483"/>
              </p:ext>
            </p:extLst>
          </p:nvPr>
        </p:nvGraphicFramePr>
        <p:xfrm>
          <a:off x="783021" y="4155965"/>
          <a:ext cx="4265886" cy="1955800"/>
        </p:xfrm>
        <a:graphic>
          <a:graphicData uri="http://schemas.openxmlformats.org/drawingml/2006/table">
            <a:tbl>
              <a:tblPr firstRow="1" bandRow="1">
                <a:tableStyleId>{5C22544A-7EE6-4342-B048-85BDC9FD1C3A}</a:tableStyleId>
              </a:tblPr>
              <a:tblGrid>
                <a:gridCol w="2132943"/>
                <a:gridCol w="2132943"/>
              </a:tblGrid>
              <a:tr h="370840">
                <a:tc>
                  <a:txBody>
                    <a:bodyPr/>
                    <a:lstStyle/>
                    <a:p>
                      <a:pPr algn="ctr"/>
                      <a:r>
                        <a:rPr lang="en-US" dirty="0" smtClean="0"/>
                        <a:t>Class</a:t>
                      </a:r>
                      <a:endParaRPr lang="en-US" dirty="0"/>
                    </a:p>
                  </a:txBody>
                  <a:tcPr/>
                </a:tc>
                <a:tc>
                  <a:txBody>
                    <a:bodyPr/>
                    <a:lstStyle/>
                    <a:p>
                      <a:pPr algn="ctr"/>
                      <a:r>
                        <a:rPr lang="en-US" dirty="0" smtClean="0"/>
                        <a:t>Distance</a:t>
                      </a:r>
                      <a:endParaRPr lang="en-US" dirty="0"/>
                    </a:p>
                  </a:txBody>
                  <a:tcPr/>
                </a:tc>
              </a:tr>
              <a:tr h="370840">
                <a:tc>
                  <a:txBody>
                    <a:bodyPr/>
                    <a:lstStyle/>
                    <a:p>
                      <a:pPr algn="ctr"/>
                      <a:r>
                        <a:rPr lang="en-US" sz="2000" b="1" dirty="0" smtClean="0"/>
                        <a:t>1</a:t>
                      </a:r>
                      <a:endParaRPr lang="en-US" sz="2000" b="1" dirty="0"/>
                    </a:p>
                  </a:txBody>
                  <a:tcPr/>
                </a:tc>
                <a:tc>
                  <a:txBody>
                    <a:bodyPr/>
                    <a:lstStyle/>
                    <a:p>
                      <a:pPr algn="ctr"/>
                      <a:r>
                        <a:rPr lang="en-US" sz="2000" b="1" dirty="0" smtClean="0"/>
                        <a:t>1 inch</a:t>
                      </a:r>
                      <a:endParaRPr lang="en-US" sz="2000" b="1" dirty="0"/>
                    </a:p>
                  </a:txBody>
                  <a:tcPr/>
                </a:tc>
              </a:tr>
              <a:tr h="370840">
                <a:tc>
                  <a:txBody>
                    <a:bodyPr/>
                    <a:lstStyle/>
                    <a:p>
                      <a:pPr algn="ctr"/>
                      <a:r>
                        <a:rPr lang="en-US" sz="2000" b="1" dirty="0" smtClean="0"/>
                        <a:t>2</a:t>
                      </a:r>
                      <a:endParaRPr lang="en-US" sz="2000" b="1" dirty="0"/>
                    </a:p>
                  </a:txBody>
                  <a:tcPr/>
                </a:tc>
                <a:tc>
                  <a:txBody>
                    <a:bodyPr/>
                    <a:lstStyle/>
                    <a:p>
                      <a:pPr algn="ctr"/>
                      <a:r>
                        <a:rPr lang="en-US" sz="2000" b="1" dirty="0" smtClean="0"/>
                        <a:t>2 inches</a:t>
                      </a:r>
                      <a:endParaRPr lang="en-US" sz="2000" b="1" dirty="0"/>
                    </a:p>
                  </a:txBody>
                  <a:tcPr/>
                </a:tc>
              </a:tr>
              <a:tr h="370840">
                <a:tc>
                  <a:txBody>
                    <a:bodyPr/>
                    <a:lstStyle/>
                    <a:p>
                      <a:pPr algn="ctr"/>
                      <a:r>
                        <a:rPr lang="en-US" sz="2000" b="1" dirty="0" smtClean="0"/>
                        <a:t>3 </a:t>
                      </a:r>
                      <a:endParaRPr lang="en-US" sz="2000" b="1" dirty="0"/>
                    </a:p>
                  </a:txBody>
                  <a:tcPr/>
                </a:tc>
                <a:tc>
                  <a:txBody>
                    <a:bodyPr/>
                    <a:lstStyle/>
                    <a:p>
                      <a:pPr algn="ctr"/>
                      <a:r>
                        <a:rPr lang="en-US" sz="2000" b="1" dirty="0" smtClean="0"/>
                        <a:t>3 inches</a:t>
                      </a:r>
                      <a:endParaRPr lang="en-US" sz="2000" b="1" dirty="0"/>
                    </a:p>
                  </a:txBody>
                  <a:tcPr/>
                </a:tc>
              </a:tr>
              <a:tr h="370840">
                <a:tc>
                  <a:txBody>
                    <a:bodyPr/>
                    <a:lstStyle/>
                    <a:p>
                      <a:pPr algn="ctr"/>
                      <a:r>
                        <a:rPr lang="en-US" sz="2000" b="1" dirty="0" smtClean="0"/>
                        <a:t>4</a:t>
                      </a:r>
                      <a:endParaRPr lang="en-US" sz="2000" b="1" dirty="0"/>
                    </a:p>
                  </a:txBody>
                  <a:tcPr/>
                </a:tc>
                <a:tc>
                  <a:txBody>
                    <a:bodyPr/>
                    <a:lstStyle/>
                    <a:p>
                      <a:pPr algn="ctr"/>
                      <a:r>
                        <a:rPr lang="en-US" sz="2000" b="1" dirty="0" smtClean="0"/>
                        <a:t>4 inches</a:t>
                      </a:r>
                      <a:endParaRPr lang="en-US" sz="2000" b="1" dirty="0"/>
                    </a:p>
                  </a:txBody>
                  <a:tcPr/>
                </a:tc>
              </a:tr>
            </a:tbl>
          </a:graphicData>
        </a:graphic>
      </p:graphicFrame>
      <p:sp>
        <p:nvSpPr>
          <p:cNvPr id="9" name="Rectangle 9"/>
          <p:cNvSpPr>
            <a:spLocks noGrp="1" noChangeArrowheads="1"/>
          </p:cNvSpPr>
          <p:nvPr>
            <p:ph type="sldNum" sz="quarter" idx="10"/>
          </p:nvPr>
        </p:nvSpPr>
        <p:spPr>
          <a:xfrm>
            <a:off x="6858000" y="6391275"/>
            <a:ext cx="1600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r>
              <a:rPr lang="en-US" altLang="en-US" sz="1200" dirty="0" smtClean="0"/>
              <a:t>3-10</a:t>
            </a:r>
            <a:endParaRPr lang="en-US" altLang="en-US" sz="1200" dirty="0"/>
          </a:p>
        </p:txBody>
      </p:sp>
    </p:spTree>
    <p:extLst>
      <p:ext uri="{BB962C8B-B14F-4D97-AF65-F5344CB8AC3E}">
        <p14:creationId xmlns:p14="http://schemas.microsoft.com/office/powerpoint/2010/main" val="296975042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Strengths &amp; Limitations</a:t>
            </a:r>
            <a:endParaRPr lang="en-US" dirty="0"/>
          </a:p>
        </p:txBody>
      </p:sp>
      <p:sp>
        <p:nvSpPr>
          <p:cNvPr id="5" name="Content Placeholder 4"/>
          <p:cNvSpPr>
            <a:spLocks noGrp="1"/>
          </p:cNvSpPr>
          <p:nvPr>
            <p:ph idx="1"/>
          </p:nvPr>
        </p:nvSpPr>
        <p:spPr>
          <a:xfrm>
            <a:off x="762000" y="1905000"/>
            <a:ext cx="4472152" cy="4038600"/>
          </a:xfrm>
        </p:spPr>
        <p:txBody>
          <a:bodyPr>
            <a:normAutofit/>
          </a:bodyPr>
          <a:lstStyle/>
          <a:p>
            <a:pPr marL="0" indent="0">
              <a:buNone/>
            </a:pPr>
            <a:r>
              <a:rPr lang="en-US" sz="3200" dirty="0" smtClean="0"/>
              <a:t>Protective equipment can protect the user</a:t>
            </a:r>
          </a:p>
          <a:p>
            <a:pPr>
              <a:buClr>
                <a:srgbClr val="002060"/>
              </a:buClr>
              <a:buFont typeface="Wingdings" panose="05000000000000000000" pitchFamily="2" charset="2"/>
              <a:buChar char="ü"/>
            </a:pPr>
            <a:r>
              <a:rPr lang="en-US" dirty="0" smtClean="0"/>
              <a:t>Must inspect it</a:t>
            </a:r>
          </a:p>
          <a:p>
            <a:pPr>
              <a:buClr>
                <a:srgbClr val="002060"/>
              </a:buClr>
              <a:buFont typeface="Wingdings" panose="05000000000000000000" pitchFamily="2" charset="2"/>
              <a:buChar char="ü"/>
            </a:pPr>
            <a:r>
              <a:rPr lang="en-US" dirty="0" smtClean="0"/>
              <a:t>Must be rated for the hazard</a:t>
            </a:r>
          </a:p>
          <a:p>
            <a:pPr>
              <a:buClr>
                <a:srgbClr val="002060"/>
              </a:buClr>
              <a:buFont typeface="Wingdings" panose="05000000000000000000" pitchFamily="2" charset="2"/>
              <a:buChar char="ü"/>
            </a:pPr>
            <a:r>
              <a:rPr lang="en-US" dirty="0" smtClean="0"/>
              <a:t>Must be used</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147" y="2394388"/>
            <a:ext cx="3021067" cy="302106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9"/>
          <p:cNvSpPr>
            <a:spLocks noGrp="1" noChangeArrowheads="1"/>
          </p:cNvSpPr>
          <p:nvPr>
            <p:ph type="sldNum" sz="quarter" idx="10"/>
          </p:nvPr>
        </p:nvSpPr>
        <p:spPr>
          <a:xfrm>
            <a:off x="6858000" y="6391275"/>
            <a:ext cx="16002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r>
              <a:rPr lang="en-US" altLang="en-US" sz="1200" dirty="0" smtClean="0"/>
              <a:t>3-11</a:t>
            </a:r>
            <a:endParaRPr lang="en-US" altLang="en-US" sz="1200" dirty="0"/>
          </a:p>
        </p:txBody>
      </p:sp>
    </p:spTree>
    <p:extLst>
      <p:ext uri="{BB962C8B-B14F-4D97-AF65-F5344CB8AC3E}">
        <p14:creationId xmlns:p14="http://schemas.microsoft.com/office/powerpoint/2010/main" val="19992495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Points-Session Three</a:t>
            </a:r>
            <a:endParaRPr lang="en-US" dirty="0"/>
          </a:p>
        </p:txBody>
      </p:sp>
      <p:sp>
        <p:nvSpPr>
          <p:cNvPr id="5" name="Content Placeholder 4"/>
          <p:cNvSpPr>
            <a:spLocks noGrp="1"/>
          </p:cNvSpPr>
          <p:nvPr>
            <p:ph idx="1"/>
          </p:nvPr>
        </p:nvSpPr>
        <p:spPr>
          <a:xfrm>
            <a:off x="304800" y="1828800"/>
            <a:ext cx="8382000" cy="4038600"/>
          </a:xfrm>
        </p:spPr>
        <p:txBody>
          <a:bodyPr/>
          <a:lstStyle/>
          <a:p>
            <a:pPr eaLnBrk="1" hangingPunct="1">
              <a:spcBef>
                <a:spcPts val="600"/>
              </a:spcBef>
              <a:spcAft>
                <a:spcPts val="0"/>
              </a:spcAft>
              <a:buClrTx/>
              <a:buFont typeface="+mj-lt"/>
              <a:buAutoNum type="arabicPeriod"/>
            </a:pPr>
            <a:r>
              <a:rPr lang="en-US" altLang="en-US" sz="1600" dirty="0" smtClean="0"/>
              <a:t>Cut resistant gloves are also cut and puncture proof.  </a:t>
            </a:r>
            <a:endParaRPr lang="en-US" altLang="en-US" sz="1600" dirty="0"/>
          </a:p>
          <a:p>
            <a:pPr lvl="1" eaLnBrk="1" hangingPunct="1">
              <a:spcBef>
                <a:spcPts val="600"/>
              </a:spcBef>
              <a:spcAft>
                <a:spcPts val="0"/>
              </a:spcAft>
              <a:buClrTx/>
              <a:buSzPct val="70000"/>
              <a:buFont typeface="+mj-lt"/>
              <a:buAutoNum type="alphaLcPeriod"/>
            </a:pPr>
            <a:r>
              <a:rPr lang="en-US" altLang="en-US" sz="1400" dirty="0" smtClean="0"/>
              <a:t>True</a:t>
            </a:r>
          </a:p>
          <a:p>
            <a:pPr lvl="1" eaLnBrk="1" hangingPunct="1">
              <a:spcBef>
                <a:spcPts val="600"/>
              </a:spcBef>
              <a:spcAft>
                <a:spcPts val="0"/>
              </a:spcAft>
              <a:buClrTx/>
              <a:buSzPct val="70000"/>
              <a:buFont typeface="+mj-lt"/>
              <a:buAutoNum type="alphaLcPeriod"/>
            </a:pPr>
            <a:r>
              <a:rPr lang="en-US" altLang="en-US" sz="1400" dirty="0" smtClean="0"/>
              <a:t>False</a:t>
            </a:r>
          </a:p>
          <a:p>
            <a:pPr marL="457200" lvl="1" indent="0" eaLnBrk="1" hangingPunct="1">
              <a:spcBef>
                <a:spcPts val="600"/>
              </a:spcBef>
              <a:spcAft>
                <a:spcPts val="0"/>
              </a:spcAft>
              <a:buClrTx/>
              <a:buSzPct val="70000"/>
              <a:buNone/>
            </a:pPr>
            <a:endParaRPr lang="en-US" altLang="en-US" sz="1400" dirty="0" smtClean="0"/>
          </a:p>
          <a:p>
            <a:pPr eaLnBrk="1" hangingPunct="1">
              <a:spcBef>
                <a:spcPts val="600"/>
              </a:spcBef>
              <a:spcAft>
                <a:spcPts val="0"/>
              </a:spcAft>
              <a:buClrTx/>
              <a:buFont typeface="+mj-lt"/>
              <a:buAutoNum type="arabicPeriod"/>
            </a:pPr>
            <a:r>
              <a:rPr lang="en-US" altLang="en-US" sz="1600" dirty="0" smtClean="0"/>
              <a:t>30 kV rated rubber insulating gloves must have ________ inches of rubber past the cuff    </a:t>
            </a:r>
          </a:p>
          <a:p>
            <a:pPr marL="685800" lvl="1" indent="-228600" eaLnBrk="1" hangingPunct="1">
              <a:spcBef>
                <a:spcPts val="600"/>
              </a:spcBef>
              <a:spcAft>
                <a:spcPts val="0"/>
              </a:spcAft>
              <a:buClrTx/>
              <a:buSzPct val="70000"/>
              <a:buFont typeface="+mj-lt"/>
              <a:buAutoNum type="alphaLcPeriod"/>
            </a:pPr>
            <a:r>
              <a:rPr lang="en-US" altLang="en-US" sz="1400" dirty="0" smtClean="0"/>
              <a:t>2   </a:t>
            </a:r>
            <a:endParaRPr lang="en-US" altLang="en-US" sz="1400" dirty="0"/>
          </a:p>
          <a:p>
            <a:pPr marL="685800" lvl="1" indent="-228600" eaLnBrk="1" hangingPunct="1">
              <a:spcBef>
                <a:spcPts val="600"/>
              </a:spcBef>
              <a:spcAft>
                <a:spcPts val="0"/>
              </a:spcAft>
              <a:buClrTx/>
              <a:buSzPct val="70000"/>
              <a:buFont typeface="+mj-lt"/>
              <a:buAutoNum type="alphaLcPeriod"/>
            </a:pPr>
            <a:r>
              <a:rPr lang="en-US" altLang="en-US" sz="1400" dirty="0" smtClean="0"/>
              <a:t>3</a:t>
            </a:r>
          </a:p>
          <a:p>
            <a:pPr marL="685800" lvl="1" indent="-228600" eaLnBrk="1" hangingPunct="1">
              <a:spcBef>
                <a:spcPts val="600"/>
              </a:spcBef>
              <a:spcAft>
                <a:spcPts val="0"/>
              </a:spcAft>
              <a:buClrTx/>
              <a:buSzPct val="70000"/>
              <a:buFont typeface="+mj-lt"/>
              <a:buAutoNum type="alphaLcPeriod"/>
            </a:pPr>
            <a:r>
              <a:rPr lang="en-US" altLang="en-US" sz="1400" dirty="0" smtClean="0"/>
              <a:t>4</a:t>
            </a:r>
            <a:endParaRPr lang="en-US" altLang="en-US" sz="1400" dirty="0"/>
          </a:p>
          <a:p>
            <a:pPr marL="685800" lvl="1" indent="-228600" eaLnBrk="1" hangingPunct="1">
              <a:spcBef>
                <a:spcPts val="600"/>
              </a:spcBef>
              <a:spcAft>
                <a:spcPts val="0"/>
              </a:spcAft>
              <a:buClrTx/>
              <a:buSzPct val="70000"/>
              <a:buFont typeface="+mj-lt"/>
              <a:buAutoNum type="alphaLcPeriod"/>
            </a:pPr>
            <a:endParaRPr lang="en-US" altLang="en-US" sz="1400" dirty="0"/>
          </a:p>
          <a:p>
            <a:pPr eaLnBrk="1" hangingPunct="1">
              <a:spcBef>
                <a:spcPts val="600"/>
              </a:spcBef>
              <a:spcAft>
                <a:spcPts val="0"/>
              </a:spcAft>
              <a:buClrTx/>
              <a:buFont typeface="+mj-lt"/>
              <a:buAutoNum type="arabicPeriod"/>
            </a:pPr>
            <a:r>
              <a:rPr lang="en-US" altLang="en-US" sz="1600" dirty="0" smtClean="0"/>
              <a:t>Rings</a:t>
            </a:r>
            <a:r>
              <a:rPr lang="en-US" altLang="en-US" sz="1600" dirty="0"/>
              <a:t>, watches, or bracelets can cut/tear gloves and create other additional hazards </a:t>
            </a:r>
          </a:p>
          <a:p>
            <a:pPr lvl="1" eaLnBrk="1" hangingPunct="1">
              <a:spcBef>
                <a:spcPts val="600"/>
              </a:spcBef>
              <a:spcAft>
                <a:spcPts val="0"/>
              </a:spcAft>
              <a:buClrTx/>
              <a:buSzPct val="70000"/>
              <a:buFont typeface="+mj-lt"/>
              <a:buAutoNum type="alphaLcPeriod"/>
            </a:pPr>
            <a:r>
              <a:rPr lang="en-US" altLang="en-US" sz="1400" dirty="0" smtClean="0"/>
              <a:t>True</a:t>
            </a:r>
            <a:endParaRPr lang="en-US" altLang="en-US" sz="1400" dirty="0"/>
          </a:p>
          <a:p>
            <a:pPr lvl="1" eaLnBrk="1" hangingPunct="1">
              <a:spcBef>
                <a:spcPts val="600"/>
              </a:spcBef>
              <a:spcAft>
                <a:spcPts val="0"/>
              </a:spcAft>
              <a:buClrTx/>
              <a:buSzPct val="70000"/>
              <a:buFont typeface="+mj-lt"/>
              <a:buAutoNum type="alphaLcPeriod"/>
            </a:pPr>
            <a:r>
              <a:rPr lang="en-US" altLang="en-US" sz="1400" dirty="0" smtClean="0"/>
              <a:t>False</a:t>
            </a:r>
            <a:endParaRPr lang="en-US" altLang="en-US" sz="1400" dirty="0"/>
          </a:p>
          <a:p>
            <a:pPr marL="0" indent="0">
              <a:buClrTx/>
              <a:buNone/>
            </a:pPr>
            <a:endParaRPr lang="en-US" sz="2000" dirty="0"/>
          </a:p>
        </p:txBody>
      </p:sp>
      <p:sp>
        <p:nvSpPr>
          <p:cNvPr id="5122" name="Slide Number Placeholder 5"/>
          <p:cNvSpPr>
            <a:spLocks noGrp="1"/>
          </p:cNvSpPr>
          <p:nvPr>
            <p:ph type="sldNum" sz="quarter" idx="4294967295"/>
          </p:nvPr>
        </p:nvSpPr>
        <p:spPr>
          <a:xfrm>
            <a:off x="6858000" y="6400800"/>
            <a:ext cx="1600200" cy="457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defRPr/>
            </a:pPr>
            <a:r>
              <a:rPr lang="en-US" altLang="en-US" sz="1200" dirty="0" smtClean="0"/>
              <a:t>3-12</a:t>
            </a:r>
          </a:p>
        </p:txBody>
      </p:sp>
      <p:sp>
        <p:nvSpPr>
          <p:cNvPr id="1229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dirty="0"/>
          </a:p>
        </p:txBody>
      </p:sp>
      <p:sp>
        <p:nvSpPr>
          <p:cNvPr id="1229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dirty="0"/>
          </a:p>
        </p:txBody>
      </p:sp>
      <p:sp>
        <p:nvSpPr>
          <p:cNvPr id="12293" name="Rectangle 4"/>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dirty="0"/>
          </a:p>
        </p:txBody>
      </p:sp>
      <p:sp>
        <p:nvSpPr>
          <p:cNvPr id="12294" name="Rectangle 5"/>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dirty="0"/>
          </a:p>
        </p:txBody>
      </p:sp>
      <p:sp>
        <p:nvSpPr>
          <p:cNvPr id="12295" name="Rectangle 6"/>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dirty="0"/>
          </a:p>
        </p:txBody>
      </p:sp>
      <p:sp>
        <p:nvSpPr>
          <p:cNvPr id="12296" name="Rectangle 7"/>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eaLnBrk="0" hangingPunct="0">
              <a:spcBef>
                <a:spcPct val="20000"/>
              </a:spcBef>
              <a:buClr>
                <a:schemeClr val="accent1"/>
              </a:buClr>
              <a:buSzPct val="150000"/>
              <a:buChar char="•"/>
              <a:defRPr sz="2600">
                <a:solidFill>
                  <a:schemeClr val="tx1"/>
                </a:solidFill>
                <a:latin typeface="Arial" charset="0"/>
              </a:defRPr>
            </a:lvl2pPr>
            <a:lvl3pPr marL="1143000" indent="-228600" eaLnBrk="0" hangingPunct="0">
              <a:spcBef>
                <a:spcPct val="20000"/>
              </a:spcBef>
              <a:buClr>
                <a:schemeClr val="tx1"/>
              </a:buClr>
              <a:buSzPct val="150000"/>
              <a:buChar char="•"/>
              <a:defRPr sz="2200">
                <a:solidFill>
                  <a:schemeClr val="tx1"/>
                </a:solidFill>
                <a:latin typeface="Arial" charset="0"/>
              </a:defRPr>
            </a:lvl3pPr>
            <a:lvl4pPr marL="1600200" indent="-228600" eaLnBrk="0" hangingPunct="0">
              <a:spcBef>
                <a:spcPct val="20000"/>
              </a:spcBef>
              <a:buClr>
                <a:schemeClr val="tx2"/>
              </a:buClr>
              <a:buSzPct val="150000"/>
              <a:buChar char="•"/>
              <a:defRPr sz="2000">
                <a:solidFill>
                  <a:schemeClr val="tx1"/>
                </a:solidFill>
                <a:latin typeface="Arial" charset="0"/>
              </a:defRPr>
            </a:lvl4pPr>
            <a:lvl5pPr marL="2057400" indent="-228600" eaLnBrk="0" hangingPunct="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eaLnBrk="1" hangingPunct="1">
              <a:spcBef>
                <a:spcPct val="0"/>
              </a:spcBef>
              <a:buClrTx/>
              <a:buSzTx/>
              <a:buFontTx/>
              <a:buNone/>
            </a:pPr>
            <a:endParaRPr lang="en-US" altLang="en-US" sz="1800" dirty="0"/>
          </a:p>
        </p:txBody>
      </p:sp>
      <p:sp>
        <p:nvSpPr>
          <p:cNvPr id="2" name="Rounded Rectangle 1"/>
          <p:cNvSpPr/>
          <p:nvPr/>
        </p:nvSpPr>
        <p:spPr bwMode="auto">
          <a:xfrm>
            <a:off x="714910" y="2491621"/>
            <a:ext cx="990600" cy="241738"/>
          </a:xfrm>
          <a:prstGeom prst="roundRect">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2" name="Rounded Rectangle 11"/>
          <p:cNvSpPr/>
          <p:nvPr/>
        </p:nvSpPr>
        <p:spPr bwMode="auto">
          <a:xfrm>
            <a:off x="685800" y="3898634"/>
            <a:ext cx="990600" cy="241738"/>
          </a:xfrm>
          <a:prstGeom prst="roundRect">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13" name="Rounded Rectangle 12"/>
          <p:cNvSpPr/>
          <p:nvPr/>
        </p:nvSpPr>
        <p:spPr bwMode="auto">
          <a:xfrm>
            <a:off x="647700" y="5091704"/>
            <a:ext cx="990600" cy="241738"/>
          </a:xfrm>
          <a:prstGeom prst="roundRect">
            <a:avLst/>
          </a:prstGeom>
          <a:noFill/>
          <a:ln w="25400" cap="flat" cmpd="sng" algn="ctr">
            <a:solidFill>
              <a:srgbClr val="00206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4428748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
                                            <p:txEl>
                                              <p:pRg st="10" end="10"/>
                                            </p:txEl>
                                          </p:spTgt>
                                        </p:tgtEl>
                                        <p:attrNameLst>
                                          <p:attrName>style.visibility</p:attrName>
                                        </p:attrNameLst>
                                      </p:cBhvr>
                                      <p:to>
                                        <p:strVal val="visible"/>
                                      </p:to>
                                    </p:set>
                                    <p:animEffect transition="in" filter="fade">
                                      <p:cBhvr>
                                        <p:cTn id="57" dur="500"/>
                                        <p:tgtEl>
                                          <p:spTgt spid="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
                                            <p:txEl>
                                              <p:pRg st="11" end="11"/>
                                            </p:txEl>
                                          </p:spTgt>
                                        </p:tgtEl>
                                        <p:attrNameLst>
                                          <p:attrName>style.visibility</p:attrName>
                                        </p:attrNameLst>
                                      </p:cBhvr>
                                      <p:to>
                                        <p:strVal val="visible"/>
                                      </p:to>
                                    </p:set>
                                    <p:animEffect transition="in" filter="fade">
                                      <p:cBhvr>
                                        <p:cTn id="62" dur="500"/>
                                        <p:tgtEl>
                                          <p:spTgt spid="5">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Effect transition="in" filter="fade">
                                      <p:cBhvr>
                                        <p:cTn id="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Care of Your Hands</a:t>
            </a:r>
            <a:endParaRPr lang="en-US" dirty="0"/>
          </a:p>
        </p:txBody>
      </p:sp>
      <p:sp>
        <p:nvSpPr>
          <p:cNvPr id="4" name="Content Placeholder 3"/>
          <p:cNvSpPr>
            <a:spLocks noGrp="1"/>
          </p:cNvSpPr>
          <p:nvPr>
            <p:ph sz="half" idx="2"/>
          </p:nvPr>
        </p:nvSpPr>
        <p:spPr>
          <a:xfrm>
            <a:off x="810336" y="2096814"/>
            <a:ext cx="3771900" cy="3833138"/>
          </a:xfrm>
        </p:spPr>
        <p:txBody>
          <a:bodyPr/>
          <a:lstStyle/>
          <a:p>
            <a:pPr marL="0" indent="0">
              <a:buNone/>
            </a:pPr>
            <a:r>
              <a:rPr lang="en-US" dirty="0" smtClean="0"/>
              <a:t>Use personal hygiene</a:t>
            </a:r>
          </a:p>
          <a:p>
            <a:pPr>
              <a:buClr>
                <a:srgbClr val="002060"/>
              </a:buClr>
              <a:buFont typeface="Wingdings" panose="05000000000000000000" pitchFamily="2" charset="2"/>
              <a:buChar char="ü"/>
            </a:pPr>
            <a:r>
              <a:rPr lang="en-US" sz="2400" dirty="0" smtClean="0"/>
              <a:t>Small cuts may become infected</a:t>
            </a:r>
          </a:p>
          <a:p>
            <a:pPr>
              <a:buClr>
                <a:srgbClr val="002060"/>
              </a:buClr>
              <a:buFont typeface="Wingdings" panose="05000000000000000000" pitchFamily="2" charset="2"/>
              <a:buChar char="ü"/>
            </a:pPr>
            <a:r>
              <a:rPr lang="en-US" sz="2400" dirty="0" smtClean="0"/>
              <a:t>Report All Hand Injuries</a:t>
            </a:r>
          </a:p>
          <a:p>
            <a:pPr>
              <a:buClr>
                <a:srgbClr val="002060"/>
              </a:buClr>
              <a:buFont typeface="Wingdings" panose="05000000000000000000" pitchFamily="2" charset="2"/>
              <a:buChar char="ü"/>
            </a:pPr>
            <a:r>
              <a:rPr lang="en-US" sz="2400" dirty="0" smtClean="0"/>
              <a:t>Wear Your Gloves</a:t>
            </a:r>
          </a:p>
          <a:p>
            <a:pPr>
              <a:buClr>
                <a:srgbClr val="002060"/>
              </a:buClr>
              <a:buFont typeface="Wingdings" panose="05000000000000000000" pitchFamily="2" charset="2"/>
              <a:buChar char="ü"/>
            </a:pPr>
            <a:r>
              <a:rPr lang="en-US" sz="2400" dirty="0" smtClean="0"/>
              <a:t>Protect your hands</a:t>
            </a:r>
          </a:p>
          <a:p>
            <a:endParaRPr lang="en-US" dirty="0" smtClean="0"/>
          </a:p>
          <a:p>
            <a:endParaRPr lang="en-US" dirty="0"/>
          </a:p>
        </p:txBody>
      </p:sp>
      <p:sp>
        <p:nvSpPr>
          <p:cNvPr id="5" name="Slide Number Placeholder 4"/>
          <p:cNvSpPr>
            <a:spLocks noGrp="1"/>
          </p:cNvSpPr>
          <p:nvPr>
            <p:ph type="sldNum" sz="quarter" idx="10"/>
          </p:nvPr>
        </p:nvSpPr>
        <p:spPr/>
        <p:txBody>
          <a:bodyPr/>
          <a:lstStyle/>
          <a:p>
            <a:pPr>
              <a:defRPr/>
            </a:pPr>
            <a:r>
              <a:rPr lang="en-US" altLang="en-US" dirty="0" smtClean="0"/>
              <a:t>1-</a:t>
            </a:r>
            <a:fld id="{EB902347-34EF-49EC-8FE0-267351253188}" type="slidenum">
              <a:rPr lang="en-US" altLang="en-US" smtClean="0"/>
              <a:pPr>
                <a:defRPr/>
              </a:pPr>
              <a:t>4</a:t>
            </a:fld>
            <a:endParaRPr lang="en-US" altLang="en-US" dirty="0"/>
          </a:p>
        </p:txBody>
      </p:sp>
      <p:pic>
        <p:nvPicPr>
          <p:cNvPr id="9" name="Content Placeholder 8"/>
          <p:cNvPicPr>
            <a:picLocks noGrp="1" noChangeAspect="1"/>
          </p:cNvPicPr>
          <p:nvPr>
            <p:ph sz="half" idx="1"/>
          </p:nvPr>
        </p:nvPicPr>
        <p:blipFill>
          <a:blip r:embed="rId3"/>
          <a:stretch>
            <a:fillRect/>
          </a:stretch>
        </p:blipFill>
        <p:spPr>
          <a:xfrm>
            <a:off x="4637963" y="2024257"/>
            <a:ext cx="3992827" cy="3503086"/>
          </a:xfrm>
          <a:prstGeom prst="rect">
            <a:avLst/>
          </a:prstGeom>
          <a:ln>
            <a:noFill/>
          </a:ln>
          <a:effectLst>
            <a:softEdge rad="112500"/>
          </a:effectLst>
        </p:spPr>
      </p:pic>
    </p:spTree>
    <p:extLst>
      <p:ext uri="{BB962C8B-B14F-4D97-AF65-F5344CB8AC3E}">
        <p14:creationId xmlns:p14="http://schemas.microsoft.com/office/powerpoint/2010/main" val="34792984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en-US" altLang="en-US" dirty="0" smtClean="0"/>
              <a:t>Hand Injury Facts</a:t>
            </a:r>
          </a:p>
        </p:txBody>
      </p:sp>
      <p:sp>
        <p:nvSpPr>
          <p:cNvPr id="6147" name="Rectangle 5"/>
          <p:cNvSpPr>
            <a:spLocks noGrp="1" noChangeArrowheads="1"/>
          </p:cNvSpPr>
          <p:nvPr>
            <p:ph type="body" idx="1"/>
          </p:nvPr>
        </p:nvSpPr>
        <p:spPr>
          <a:xfrm>
            <a:off x="771896" y="1793174"/>
            <a:ext cx="4180114" cy="4337751"/>
          </a:xfrm>
        </p:spPr>
        <p:txBody>
          <a:bodyPr/>
          <a:lstStyle/>
          <a:p>
            <a:pPr marL="0" indent="0" eaLnBrk="1" hangingPunct="1">
              <a:spcBef>
                <a:spcPts val="1200"/>
              </a:spcBef>
              <a:buNone/>
            </a:pPr>
            <a:r>
              <a:rPr lang="en-US" altLang="en-US" sz="3200" dirty="0" smtClean="0"/>
              <a:t>2</a:t>
            </a:r>
            <a:r>
              <a:rPr lang="en-US" altLang="en-US" sz="3200" baseline="30000" dirty="0" smtClean="0"/>
              <a:t>nd</a:t>
            </a:r>
            <a:r>
              <a:rPr lang="en-US" altLang="en-US" sz="3200" dirty="0" smtClean="0"/>
              <a:t> Leading Cause of Workplace injuries</a:t>
            </a:r>
          </a:p>
          <a:p>
            <a:pPr eaLnBrk="1" hangingPunct="1">
              <a:spcBef>
                <a:spcPts val="1200"/>
              </a:spcBef>
              <a:buClr>
                <a:srgbClr val="7030A0"/>
              </a:buClr>
              <a:buFont typeface="Wingdings" panose="05000000000000000000" pitchFamily="2" charset="2"/>
              <a:buChar char="ü"/>
            </a:pPr>
            <a:r>
              <a:rPr lang="en-US" altLang="en-US" sz="2400" dirty="0" smtClean="0"/>
              <a:t>110,000 lost time hand injuries per year</a:t>
            </a:r>
          </a:p>
          <a:p>
            <a:pPr eaLnBrk="1" hangingPunct="1">
              <a:spcBef>
                <a:spcPts val="1200"/>
              </a:spcBef>
              <a:buClr>
                <a:srgbClr val="7030A0"/>
              </a:buClr>
              <a:buFont typeface="Wingdings" panose="05000000000000000000" pitchFamily="2" charset="2"/>
              <a:buChar char="ü"/>
            </a:pPr>
            <a:r>
              <a:rPr lang="en-US" altLang="en-US" sz="2400" dirty="0" smtClean="0"/>
              <a:t>Average time missed, 6 days</a:t>
            </a:r>
          </a:p>
          <a:p>
            <a:pPr eaLnBrk="1" hangingPunct="1">
              <a:spcBef>
                <a:spcPts val="1200"/>
              </a:spcBef>
              <a:buClr>
                <a:srgbClr val="7030A0"/>
              </a:buClr>
              <a:buFont typeface="Wingdings" panose="05000000000000000000" pitchFamily="2" charset="2"/>
              <a:buChar char="ü"/>
            </a:pPr>
            <a:r>
              <a:rPr lang="en-US" altLang="en-US" sz="2400" dirty="0" smtClean="0"/>
              <a:t>70% of workers that experience hand injuries were not wearing gloves</a:t>
            </a:r>
          </a:p>
        </p:txBody>
      </p:sp>
      <p:sp>
        <p:nvSpPr>
          <p:cNvPr id="61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r>
              <a:rPr lang="en-US" altLang="en-US" sz="1200" dirty="0" smtClean="0">
                <a:solidFill>
                  <a:srgbClr val="C00000"/>
                </a:solidFill>
              </a:rPr>
              <a:t>1-</a:t>
            </a:r>
            <a:fld id="{FCCB8B3D-C349-46B6-8751-2235AC4A4A61}" type="slidenum">
              <a:rPr lang="en-US" altLang="en-US" sz="1200" smtClean="0">
                <a:solidFill>
                  <a:srgbClr val="C00000"/>
                </a:solidFill>
              </a:rPr>
              <a:pPr>
                <a:spcBef>
                  <a:spcPct val="0"/>
                </a:spcBef>
                <a:buClrTx/>
                <a:buSzTx/>
                <a:buFontTx/>
                <a:buNone/>
              </a:pPr>
              <a:t>5</a:t>
            </a:fld>
            <a:endParaRPr lang="en-US" altLang="en-US" sz="1200" dirty="0">
              <a:solidFill>
                <a:srgbClr val="C00000"/>
              </a:solidFill>
            </a:endParaRPr>
          </a:p>
        </p:txBody>
      </p:sp>
      <p:pic>
        <p:nvPicPr>
          <p:cNvPr id="1026" name="Picture 2" descr="hand injury statist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1723" y="2493818"/>
            <a:ext cx="3568516" cy="260667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ounded Rectangle 2"/>
          <p:cNvSpPr/>
          <p:nvPr/>
        </p:nvSpPr>
        <p:spPr bwMode="auto">
          <a:xfrm>
            <a:off x="677915" y="1814371"/>
            <a:ext cx="4272457" cy="4304824"/>
          </a:xfrm>
          <a:prstGeom prst="roundRect">
            <a:avLst>
              <a:gd name="adj" fmla="val 11607"/>
            </a:avLst>
          </a:prstGeom>
          <a:solidFill>
            <a:srgbClr val="FF0000">
              <a:alpha val="94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r>
              <a:rPr lang="en-US" sz="3200" dirty="0" smtClean="0">
                <a:solidFill>
                  <a:srgbClr val="FFFFFF"/>
                </a:solidFill>
                <a:latin typeface="Arial Rounded MT Bold" panose="020F0704030504030204" pitchFamily="34" charset="0"/>
              </a:rPr>
              <a:t>The </a:t>
            </a:r>
            <a:r>
              <a:rPr lang="en-US" sz="3200" dirty="0">
                <a:solidFill>
                  <a:srgbClr val="FFFFFF"/>
                </a:solidFill>
                <a:latin typeface="Arial Rounded MT Bold" panose="020F0704030504030204" pitchFamily="34" charset="0"/>
              </a:rPr>
              <a:t>average hand injury claim has now exceeded $6,000, with </a:t>
            </a:r>
            <a:r>
              <a:rPr lang="en-US" sz="3200" dirty="0" smtClean="0">
                <a:solidFill>
                  <a:srgbClr val="FFFFFF"/>
                </a:solidFill>
                <a:latin typeface="Arial Rounded MT Bold" panose="020F0704030504030204" pitchFamily="34" charset="0"/>
              </a:rPr>
              <a:t>individual workers’ compensation </a:t>
            </a:r>
            <a:r>
              <a:rPr lang="en-US" sz="3200" dirty="0">
                <a:solidFill>
                  <a:srgbClr val="FFFFFF"/>
                </a:solidFill>
                <a:latin typeface="Arial Rounded MT Bold" panose="020F0704030504030204" pitchFamily="34" charset="0"/>
              </a:rPr>
              <a:t>claims reaching nearly $</a:t>
            </a:r>
            <a:r>
              <a:rPr lang="en-US" sz="3200" dirty="0" smtClean="0">
                <a:solidFill>
                  <a:srgbClr val="FFFFFF"/>
                </a:solidFill>
                <a:latin typeface="Arial Rounded MT Bold" panose="020F0704030504030204" pitchFamily="34" charset="0"/>
              </a:rPr>
              <a:t>7,500 </a:t>
            </a:r>
            <a:endParaRPr kumimoji="0" lang="en-US" sz="3200" b="0" i="0" u="none" strike="noStrike" cap="none" normalizeH="0" baseline="0" dirty="0" smtClean="0">
              <a:ln>
                <a:noFill/>
              </a:ln>
              <a:solidFill>
                <a:srgbClr val="FFFFFF"/>
              </a:solidFill>
              <a:effectLst/>
              <a:latin typeface="Arial Rounded MT Bold" panose="020F0704030504030204" pitchFamily="34" charset="0"/>
            </a:endParaRPr>
          </a:p>
        </p:txBody>
      </p:sp>
    </p:spTree>
    <p:extLst>
      <p:ext uri="{BB962C8B-B14F-4D97-AF65-F5344CB8AC3E}">
        <p14:creationId xmlns:p14="http://schemas.microsoft.com/office/powerpoint/2010/main" val="36922300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fade">
                                      <p:cBhvr>
                                        <p:cTn id="7" dur="500"/>
                                        <p:tgtEl>
                                          <p:spTgt spid="614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fade">
                                      <p:cBhvr>
                                        <p:cTn id="12" dur="500"/>
                                        <p:tgtEl>
                                          <p:spTgt spid="61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animEffect transition="in" filter="fade">
                                      <p:cBhvr>
                                        <p:cTn id="17" dur="500"/>
                                        <p:tgtEl>
                                          <p:spTgt spid="614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en-US" altLang="en-US" dirty="0" smtClean="0"/>
              <a:t>Bureau of Labor Statistics</a:t>
            </a:r>
          </a:p>
        </p:txBody>
      </p:sp>
      <p:sp>
        <p:nvSpPr>
          <p:cNvPr id="6147" name="Rectangle 5"/>
          <p:cNvSpPr>
            <a:spLocks noGrp="1" noChangeArrowheads="1"/>
          </p:cNvSpPr>
          <p:nvPr>
            <p:ph type="body" idx="1"/>
          </p:nvPr>
        </p:nvSpPr>
        <p:spPr>
          <a:xfrm>
            <a:off x="457199" y="1974273"/>
            <a:ext cx="4603173" cy="4156652"/>
          </a:xfrm>
        </p:spPr>
        <p:txBody>
          <a:bodyPr/>
          <a:lstStyle/>
          <a:p>
            <a:pPr marL="0" indent="0" eaLnBrk="1" hangingPunct="1">
              <a:spcBef>
                <a:spcPts val="1200"/>
              </a:spcBef>
              <a:buNone/>
            </a:pPr>
            <a:r>
              <a:rPr lang="en-US" altLang="en-US" sz="3200" dirty="0" smtClean="0"/>
              <a:t>Hand injuries accounted for 40 percent of all upper extremity injuries </a:t>
            </a:r>
          </a:p>
          <a:p>
            <a:pPr eaLnBrk="1" hangingPunct="1">
              <a:spcBef>
                <a:spcPts val="1200"/>
              </a:spcBef>
            </a:pPr>
            <a:r>
              <a:rPr lang="en-US" altLang="en-US" sz="2800" dirty="0" smtClean="0"/>
              <a:t>The most among </a:t>
            </a:r>
            <a:r>
              <a:rPr lang="en-US" altLang="en-US" sz="2800" u="sng" dirty="0" smtClean="0"/>
              <a:t>all </a:t>
            </a:r>
            <a:r>
              <a:rPr lang="en-US" altLang="en-US" sz="2800" dirty="0" smtClean="0"/>
              <a:t>upper extremity injuries</a:t>
            </a:r>
          </a:p>
          <a:p>
            <a:pPr eaLnBrk="1" hangingPunct="1"/>
            <a:endParaRPr lang="en-US" altLang="en-US" sz="3200" dirty="0" smtClean="0"/>
          </a:p>
          <a:p>
            <a:pPr eaLnBrk="1" hangingPunct="1"/>
            <a:endParaRPr lang="en-US" altLang="en-US" sz="3200" dirty="0" smtClean="0"/>
          </a:p>
        </p:txBody>
      </p:sp>
      <p:sp>
        <p:nvSpPr>
          <p:cNvPr id="61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r>
              <a:rPr lang="en-US" altLang="en-US" sz="1200" dirty="0" smtClean="0">
                <a:solidFill>
                  <a:srgbClr val="C00000"/>
                </a:solidFill>
              </a:rPr>
              <a:t>1-</a:t>
            </a:r>
            <a:fld id="{FCCB8B3D-C349-46B6-8751-2235AC4A4A61}" type="slidenum">
              <a:rPr lang="en-US" altLang="en-US" sz="1200" smtClean="0">
                <a:solidFill>
                  <a:srgbClr val="C00000"/>
                </a:solidFill>
              </a:rPr>
              <a:pPr>
                <a:spcBef>
                  <a:spcPct val="0"/>
                </a:spcBef>
                <a:buClrTx/>
                <a:buSzTx/>
                <a:buFontTx/>
                <a:buNone/>
              </a:pPr>
              <a:t>6</a:t>
            </a:fld>
            <a:endParaRPr lang="en-US" altLang="en-US" sz="1200" dirty="0">
              <a:solidFill>
                <a:srgbClr val="C00000"/>
              </a:solidFill>
            </a:endParaRPr>
          </a:p>
        </p:txBody>
      </p:sp>
      <p:pic>
        <p:nvPicPr>
          <p:cNvPr id="1026" name="Picture 2" descr="Image result for hand injury fact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82836" y="2537834"/>
            <a:ext cx="4762500" cy="311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72099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animEffect transition="in" filter="fade">
                                      <p:cBhvr>
                                        <p:cTn id="7" dur="500"/>
                                        <p:tgtEl>
                                          <p:spTgt spid="61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p:txBody>
          <a:bodyPr/>
          <a:lstStyle/>
          <a:p>
            <a:pPr eaLnBrk="1" hangingPunct="1"/>
            <a:r>
              <a:rPr lang="en-US" altLang="en-US" dirty="0" smtClean="0"/>
              <a:t/>
            </a:r>
            <a:br>
              <a:rPr lang="en-US" altLang="en-US" dirty="0" smtClean="0"/>
            </a:br>
            <a:r>
              <a:rPr lang="en-US" altLang="en-US" dirty="0" smtClean="0"/>
              <a:t>Why the Focus on Hands?</a:t>
            </a:r>
          </a:p>
        </p:txBody>
      </p:sp>
      <p:sp>
        <p:nvSpPr>
          <p:cNvPr id="614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bg2"/>
              </a:buClr>
              <a:buSzPct val="70000"/>
              <a:buFont typeface="Wingdings" pitchFamily="2" charset="2"/>
              <a:buChar char="l"/>
              <a:defRPr sz="3100">
                <a:solidFill>
                  <a:schemeClr val="tx1"/>
                </a:solidFill>
                <a:latin typeface="Arial" charset="0"/>
              </a:defRPr>
            </a:lvl1pPr>
            <a:lvl2pPr marL="742950" indent="-285750">
              <a:spcBef>
                <a:spcPct val="20000"/>
              </a:spcBef>
              <a:buClr>
                <a:schemeClr val="accent1"/>
              </a:buClr>
              <a:buSzPct val="150000"/>
              <a:buChar char="•"/>
              <a:defRPr sz="2600">
                <a:solidFill>
                  <a:schemeClr val="tx1"/>
                </a:solidFill>
                <a:latin typeface="Arial" charset="0"/>
              </a:defRPr>
            </a:lvl2pPr>
            <a:lvl3pPr marL="1143000" indent="-228600">
              <a:spcBef>
                <a:spcPct val="20000"/>
              </a:spcBef>
              <a:buClr>
                <a:schemeClr val="tx1"/>
              </a:buClr>
              <a:buSzPct val="150000"/>
              <a:buChar char="•"/>
              <a:defRPr sz="2200">
                <a:solidFill>
                  <a:schemeClr val="tx1"/>
                </a:solidFill>
                <a:latin typeface="Arial" charset="0"/>
              </a:defRPr>
            </a:lvl3pPr>
            <a:lvl4pPr marL="1600200" indent="-228600">
              <a:spcBef>
                <a:spcPct val="20000"/>
              </a:spcBef>
              <a:buClr>
                <a:schemeClr val="tx2"/>
              </a:buClr>
              <a:buSzPct val="150000"/>
              <a:buChar char="•"/>
              <a:defRPr sz="2000">
                <a:solidFill>
                  <a:schemeClr val="tx1"/>
                </a:solidFill>
                <a:latin typeface="Arial" charset="0"/>
              </a:defRPr>
            </a:lvl4pPr>
            <a:lvl5pPr marL="2057400" indent="-228600">
              <a:spcBef>
                <a:spcPct val="20000"/>
              </a:spcBef>
              <a:buClr>
                <a:schemeClr val="folHlink"/>
              </a:buClr>
              <a:buSzPct val="150000"/>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150000"/>
              <a:buChar char="•"/>
              <a:defRPr sz="2000">
                <a:solidFill>
                  <a:schemeClr val="tx1"/>
                </a:solidFill>
                <a:latin typeface="Arial" charset="0"/>
              </a:defRPr>
            </a:lvl9pPr>
          </a:lstStyle>
          <a:p>
            <a:pPr>
              <a:spcBef>
                <a:spcPct val="0"/>
              </a:spcBef>
              <a:buClrTx/>
              <a:buSzTx/>
              <a:buFontTx/>
              <a:buNone/>
            </a:pPr>
            <a:r>
              <a:rPr lang="en-US" altLang="en-US" sz="1200" dirty="0" smtClean="0">
                <a:solidFill>
                  <a:srgbClr val="C00000"/>
                </a:solidFill>
              </a:rPr>
              <a:t>1-</a:t>
            </a:r>
            <a:fld id="{FCCB8B3D-C349-46B6-8751-2235AC4A4A61}" type="slidenum">
              <a:rPr lang="en-US" altLang="en-US" sz="1200" smtClean="0">
                <a:solidFill>
                  <a:srgbClr val="C00000"/>
                </a:solidFill>
              </a:rPr>
              <a:pPr>
                <a:spcBef>
                  <a:spcPct val="0"/>
                </a:spcBef>
                <a:buClrTx/>
                <a:buSzTx/>
                <a:buFontTx/>
                <a:buNone/>
              </a:pPr>
              <a:t>7</a:t>
            </a:fld>
            <a:endParaRPr lang="en-US" altLang="en-US" sz="1200" dirty="0">
              <a:solidFill>
                <a:srgbClr val="C00000"/>
              </a:solidFill>
            </a:endParaRPr>
          </a:p>
        </p:txBody>
      </p:sp>
      <p:pic>
        <p:nvPicPr>
          <p:cNvPr id="2" name="Picture 1"/>
          <p:cNvPicPr>
            <a:picLocks noChangeAspect="1"/>
          </p:cNvPicPr>
          <p:nvPr/>
        </p:nvPicPr>
        <p:blipFill>
          <a:blip r:embed="rId3"/>
          <a:stretch>
            <a:fillRect/>
          </a:stretch>
        </p:blipFill>
        <p:spPr>
          <a:xfrm>
            <a:off x="706583" y="1797627"/>
            <a:ext cx="7876308" cy="4405746"/>
          </a:xfrm>
          <a:prstGeom prst="rect">
            <a:avLst/>
          </a:prstGeom>
          <a:ln>
            <a:noFill/>
          </a:ln>
          <a:effectLst>
            <a:softEdge rad="112500"/>
          </a:effectLst>
        </p:spPr>
      </p:pic>
      <p:sp>
        <p:nvSpPr>
          <p:cNvPr id="4" name="Rounded Rectangle 3"/>
          <p:cNvSpPr/>
          <p:nvPr/>
        </p:nvSpPr>
        <p:spPr bwMode="auto">
          <a:xfrm>
            <a:off x="284813" y="1935479"/>
            <a:ext cx="8574374" cy="4130040"/>
          </a:xfrm>
          <a:prstGeom prst="roundRect">
            <a:avLst>
              <a:gd name="adj" fmla="val 7986"/>
            </a:avLst>
          </a:prstGeom>
          <a:solidFill>
            <a:srgbClr val="FF0000"/>
          </a:solidFill>
          <a:ln w="9525"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spAutoFit/>
          </a:bodyPr>
          <a:lstStyle/>
          <a:p>
            <a:pPr marL="6350" marR="0" lvl="1">
              <a:spcBef>
                <a:spcPts val="1200"/>
              </a:spcBef>
              <a:spcAft>
                <a:spcPts val="0"/>
              </a:spcAft>
            </a:pPr>
            <a:r>
              <a:rPr lang="en-US" sz="2800" dirty="0" smtClean="0">
                <a:solidFill>
                  <a:schemeClr val="bg1"/>
                </a:solidFill>
                <a:latin typeface="Arial Rounded MT Bold" panose="020F0704030504030204" pitchFamily="34" charset="0"/>
                <a:ea typeface="Calibri" panose="020F0502020204030204" pitchFamily="34" charset="0"/>
              </a:rPr>
              <a:t>Partnership Total Hand Injury Events	  	164</a:t>
            </a:r>
            <a:endParaRPr lang="en-US" sz="2000" dirty="0" smtClean="0">
              <a:solidFill>
                <a:schemeClr val="bg1"/>
              </a:solidFill>
              <a:latin typeface="Arial Rounded MT Bold" panose="020F0704030504030204" pitchFamily="34" charset="0"/>
              <a:ea typeface="Calibri" panose="020F0502020204030204" pitchFamily="34" charset="0"/>
            </a:endParaRPr>
          </a:p>
          <a:p>
            <a:pPr marL="463550" marR="0" lvl="1" indent="-457200">
              <a:spcBef>
                <a:spcPts val="1200"/>
              </a:spcBef>
              <a:spcAft>
                <a:spcPts val="0"/>
              </a:spcAft>
              <a:buFont typeface="Arial" panose="020B0604020202020204" pitchFamily="34" charset="0"/>
              <a:buChar char="•"/>
            </a:pPr>
            <a:r>
              <a:rPr lang="en-US" sz="2800" dirty="0" smtClean="0">
                <a:solidFill>
                  <a:schemeClr val="bg1"/>
                </a:solidFill>
                <a:latin typeface="Arial Rounded MT Bold" panose="020F0704030504030204" pitchFamily="34" charset="0"/>
                <a:ea typeface="Calibri" panose="020F0502020204030204" pitchFamily="34" charset="0"/>
              </a:rPr>
              <a:t>Workers </a:t>
            </a:r>
            <a:r>
              <a:rPr lang="en-US" sz="2800" dirty="0">
                <a:solidFill>
                  <a:schemeClr val="bg1"/>
                </a:solidFill>
                <a:latin typeface="Arial Rounded MT Bold" panose="020F0704030504030204" pitchFamily="34" charset="0"/>
                <a:ea typeface="Calibri" panose="020F0502020204030204" pitchFamily="34" charset="0"/>
              </a:rPr>
              <a:t>on ground </a:t>
            </a:r>
            <a:r>
              <a:rPr lang="en-US" sz="2800" dirty="0" smtClean="0">
                <a:solidFill>
                  <a:schemeClr val="bg1"/>
                </a:solidFill>
                <a:latin typeface="Arial Rounded MT Bold" panose="020F0704030504030204" pitchFamily="34" charset="0"/>
                <a:ea typeface="Calibri" panose="020F0502020204030204" pitchFamily="34" charset="0"/>
              </a:rPr>
              <a:t>level 		  	113</a:t>
            </a:r>
            <a:endParaRPr lang="en-US" sz="2800" dirty="0">
              <a:solidFill>
                <a:schemeClr val="bg1"/>
              </a:solidFill>
              <a:latin typeface="Arial Rounded MT Bold" panose="020F0704030504030204" pitchFamily="34" charset="0"/>
              <a:ea typeface="Calibri" panose="020F0502020204030204" pitchFamily="34" charset="0"/>
            </a:endParaRPr>
          </a:p>
          <a:p>
            <a:pPr marL="463550" marR="0" lvl="1" indent="-457200">
              <a:spcBef>
                <a:spcPts val="1200"/>
              </a:spcBef>
              <a:spcAft>
                <a:spcPts val="0"/>
              </a:spcAft>
              <a:buFont typeface="Arial" panose="020B0604020202020204" pitchFamily="34" charset="0"/>
              <a:buChar char="•"/>
            </a:pPr>
            <a:r>
              <a:rPr lang="en-US" sz="2800" dirty="0" smtClean="0">
                <a:solidFill>
                  <a:schemeClr val="bg1"/>
                </a:solidFill>
                <a:latin typeface="Arial Rounded MT Bold" panose="020F0704030504030204" pitchFamily="34" charset="0"/>
                <a:ea typeface="Calibri" panose="020F0502020204030204" pitchFamily="34" charset="0"/>
              </a:rPr>
              <a:t>Working </a:t>
            </a:r>
            <a:r>
              <a:rPr lang="en-US" sz="2800" dirty="0">
                <a:solidFill>
                  <a:schemeClr val="bg1"/>
                </a:solidFill>
                <a:latin typeface="Arial Rounded MT Bold" panose="020F0704030504030204" pitchFamily="34" charset="0"/>
                <a:ea typeface="Calibri" panose="020F0502020204030204" pitchFamily="34" charset="0"/>
              </a:rPr>
              <a:t>in an Aerial </a:t>
            </a:r>
            <a:r>
              <a:rPr lang="en-US" sz="2800" dirty="0" smtClean="0">
                <a:solidFill>
                  <a:schemeClr val="bg1"/>
                </a:solidFill>
                <a:latin typeface="Arial Rounded MT Bold" panose="020F0704030504030204" pitchFamily="34" charset="0"/>
                <a:ea typeface="Calibri" panose="020F0502020204030204" pitchFamily="34" charset="0"/>
              </a:rPr>
              <a:t>Device 		  	16</a:t>
            </a:r>
            <a:endParaRPr lang="en-US" sz="2800" dirty="0">
              <a:solidFill>
                <a:schemeClr val="bg1"/>
              </a:solidFill>
              <a:latin typeface="Arial Rounded MT Bold" panose="020F0704030504030204" pitchFamily="34" charset="0"/>
              <a:ea typeface="Calibri" panose="020F0502020204030204" pitchFamily="34" charset="0"/>
            </a:endParaRPr>
          </a:p>
          <a:p>
            <a:pPr marL="463550" marR="0" lvl="1" indent="-457200">
              <a:spcBef>
                <a:spcPts val="1200"/>
              </a:spcBef>
              <a:spcAft>
                <a:spcPts val="0"/>
              </a:spcAft>
              <a:buFont typeface="Arial" panose="020B0604020202020204" pitchFamily="34" charset="0"/>
              <a:buChar char="•"/>
            </a:pPr>
            <a:r>
              <a:rPr lang="en-US" sz="2800" dirty="0" smtClean="0">
                <a:solidFill>
                  <a:schemeClr val="bg1"/>
                </a:solidFill>
                <a:latin typeface="Arial Rounded MT Bold" panose="020F0704030504030204" pitchFamily="34" charset="0"/>
                <a:ea typeface="Calibri" panose="020F0502020204030204" pitchFamily="34" charset="0"/>
              </a:rPr>
              <a:t>Working while </a:t>
            </a:r>
            <a:r>
              <a:rPr lang="en-US" sz="2800" dirty="0">
                <a:solidFill>
                  <a:schemeClr val="bg1"/>
                </a:solidFill>
                <a:latin typeface="Arial Rounded MT Bold" panose="020F0704030504030204" pitchFamily="34" charset="0"/>
                <a:ea typeface="Calibri" panose="020F0502020204030204" pitchFamily="34" charset="0"/>
              </a:rPr>
              <a:t>on a </a:t>
            </a:r>
            <a:r>
              <a:rPr lang="en-US" sz="2800" dirty="0" smtClean="0">
                <a:solidFill>
                  <a:schemeClr val="bg1"/>
                </a:solidFill>
                <a:latin typeface="Arial Rounded MT Bold" panose="020F0704030504030204" pitchFamily="34" charset="0"/>
                <a:ea typeface="Calibri" panose="020F0502020204030204" pitchFamily="34" charset="0"/>
              </a:rPr>
              <a:t>vehicle	            	12</a:t>
            </a:r>
            <a:endParaRPr lang="en-US" sz="2800" dirty="0">
              <a:solidFill>
                <a:schemeClr val="bg1"/>
              </a:solidFill>
              <a:latin typeface="Arial Rounded MT Bold" panose="020F0704030504030204" pitchFamily="34" charset="0"/>
              <a:ea typeface="Calibri" panose="020F0502020204030204" pitchFamily="34" charset="0"/>
            </a:endParaRPr>
          </a:p>
          <a:p>
            <a:pPr marL="463550" marR="0" lvl="1" indent="-457200">
              <a:spcBef>
                <a:spcPts val="1200"/>
              </a:spcBef>
              <a:spcAft>
                <a:spcPts val="0"/>
              </a:spcAft>
              <a:buFont typeface="Arial" panose="020B0604020202020204" pitchFamily="34" charset="0"/>
              <a:buChar char="•"/>
            </a:pPr>
            <a:r>
              <a:rPr lang="en-US" sz="2800" i="1" dirty="0" smtClean="0">
                <a:solidFill>
                  <a:schemeClr val="bg1"/>
                </a:solidFill>
                <a:latin typeface="Arial Rounded MT Bold" panose="020F0704030504030204" pitchFamily="34" charset="0"/>
                <a:ea typeface="Calibri" panose="020F0502020204030204" pitchFamily="34" charset="0"/>
              </a:rPr>
              <a:t>Lineman					 	42</a:t>
            </a:r>
          </a:p>
          <a:p>
            <a:pPr marL="463550" marR="0" lvl="1" indent="-457200">
              <a:spcBef>
                <a:spcPts val="1200"/>
              </a:spcBef>
              <a:spcAft>
                <a:spcPts val="0"/>
              </a:spcAft>
              <a:buFont typeface="Arial" panose="020B0604020202020204" pitchFamily="34" charset="0"/>
              <a:buChar char="•"/>
            </a:pPr>
            <a:r>
              <a:rPr lang="en-US" sz="2800" i="1" dirty="0" smtClean="0">
                <a:solidFill>
                  <a:schemeClr val="bg1"/>
                </a:solidFill>
                <a:latin typeface="Arial Rounded MT Bold" panose="020F0704030504030204" pitchFamily="34" charset="0"/>
                <a:ea typeface="Calibri" panose="020F0502020204030204" pitchFamily="34" charset="0"/>
              </a:rPr>
              <a:t>Apprentice </a:t>
            </a:r>
            <a:r>
              <a:rPr lang="en-US" sz="2800" i="1" dirty="0">
                <a:solidFill>
                  <a:schemeClr val="bg1"/>
                </a:solidFill>
                <a:latin typeface="Arial Rounded MT Bold" panose="020F0704030504030204" pitchFamily="34" charset="0"/>
                <a:ea typeface="Calibri" panose="020F0502020204030204" pitchFamily="34" charset="0"/>
              </a:rPr>
              <a:t>Lineman </a:t>
            </a:r>
            <a:r>
              <a:rPr lang="en-US" sz="2800" i="1" dirty="0" smtClean="0">
                <a:solidFill>
                  <a:schemeClr val="bg1"/>
                </a:solidFill>
                <a:latin typeface="Arial Rounded MT Bold" panose="020F0704030504030204" pitchFamily="34" charset="0"/>
                <a:ea typeface="Calibri" panose="020F0502020204030204" pitchFamily="34" charset="0"/>
              </a:rPr>
              <a:t>		           	31 </a:t>
            </a:r>
            <a:endParaRPr lang="en-US" sz="2800" i="1" dirty="0">
              <a:solidFill>
                <a:schemeClr val="bg1"/>
              </a:solidFill>
              <a:latin typeface="Arial Rounded MT Bold" panose="020F0704030504030204" pitchFamily="34" charset="0"/>
              <a:ea typeface="Calibri" panose="020F0502020204030204" pitchFamily="34" charset="0"/>
            </a:endParaRPr>
          </a:p>
          <a:p>
            <a:pPr marL="463550" marR="0" lvl="1" indent="-457200">
              <a:spcBef>
                <a:spcPts val="1200"/>
              </a:spcBef>
              <a:spcAft>
                <a:spcPts val="0"/>
              </a:spcAft>
              <a:buFont typeface="Arial" panose="020B0604020202020204" pitchFamily="34" charset="0"/>
              <a:buChar char="•"/>
            </a:pPr>
            <a:r>
              <a:rPr lang="en-US" sz="2800" i="1" dirty="0">
                <a:solidFill>
                  <a:schemeClr val="bg1"/>
                </a:solidFill>
                <a:latin typeface="Arial Rounded MT Bold" panose="020F0704030504030204" pitchFamily="34" charset="0"/>
                <a:ea typeface="Calibri" panose="020F0502020204030204" pitchFamily="34" charset="0"/>
              </a:rPr>
              <a:t>Working with </a:t>
            </a:r>
            <a:r>
              <a:rPr lang="en-US" sz="2800" i="1" dirty="0" smtClean="0">
                <a:solidFill>
                  <a:schemeClr val="bg1"/>
                </a:solidFill>
                <a:latin typeface="Arial Rounded MT Bold" panose="020F0704030504030204" pitchFamily="34" charset="0"/>
                <a:ea typeface="Calibri" panose="020F0502020204030204" pitchFamily="34" charset="0"/>
              </a:rPr>
              <a:t>knives 				26   </a:t>
            </a:r>
            <a:endParaRPr lang="en-US" sz="2800" i="1" dirty="0">
              <a:solidFill>
                <a:schemeClr val="bg1"/>
              </a:solidFill>
              <a:latin typeface="Arial Rounded MT Bold" panose="020F0704030504030204" pitchFamily="34" charset="0"/>
              <a:ea typeface="Calibri" panose="020F0502020204030204" pitchFamily="34" charset="0"/>
            </a:endParaRPr>
          </a:p>
        </p:txBody>
      </p:sp>
    </p:spTree>
    <p:extLst>
      <p:ext uri="{BB962C8B-B14F-4D97-AF65-F5344CB8AC3E}">
        <p14:creationId xmlns:p14="http://schemas.microsoft.com/office/powerpoint/2010/main" val="385801117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is a Mind Set</a:t>
            </a:r>
            <a:endParaRPr lang="en-US" dirty="0"/>
          </a:p>
        </p:txBody>
      </p:sp>
      <p:sp>
        <p:nvSpPr>
          <p:cNvPr id="3" name="Content Placeholder 2"/>
          <p:cNvSpPr>
            <a:spLocks noGrp="1"/>
          </p:cNvSpPr>
          <p:nvPr>
            <p:ph idx="1"/>
          </p:nvPr>
        </p:nvSpPr>
        <p:spPr/>
        <p:txBody>
          <a:bodyPr/>
          <a:lstStyle/>
          <a:p>
            <a:pPr marL="0" indent="0">
              <a:buNone/>
            </a:pPr>
            <a:r>
              <a:rPr lang="en-US" sz="2800" b="1" u="sng" dirty="0" smtClean="0">
                <a:solidFill>
                  <a:srgbClr val="002060"/>
                </a:solidFill>
                <a:latin typeface="Arial Rounded MT Bold" panose="020F0704030504030204" pitchFamily="34" charset="0"/>
              </a:rPr>
              <a:t>Responsibility</a:t>
            </a:r>
            <a:r>
              <a:rPr lang="en-US" sz="2800" dirty="0" smtClean="0"/>
              <a:t>  </a:t>
            </a:r>
          </a:p>
          <a:p>
            <a:pPr lvl="1"/>
            <a:r>
              <a:rPr lang="en-US" sz="2300" dirty="0" smtClean="0"/>
              <a:t>We are all responsible for not engaging in unnecessary risk at work</a:t>
            </a:r>
          </a:p>
          <a:p>
            <a:pPr marL="0" indent="0">
              <a:buNone/>
            </a:pPr>
            <a:r>
              <a:rPr lang="en-US" sz="2800" b="1" u="sng" dirty="0" smtClean="0">
                <a:solidFill>
                  <a:srgbClr val="002060"/>
                </a:solidFill>
                <a:latin typeface="Arial Rounded MT Bold" panose="020F0704030504030204" pitchFamily="34" charset="0"/>
              </a:rPr>
              <a:t>Accountability</a:t>
            </a:r>
            <a:endParaRPr lang="en-US" sz="2800" b="1" dirty="0" smtClean="0">
              <a:solidFill>
                <a:srgbClr val="002060"/>
              </a:solidFill>
              <a:latin typeface="Arial Rounded MT Bold" panose="020F0704030504030204" pitchFamily="34" charset="0"/>
            </a:endParaRPr>
          </a:p>
          <a:p>
            <a:pPr lvl="1"/>
            <a:r>
              <a:rPr lang="en-US" sz="2300" dirty="0" smtClean="0"/>
              <a:t>Tools, pinch points and stored energy WILL hold us accountable whether we like it or not</a:t>
            </a:r>
          </a:p>
          <a:p>
            <a:pPr marL="0" indent="0">
              <a:buNone/>
            </a:pPr>
            <a:r>
              <a:rPr lang="en-US" sz="2800" b="1" u="sng" dirty="0" smtClean="0">
                <a:solidFill>
                  <a:srgbClr val="002060"/>
                </a:solidFill>
                <a:latin typeface="Arial Rounded MT Bold" panose="020F0704030504030204" pitchFamily="34" charset="0"/>
              </a:rPr>
              <a:t>Authority</a:t>
            </a:r>
            <a:r>
              <a:rPr lang="en-US" sz="2800" b="1" dirty="0" smtClean="0">
                <a:solidFill>
                  <a:srgbClr val="002060"/>
                </a:solidFill>
                <a:latin typeface="Arial Rounded MT Bold" panose="020F0704030504030204" pitchFamily="34" charset="0"/>
              </a:rPr>
              <a:t> </a:t>
            </a:r>
            <a:r>
              <a:rPr lang="en-US" sz="2800" b="1" dirty="0" smtClean="0">
                <a:solidFill>
                  <a:srgbClr val="7030A0"/>
                </a:solidFill>
                <a:latin typeface="Arial Rounded MT Bold" panose="020F0704030504030204" pitchFamily="34" charset="0"/>
              </a:rPr>
              <a:t> </a:t>
            </a:r>
          </a:p>
          <a:p>
            <a:pPr lvl="1"/>
            <a:r>
              <a:rPr lang="en-US" sz="2300" dirty="0" smtClean="0"/>
              <a:t>You are authorized by your company to </a:t>
            </a:r>
            <a:r>
              <a:rPr lang="en-US" sz="2300" b="1" dirty="0" smtClean="0">
                <a:solidFill>
                  <a:srgbClr val="FF0000"/>
                </a:solidFill>
              </a:rPr>
              <a:t>STOP WORK</a:t>
            </a:r>
            <a:r>
              <a:rPr lang="en-US" sz="2300" dirty="0" smtClean="0"/>
              <a:t> if necessary to address hazards</a:t>
            </a:r>
            <a:endParaRPr lang="en-US" sz="2300" dirty="0"/>
          </a:p>
        </p:txBody>
      </p:sp>
      <p:sp>
        <p:nvSpPr>
          <p:cNvPr id="4" name="Slide Number Placeholder 3"/>
          <p:cNvSpPr>
            <a:spLocks noGrp="1"/>
          </p:cNvSpPr>
          <p:nvPr>
            <p:ph type="sldNum" sz="quarter" idx="10"/>
          </p:nvPr>
        </p:nvSpPr>
        <p:spPr/>
        <p:txBody>
          <a:bodyPr/>
          <a:lstStyle/>
          <a:p>
            <a:pPr>
              <a:defRPr/>
            </a:pPr>
            <a:r>
              <a:rPr lang="en-US" altLang="en-US" dirty="0" smtClean="0"/>
              <a:t>1-</a:t>
            </a:r>
            <a:fld id="{82195E6C-1933-43BB-8837-9B0503A93FA0}" type="slidenum">
              <a:rPr lang="en-US" altLang="en-US" smtClean="0"/>
              <a:pPr>
                <a:defRPr/>
              </a:pPr>
              <a:t>8</a:t>
            </a:fld>
            <a:endParaRPr lang="en-US" altLang="en-US" dirty="0"/>
          </a:p>
        </p:txBody>
      </p:sp>
      <p:pic>
        <p:nvPicPr>
          <p:cNvPr id="2054" name="Picture 6" descr="Image result for Change a Cul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769" y="1815419"/>
            <a:ext cx="7919646" cy="4276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24349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5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par>
                          <p:cTn id="17" fill="hold">
                            <p:stCondLst>
                              <p:cond delay="1000"/>
                            </p:stCondLst>
                            <p:childTnLst>
                              <p:par>
                                <p:cTn id="18" presetID="10" presetClass="entr" presetSubtype="0" fill="hold" nodeType="afterEffect">
                                  <p:stCondLst>
                                    <p:cond delay="50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5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par>
                          <p:cTn id="26" fill="hold">
                            <p:stCondLst>
                              <p:cond delay="1000"/>
                            </p:stCondLst>
                            <p:childTnLst>
                              <p:par>
                                <p:cTn id="27" presetID="10" presetClass="entr" presetSubtype="0" fill="hold" nodeType="afterEffect">
                                  <p:stCondLst>
                                    <p:cond delay="50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054"/>
                                        </p:tgtEl>
                                        <p:attrNameLst>
                                          <p:attrName>style.visibility</p:attrName>
                                        </p:attrNameLst>
                                      </p:cBhvr>
                                      <p:to>
                                        <p:strVal val="visible"/>
                                      </p:to>
                                    </p:set>
                                    <p:animEffect transition="in" filter="fade">
                                      <p:cBhvr>
                                        <p:cTn id="34" dur="75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Control Hand Injuries</a:t>
            </a:r>
            <a:endParaRPr lang="en-US" sz="2800" dirty="0"/>
          </a:p>
        </p:txBody>
      </p:sp>
      <p:sp>
        <p:nvSpPr>
          <p:cNvPr id="3" name="Content Placeholder 2"/>
          <p:cNvSpPr>
            <a:spLocks noGrp="1"/>
          </p:cNvSpPr>
          <p:nvPr>
            <p:ph sz="half" idx="1"/>
          </p:nvPr>
        </p:nvSpPr>
        <p:spPr/>
        <p:txBody>
          <a:bodyPr/>
          <a:lstStyle/>
          <a:p>
            <a:pPr marL="0" indent="0">
              <a:buNone/>
            </a:pPr>
            <a:r>
              <a:rPr lang="en-US" sz="3200" dirty="0" smtClean="0"/>
              <a:t>Methods:</a:t>
            </a:r>
          </a:p>
          <a:p>
            <a:pPr lvl="1">
              <a:spcBef>
                <a:spcPts val="1200"/>
              </a:spcBef>
              <a:buClr>
                <a:srgbClr val="7030A0"/>
              </a:buClr>
              <a:buSzPct val="75000"/>
              <a:buFont typeface="Wingdings" panose="05000000000000000000" pitchFamily="2" charset="2"/>
              <a:buChar char="ü"/>
            </a:pPr>
            <a:r>
              <a:rPr lang="en-US" sz="2800" dirty="0" smtClean="0"/>
              <a:t>Tailboards</a:t>
            </a:r>
          </a:p>
          <a:p>
            <a:pPr lvl="1">
              <a:spcBef>
                <a:spcPts val="1200"/>
              </a:spcBef>
              <a:buClr>
                <a:srgbClr val="7030A0"/>
              </a:buClr>
              <a:buSzPct val="75000"/>
              <a:buFont typeface="Wingdings" panose="05000000000000000000" pitchFamily="2" charset="2"/>
              <a:buChar char="ü"/>
            </a:pPr>
            <a:r>
              <a:rPr lang="en-US" sz="2800" dirty="0" smtClean="0"/>
              <a:t>JHA’s</a:t>
            </a:r>
          </a:p>
          <a:p>
            <a:pPr lvl="1">
              <a:spcBef>
                <a:spcPts val="1200"/>
              </a:spcBef>
              <a:buClr>
                <a:srgbClr val="7030A0"/>
              </a:buClr>
              <a:buSzPct val="75000"/>
              <a:buFont typeface="Wingdings" panose="05000000000000000000" pitchFamily="2" charset="2"/>
              <a:buChar char="ü"/>
            </a:pPr>
            <a:r>
              <a:rPr lang="en-US" sz="2800" dirty="0" smtClean="0"/>
              <a:t>Work Practices</a:t>
            </a:r>
          </a:p>
          <a:p>
            <a:pPr lvl="1">
              <a:spcBef>
                <a:spcPts val="1200"/>
              </a:spcBef>
              <a:buClr>
                <a:srgbClr val="7030A0"/>
              </a:buClr>
              <a:buSzPct val="75000"/>
              <a:buFont typeface="Wingdings" panose="05000000000000000000" pitchFamily="2" charset="2"/>
              <a:buChar char="ü"/>
            </a:pPr>
            <a:r>
              <a:rPr lang="en-US" sz="2800" dirty="0" smtClean="0"/>
              <a:t>Correct Tools</a:t>
            </a:r>
          </a:p>
          <a:p>
            <a:pPr lvl="1">
              <a:spcBef>
                <a:spcPts val="1200"/>
              </a:spcBef>
              <a:buClr>
                <a:srgbClr val="7030A0"/>
              </a:buClr>
              <a:buSzPct val="75000"/>
              <a:buFont typeface="Wingdings" panose="05000000000000000000" pitchFamily="2" charset="2"/>
              <a:buChar char="ü"/>
            </a:pPr>
            <a:r>
              <a:rPr lang="en-US" sz="2800" dirty="0" smtClean="0"/>
              <a:t>Training</a:t>
            </a:r>
            <a:endParaRPr lang="en-US" sz="28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41371" y="2196935"/>
            <a:ext cx="4199685" cy="3408218"/>
          </a:xfrm>
          <a:prstGeom prst="rect">
            <a:avLst/>
          </a:prstGeom>
          <a:ln>
            <a:noFill/>
          </a:ln>
          <a:effectLst>
            <a:softEdge rad="112500"/>
          </a:effectLst>
        </p:spPr>
      </p:pic>
      <p:sp>
        <p:nvSpPr>
          <p:cNvPr id="4" name="Slide Number Placeholder 3"/>
          <p:cNvSpPr>
            <a:spLocks noGrp="1"/>
          </p:cNvSpPr>
          <p:nvPr>
            <p:ph type="sldNum" sz="quarter" idx="10"/>
          </p:nvPr>
        </p:nvSpPr>
        <p:spPr/>
        <p:txBody>
          <a:bodyPr/>
          <a:lstStyle/>
          <a:p>
            <a:pPr>
              <a:defRPr/>
            </a:pPr>
            <a:r>
              <a:rPr lang="en-US" altLang="en-US" dirty="0" smtClean="0"/>
              <a:t>1-</a:t>
            </a:r>
            <a:fld id="{82195E6C-1933-43BB-8837-9B0503A93FA0}" type="slidenum">
              <a:rPr lang="en-US" altLang="en-US" smtClean="0"/>
              <a:pPr>
                <a:defRPr/>
              </a:pPr>
              <a:t>9</a:t>
            </a:fld>
            <a:endParaRPr lang="en-US" altLang="en-US" dirty="0"/>
          </a:p>
        </p:txBody>
      </p:sp>
    </p:spTree>
    <p:extLst>
      <p:ext uri="{BB962C8B-B14F-4D97-AF65-F5344CB8AC3E}">
        <p14:creationId xmlns:p14="http://schemas.microsoft.com/office/powerpoint/2010/main" val="198034491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00FF00"/>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Studio</Template>
  <TotalTime>9740</TotalTime>
  <Words>3545</Words>
  <Application>Microsoft Office PowerPoint</Application>
  <PresentationFormat>On-screen Show (4:3)</PresentationFormat>
  <Paragraphs>404</Paragraphs>
  <Slides>32</Slides>
  <Notes>32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Studio</vt:lpstr>
      <vt:lpstr>Hand Safety Continuing Education Fourth Quarter 2018 Session 1</vt:lpstr>
      <vt:lpstr>Objectives</vt:lpstr>
      <vt:lpstr>Your Hands</vt:lpstr>
      <vt:lpstr>Take Care of Your Hands</vt:lpstr>
      <vt:lpstr>Hand Injury Facts</vt:lpstr>
      <vt:lpstr>Bureau of Labor Statistics</vt:lpstr>
      <vt:lpstr> Why the Focus on Hands?</vt:lpstr>
      <vt:lpstr>It is a Mind Set</vt:lpstr>
      <vt:lpstr>Control Hand Injuries</vt:lpstr>
      <vt:lpstr>Impact of Hand Injuries</vt:lpstr>
      <vt:lpstr>Key Points-Session One</vt:lpstr>
      <vt:lpstr>Hand Safety Continuing Education Fourth Quarter 2018 Session 2</vt:lpstr>
      <vt:lpstr>Typical  Incidents</vt:lpstr>
      <vt:lpstr>Knives</vt:lpstr>
      <vt:lpstr>Pinch Points</vt:lpstr>
      <vt:lpstr>Chemical Hazards</vt:lpstr>
      <vt:lpstr>Electrical Hazards</vt:lpstr>
      <vt:lpstr>Tools</vt:lpstr>
      <vt:lpstr>Repetitive Motion Injuries</vt:lpstr>
      <vt:lpstr>Key Points-Session Two</vt:lpstr>
      <vt:lpstr>Hand Safety Continuing Education Fourth Quarter 2018 Session 3</vt:lpstr>
      <vt:lpstr>Hand Protection </vt:lpstr>
      <vt:lpstr>Leather Gloves</vt:lpstr>
      <vt:lpstr>Cut Resistant Gloves</vt:lpstr>
      <vt:lpstr>Chemical Resistant</vt:lpstr>
      <vt:lpstr>Anti-Vibration Gloves</vt:lpstr>
      <vt:lpstr>Impact Resistant Gloves</vt:lpstr>
      <vt:lpstr>Insulated Rubber Gloves </vt:lpstr>
      <vt:lpstr>PowerPoint Presentation</vt:lpstr>
      <vt:lpstr>Length </vt:lpstr>
      <vt:lpstr>Strengths &amp; Limitations</vt:lpstr>
      <vt:lpstr>Key Points-Session Three</vt:lpstr>
    </vt:vector>
  </TitlesOfParts>
  <Company>OSP Task Team 2</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Excavations</dc:title>
  <dc:subject>T&amp;D 10 Hour</dc:subject>
  <dc:creator>OSP Task Team 2</dc:creator>
  <dc:description>v2.03.06</dc:description>
  <cp:lastModifiedBy>McGowan, James</cp:lastModifiedBy>
  <cp:revision>674</cp:revision>
  <cp:lastPrinted>2000-07-21T13:40:41Z</cp:lastPrinted>
  <dcterms:created xsi:type="dcterms:W3CDTF">1998-12-15T16:49:48Z</dcterms:created>
  <dcterms:modified xsi:type="dcterms:W3CDTF">2018-08-22T20:15:05Z</dcterms:modified>
</cp:coreProperties>
</file>