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16"/>
  </p:notesMasterIdLst>
  <p:handoutMasterIdLst>
    <p:handoutMasterId r:id="rId17"/>
  </p:handoutMasterIdLst>
  <p:sldIdLst>
    <p:sldId id="256" r:id="rId5"/>
    <p:sldId id="364" r:id="rId6"/>
    <p:sldId id="405" r:id="rId7"/>
    <p:sldId id="369" r:id="rId8"/>
    <p:sldId id="401" r:id="rId9"/>
    <p:sldId id="368" r:id="rId10"/>
    <p:sldId id="371" r:id="rId11"/>
    <p:sldId id="365" r:id="rId12"/>
    <p:sldId id="370" r:id="rId13"/>
    <p:sldId id="386" r:id="rId14"/>
    <p:sldId id="402" r:id="rId15"/>
  </p:sldIdLst>
  <p:sldSz cx="9144000" cy="6858000" type="screen4x3"/>
  <p:notesSz cx="7010400" cy="92964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992201"/>
    <a:srgbClr val="009900"/>
    <a:srgbClr val="E6FC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0630" autoAdjust="0"/>
    <p:restoredTop sz="79396" autoAdjust="0"/>
  </p:normalViewPr>
  <p:slideViewPr>
    <p:cSldViewPr>
      <p:cViewPr>
        <p:scale>
          <a:sx n="60" d="100"/>
          <a:sy n="60" d="100"/>
        </p:scale>
        <p:origin x="-3246" y="-6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p:cViewPr>
        <p:scale>
          <a:sx n="70" d="100"/>
          <a:sy n="70" d="100"/>
        </p:scale>
        <p:origin x="-2412"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8370" name="Rectangle 2"/>
          <p:cNvSpPr>
            <a:spLocks noGrp="1" noChangeArrowheads="1"/>
          </p:cNvSpPr>
          <p:nvPr>
            <p:ph type="hdr" sz="quarter"/>
          </p:nvPr>
        </p:nvSpPr>
        <p:spPr bwMode="auto">
          <a:xfrm>
            <a:off x="0" y="1"/>
            <a:ext cx="3037840" cy="465929"/>
          </a:xfrm>
          <a:prstGeom prst="rect">
            <a:avLst/>
          </a:prstGeom>
          <a:noFill/>
          <a:ln w="9525">
            <a:noFill/>
            <a:miter lim="800000"/>
            <a:headEnd/>
            <a:tailEnd/>
          </a:ln>
          <a:effectLst/>
        </p:spPr>
        <p:txBody>
          <a:bodyPr vert="horz" wrap="square" lIns="92774" tIns="46387" rIns="92774" bIns="46387" numCol="1" anchor="t" anchorCtr="0" compatLnSpc="1">
            <a:prstTxWarp prst="textNoShape">
              <a:avLst/>
            </a:prstTxWarp>
          </a:bodyPr>
          <a:lstStyle>
            <a:lvl1pPr defTabSz="927091">
              <a:defRPr sz="1200">
                <a:cs typeface="+mn-cs"/>
              </a:defRPr>
            </a:lvl1pPr>
          </a:lstStyle>
          <a:p>
            <a:pPr>
              <a:defRPr/>
            </a:pPr>
            <a:endParaRPr lang="en-US"/>
          </a:p>
        </p:txBody>
      </p:sp>
      <p:sp>
        <p:nvSpPr>
          <p:cNvPr id="698371" name="Rectangle 3"/>
          <p:cNvSpPr>
            <a:spLocks noGrp="1" noChangeArrowheads="1"/>
          </p:cNvSpPr>
          <p:nvPr>
            <p:ph type="dt" sz="quarter" idx="1"/>
          </p:nvPr>
        </p:nvSpPr>
        <p:spPr bwMode="auto">
          <a:xfrm>
            <a:off x="3970938" y="1"/>
            <a:ext cx="3037840" cy="465929"/>
          </a:xfrm>
          <a:prstGeom prst="rect">
            <a:avLst/>
          </a:prstGeom>
          <a:noFill/>
          <a:ln w="9525">
            <a:noFill/>
            <a:miter lim="800000"/>
            <a:headEnd/>
            <a:tailEnd/>
          </a:ln>
          <a:effectLst/>
        </p:spPr>
        <p:txBody>
          <a:bodyPr vert="horz" wrap="square" lIns="92774" tIns="46387" rIns="92774" bIns="46387" numCol="1" anchor="t" anchorCtr="0" compatLnSpc="1">
            <a:prstTxWarp prst="textNoShape">
              <a:avLst/>
            </a:prstTxWarp>
          </a:bodyPr>
          <a:lstStyle>
            <a:lvl1pPr algn="r" defTabSz="927091">
              <a:defRPr sz="1200">
                <a:cs typeface="+mn-cs"/>
              </a:defRPr>
            </a:lvl1pPr>
          </a:lstStyle>
          <a:p>
            <a:pPr>
              <a:defRPr/>
            </a:pPr>
            <a:endParaRPr lang="en-US"/>
          </a:p>
        </p:txBody>
      </p:sp>
      <p:sp>
        <p:nvSpPr>
          <p:cNvPr id="698372" name="Rectangle 4"/>
          <p:cNvSpPr>
            <a:spLocks noGrp="1" noChangeArrowheads="1"/>
          </p:cNvSpPr>
          <p:nvPr>
            <p:ph type="ftr" sz="quarter" idx="2"/>
          </p:nvPr>
        </p:nvSpPr>
        <p:spPr bwMode="auto">
          <a:xfrm>
            <a:off x="0" y="8828887"/>
            <a:ext cx="3037840" cy="465929"/>
          </a:xfrm>
          <a:prstGeom prst="rect">
            <a:avLst/>
          </a:prstGeom>
          <a:noFill/>
          <a:ln w="9525">
            <a:noFill/>
            <a:miter lim="800000"/>
            <a:headEnd/>
            <a:tailEnd/>
          </a:ln>
          <a:effectLst/>
        </p:spPr>
        <p:txBody>
          <a:bodyPr vert="horz" wrap="square" lIns="92774" tIns="46387" rIns="92774" bIns="46387" numCol="1" anchor="b" anchorCtr="0" compatLnSpc="1">
            <a:prstTxWarp prst="textNoShape">
              <a:avLst/>
            </a:prstTxWarp>
          </a:bodyPr>
          <a:lstStyle>
            <a:lvl1pPr defTabSz="927091">
              <a:defRPr sz="1200">
                <a:cs typeface="+mn-cs"/>
              </a:defRPr>
            </a:lvl1pPr>
          </a:lstStyle>
          <a:p>
            <a:pPr>
              <a:defRPr/>
            </a:pPr>
            <a:endParaRPr lang="en-US"/>
          </a:p>
        </p:txBody>
      </p:sp>
      <p:sp>
        <p:nvSpPr>
          <p:cNvPr id="698373" name="Rectangle 5"/>
          <p:cNvSpPr>
            <a:spLocks noGrp="1" noChangeArrowheads="1"/>
          </p:cNvSpPr>
          <p:nvPr>
            <p:ph type="sldNum" sz="quarter" idx="3"/>
          </p:nvPr>
        </p:nvSpPr>
        <p:spPr bwMode="auto">
          <a:xfrm>
            <a:off x="3970938" y="8828887"/>
            <a:ext cx="3037840" cy="465929"/>
          </a:xfrm>
          <a:prstGeom prst="rect">
            <a:avLst/>
          </a:prstGeom>
          <a:noFill/>
          <a:ln w="9525">
            <a:noFill/>
            <a:miter lim="800000"/>
            <a:headEnd/>
            <a:tailEnd/>
          </a:ln>
          <a:effectLst/>
        </p:spPr>
        <p:txBody>
          <a:bodyPr vert="horz" wrap="square" lIns="92774" tIns="46387" rIns="92774" bIns="46387" numCol="1" anchor="b" anchorCtr="0" compatLnSpc="1">
            <a:prstTxWarp prst="textNoShape">
              <a:avLst/>
            </a:prstTxWarp>
          </a:bodyPr>
          <a:lstStyle>
            <a:lvl1pPr algn="r" defTabSz="927091">
              <a:defRPr sz="1200">
                <a:cs typeface="+mn-cs"/>
              </a:defRPr>
            </a:lvl1pPr>
          </a:lstStyle>
          <a:p>
            <a:pPr>
              <a:defRPr/>
            </a:pPr>
            <a:fld id="{24E52DE0-5100-48D2-8C26-CD981A69F010}" type="slidenum">
              <a:rPr lang="en-US"/>
              <a:pPr>
                <a:defRPr/>
              </a:pPr>
              <a:t>‹#›</a:t>
            </a:fld>
            <a:endParaRPr lang="en-US"/>
          </a:p>
        </p:txBody>
      </p:sp>
    </p:spTree>
    <p:extLst>
      <p:ext uri="{BB962C8B-B14F-4D97-AF65-F5344CB8AC3E}">
        <p14:creationId xmlns:p14="http://schemas.microsoft.com/office/powerpoint/2010/main" val="1049871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37840" cy="465929"/>
          </a:xfrm>
          <a:prstGeom prst="rect">
            <a:avLst/>
          </a:prstGeom>
          <a:noFill/>
          <a:ln w="9525">
            <a:noFill/>
            <a:miter lim="800000"/>
            <a:headEnd/>
            <a:tailEnd/>
          </a:ln>
          <a:effectLst/>
        </p:spPr>
        <p:txBody>
          <a:bodyPr vert="horz" wrap="square" lIns="92774" tIns="46387" rIns="92774" bIns="46387" numCol="1" anchor="t" anchorCtr="0" compatLnSpc="1">
            <a:prstTxWarp prst="textNoShape">
              <a:avLst/>
            </a:prstTxWarp>
          </a:bodyPr>
          <a:lstStyle>
            <a:lvl1pPr defTabSz="927091">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0938" y="1"/>
            <a:ext cx="3037840" cy="465929"/>
          </a:xfrm>
          <a:prstGeom prst="rect">
            <a:avLst/>
          </a:prstGeom>
          <a:noFill/>
          <a:ln w="9525">
            <a:noFill/>
            <a:miter lim="800000"/>
            <a:headEnd/>
            <a:tailEnd/>
          </a:ln>
          <a:effectLst/>
        </p:spPr>
        <p:txBody>
          <a:bodyPr vert="horz" wrap="square" lIns="92774" tIns="46387" rIns="92774" bIns="46387" numCol="1" anchor="t" anchorCtr="0" compatLnSpc="1">
            <a:prstTxWarp prst="textNoShape">
              <a:avLst/>
            </a:prstTxWarp>
          </a:bodyPr>
          <a:lstStyle>
            <a:lvl1pPr algn="r" defTabSz="927091">
              <a:defRPr sz="12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1040" y="4416821"/>
            <a:ext cx="5608320" cy="4182270"/>
          </a:xfrm>
          <a:prstGeom prst="rect">
            <a:avLst/>
          </a:prstGeom>
          <a:noFill/>
          <a:ln w="9525">
            <a:noFill/>
            <a:miter lim="800000"/>
            <a:headEnd/>
            <a:tailEnd/>
          </a:ln>
          <a:effectLst/>
        </p:spPr>
        <p:txBody>
          <a:bodyPr vert="horz" wrap="square" lIns="92774" tIns="46387" rIns="92774" bIns="4638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8887"/>
            <a:ext cx="3037840" cy="465929"/>
          </a:xfrm>
          <a:prstGeom prst="rect">
            <a:avLst/>
          </a:prstGeom>
          <a:noFill/>
          <a:ln w="9525">
            <a:noFill/>
            <a:miter lim="800000"/>
            <a:headEnd/>
            <a:tailEnd/>
          </a:ln>
          <a:effectLst/>
        </p:spPr>
        <p:txBody>
          <a:bodyPr vert="horz" wrap="square" lIns="92774" tIns="46387" rIns="92774" bIns="46387" numCol="1" anchor="b" anchorCtr="0" compatLnSpc="1">
            <a:prstTxWarp prst="textNoShape">
              <a:avLst/>
            </a:prstTxWarp>
          </a:bodyPr>
          <a:lstStyle>
            <a:lvl1pPr defTabSz="927091">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0938" y="8828887"/>
            <a:ext cx="3037840" cy="465929"/>
          </a:xfrm>
          <a:prstGeom prst="rect">
            <a:avLst/>
          </a:prstGeom>
          <a:noFill/>
          <a:ln w="9525">
            <a:noFill/>
            <a:miter lim="800000"/>
            <a:headEnd/>
            <a:tailEnd/>
          </a:ln>
          <a:effectLst/>
        </p:spPr>
        <p:txBody>
          <a:bodyPr vert="horz" wrap="square" lIns="92774" tIns="46387" rIns="92774" bIns="46387" numCol="1" anchor="b" anchorCtr="0" compatLnSpc="1">
            <a:prstTxWarp prst="textNoShape">
              <a:avLst/>
            </a:prstTxWarp>
          </a:bodyPr>
          <a:lstStyle>
            <a:lvl1pPr algn="r" defTabSz="927091">
              <a:defRPr sz="1200">
                <a:cs typeface="+mn-cs"/>
              </a:defRPr>
            </a:lvl1pPr>
          </a:lstStyle>
          <a:p>
            <a:pPr>
              <a:defRPr/>
            </a:pPr>
            <a:fld id="{FF0B8719-2130-4E92-A665-4AD06418780A}" type="slidenum">
              <a:rPr lang="en-US"/>
              <a:pPr>
                <a:defRPr/>
              </a:pPr>
              <a:t>‹#›</a:t>
            </a:fld>
            <a:endParaRPr lang="en-US"/>
          </a:p>
        </p:txBody>
      </p:sp>
    </p:spTree>
    <p:extLst>
      <p:ext uri="{BB962C8B-B14F-4D97-AF65-F5344CB8AC3E}">
        <p14:creationId xmlns:p14="http://schemas.microsoft.com/office/powerpoint/2010/main" val="1540290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charset="0"/>
              </a:defRPr>
            </a:lvl1pPr>
            <a:lvl2pPr marL="709613" indent="-273050" defTabSz="925513" eaLnBrk="0" hangingPunct="0">
              <a:spcBef>
                <a:spcPct val="30000"/>
              </a:spcBef>
              <a:defRPr sz="1200">
                <a:solidFill>
                  <a:schemeClr val="tx1"/>
                </a:solidFill>
                <a:latin typeface="Arial" charset="0"/>
              </a:defRPr>
            </a:lvl2pPr>
            <a:lvl3pPr marL="1092200" indent="-217488" defTabSz="925513" eaLnBrk="0" hangingPunct="0">
              <a:spcBef>
                <a:spcPct val="30000"/>
              </a:spcBef>
              <a:defRPr sz="1200">
                <a:solidFill>
                  <a:schemeClr val="tx1"/>
                </a:solidFill>
                <a:latin typeface="Arial" charset="0"/>
              </a:defRPr>
            </a:lvl3pPr>
            <a:lvl4pPr marL="1528763" indent="-217488" defTabSz="925513" eaLnBrk="0" hangingPunct="0">
              <a:spcBef>
                <a:spcPct val="30000"/>
              </a:spcBef>
              <a:defRPr sz="1200">
                <a:solidFill>
                  <a:schemeClr val="tx1"/>
                </a:solidFill>
                <a:latin typeface="Arial" charset="0"/>
              </a:defRPr>
            </a:lvl4pPr>
            <a:lvl5pPr marL="1965325" indent="-217488" defTabSz="925513" eaLnBrk="0" hangingPunct="0">
              <a:spcBef>
                <a:spcPct val="30000"/>
              </a:spcBef>
              <a:defRPr sz="1200">
                <a:solidFill>
                  <a:schemeClr val="tx1"/>
                </a:solidFill>
                <a:latin typeface="Arial" charset="0"/>
              </a:defRPr>
            </a:lvl5pPr>
            <a:lvl6pPr marL="2422525" indent="-217488" defTabSz="925513" eaLnBrk="0" fontAlgn="base" hangingPunct="0">
              <a:spcBef>
                <a:spcPct val="30000"/>
              </a:spcBef>
              <a:spcAft>
                <a:spcPct val="0"/>
              </a:spcAft>
              <a:defRPr sz="1200">
                <a:solidFill>
                  <a:schemeClr val="tx1"/>
                </a:solidFill>
                <a:latin typeface="Arial" charset="0"/>
              </a:defRPr>
            </a:lvl6pPr>
            <a:lvl7pPr marL="2879725" indent="-217488" defTabSz="925513" eaLnBrk="0" fontAlgn="base" hangingPunct="0">
              <a:spcBef>
                <a:spcPct val="30000"/>
              </a:spcBef>
              <a:spcAft>
                <a:spcPct val="0"/>
              </a:spcAft>
              <a:defRPr sz="1200">
                <a:solidFill>
                  <a:schemeClr val="tx1"/>
                </a:solidFill>
                <a:latin typeface="Arial" charset="0"/>
              </a:defRPr>
            </a:lvl7pPr>
            <a:lvl8pPr marL="3336925" indent="-217488" defTabSz="925513" eaLnBrk="0" fontAlgn="base" hangingPunct="0">
              <a:spcBef>
                <a:spcPct val="30000"/>
              </a:spcBef>
              <a:spcAft>
                <a:spcPct val="0"/>
              </a:spcAft>
              <a:defRPr sz="1200">
                <a:solidFill>
                  <a:schemeClr val="tx1"/>
                </a:solidFill>
                <a:latin typeface="Arial" charset="0"/>
              </a:defRPr>
            </a:lvl8pPr>
            <a:lvl9pPr marL="3794125" indent="-217488" defTabSz="925513"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60CDC8BF-9115-4202-A33E-3A36439CC267}" type="slidenum">
              <a:rPr lang="en-US" altLang="en-US" sz="1100" smtClean="0"/>
              <a:pPr eaLnBrk="1" hangingPunct="1">
                <a:spcBef>
                  <a:spcPct val="0"/>
                </a:spcBef>
                <a:defRPr/>
              </a:pPr>
              <a:t>1</a:t>
            </a:fld>
            <a:endParaRPr lang="en-US" altLang="en-US" sz="11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kern="1200" dirty="0">
                <a:solidFill>
                  <a:schemeClr val="tx1"/>
                </a:solidFill>
                <a:effectLst/>
                <a:latin typeface="Arial" charset="0"/>
                <a:ea typeface="+mn-ea"/>
                <a:cs typeface="+mn-cs"/>
              </a:rPr>
              <a:t>Introduce the module. Explain that the intent of this presentation is as a continuing education training topic related to certain aspects from the ET&amp;D 10-Hour OSHA training class, the OSHA Partnership Best Practices, and/or incident trending analysis</a:t>
            </a:r>
            <a:endParaRPr lang="en-US" altLang="en-US" sz="1100" dirty="0"/>
          </a:p>
        </p:txBody>
      </p:sp>
    </p:spTree>
    <p:extLst>
      <p:ext uri="{BB962C8B-B14F-4D97-AF65-F5344CB8AC3E}">
        <p14:creationId xmlns:p14="http://schemas.microsoft.com/office/powerpoint/2010/main" val="3872096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charset="0"/>
              </a:defRPr>
            </a:lvl1pPr>
            <a:lvl2pPr marL="709613" indent="-273050" defTabSz="925513" eaLnBrk="0" hangingPunct="0">
              <a:spcBef>
                <a:spcPct val="30000"/>
              </a:spcBef>
              <a:defRPr sz="1200">
                <a:solidFill>
                  <a:schemeClr val="tx1"/>
                </a:solidFill>
                <a:latin typeface="Arial" charset="0"/>
              </a:defRPr>
            </a:lvl2pPr>
            <a:lvl3pPr marL="1092200" indent="-217488" defTabSz="925513" eaLnBrk="0" hangingPunct="0">
              <a:spcBef>
                <a:spcPct val="30000"/>
              </a:spcBef>
              <a:defRPr sz="1200">
                <a:solidFill>
                  <a:schemeClr val="tx1"/>
                </a:solidFill>
                <a:latin typeface="Arial" charset="0"/>
              </a:defRPr>
            </a:lvl3pPr>
            <a:lvl4pPr marL="1528763" indent="-217488" defTabSz="925513" eaLnBrk="0" hangingPunct="0">
              <a:spcBef>
                <a:spcPct val="30000"/>
              </a:spcBef>
              <a:defRPr sz="1200">
                <a:solidFill>
                  <a:schemeClr val="tx1"/>
                </a:solidFill>
                <a:latin typeface="Arial" charset="0"/>
              </a:defRPr>
            </a:lvl4pPr>
            <a:lvl5pPr marL="1965325" indent="-217488" defTabSz="925513" eaLnBrk="0" hangingPunct="0">
              <a:spcBef>
                <a:spcPct val="30000"/>
              </a:spcBef>
              <a:defRPr sz="1200">
                <a:solidFill>
                  <a:schemeClr val="tx1"/>
                </a:solidFill>
                <a:latin typeface="Arial" charset="0"/>
              </a:defRPr>
            </a:lvl5pPr>
            <a:lvl6pPr marL="2422525" indent="-217488" defTabSz="925513" eaLnBrk="0" fontAlgn="base" hangingPunct="0">
              <a:spcBef>
                <a:spcPct val="30000"/>
              </a:spcBef>
              <a:spcAft>
                <a:spcPct val="0"/>
              </a:spcAft>
              <a:defRPr sz="1200">
                <a:solidFill>
                  <a:schemeClr val="tx1"/>
                </a:solidFill>
                <a:latin typeface="Arial" charset="0"/>
              </a:defRPr>
            </a:lvl6pPr>
            <a:lvl7pPr marL="2879725" indent="-217488" defTabSz="925513" eaLnBrk="0" fontAlgn="base" hangingPunct="0">
              <a:spcBef>
                <a:spcPct val="30000"/>
              </a:spcBef>
              <a:spcAft>
                <a:spcPct val="0"/>
              </a:spcAft>
              <a:defRPr sz="1200">
                <a:solidFill>
                  <a:schemeClr val="tx1"/>
                </a:solidFill>
                <a:latin typeface="Arial" charset="0"/>
              </a:defRPr>
            </a:lvl7pPr>
            <a:lvl8pPr marL="3336925" indent="-217488" defTabSz="925513" eaLnBrk="0" fontAlgn="base" hangingPunct="0">
              <a:spcBef>
                <a:spcPct val="30000"/>
              </a:spcBef>
              <a:spcAft>
                <a:spcPct val="0"/>
              </a:spcAft>
              <a:defRPr sz="1200">
                <a:solidFill>
                  <a:schemeClr val="tx1"/>
                </a:solidFill>
                <a:latin typeface="Arial" charset="0"/>
              </a:defRPr>
            </a:lvl8pPr>
            <a:lvl9pPr marL="3794125" indent="-217488" defTabSz="925513"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864DCB06-7DE1-491A-B44C-06924ECC895E}" type="slidenum">
              <a:rPr lang="en-US" altLang="en-US" smtClean="0"/>
              <a:pPr eaLnBrk="1" hangingPunct="1">
                <a:spcBef>
                  <a:spcPct val="0"/>
                </a:spcBef>
                <a:defRPr/>
              </a:pPr>
              <a:t>11</a:t>
            </a:fld>
            <a:endParaRPr lang="en-US" altLang="en-US" smtClean="0"/>
          </a:p>
        </p:txBody>
      </p:sp>
      <p:sp>
        <p:nvSpPr>
          <p:cNvPr id="23555" name="Rectangle 2"/>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56" name="Rectangle 3"/>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3557" name="Rectangle 4"/>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58" name="Rectangle 5"/>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59" name="Rectangle 6"/>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0" name="Rectangle 7"/>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3561" name="Rectangle 8"/>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2" name="Rectangle 9"/>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3" name="Rectangle 10"/>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4" name="Rectangle 11"/>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3565" name="Rectangle 12"/>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6" name="Rectangle 13"/>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7" name="Rectangle 14"/>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8" name="Rectangle 15"/>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3569" name="Rectangle 16"/>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70" name="Rectangle 17"/>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71" name="Rectangle 18"/>
          <p:cNvSpPr>
            <a:spLocks noChangeArrowheads="1"/>
          </p:cNvSpPr>
          <p:nvPr/>
        </p:nvSpPr>
        <p:spPr bwMode="auto">
          <a:xfrm>
            <a:off x="3970938" y="0"/>
            <a:ext cx="3039462"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72" name="Rectangle 19"/>
          <p:cNvSpPr>
            <a:spLocks noChangeArrowheads="1"/>
          </p:cNvSpPr>
          <p:nvPr/>
        </p:nvSpPr>
        <p:spPr bwMode="auto">
          <a:xfrm>
            <a:off x="3970938" y="8830471"/>
            <a:ext cx="3039462"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90600" eaLnBrk="0" hangingPunct="0">
              <a:spcBef>
                <a:spcPct val="30000"/>
              </a:spcBef>
              <a:defRPr sz="1200">
                <a:solidFill>
                  <a:schemeClr val="tx1"/>
                </a:solidFill>
                <a:latin typeface="Arial" charset="0"/>
              </a:defRPr>
            </a:lvl1pPr>
            <a:lvl2pPr marL="742950" indent="-285750" defTabSz="990600" eaLnBrk="0" hangingPunct="0">
              <a:spcBef>
                <a:spcPct val="30000"/>
              </a:spcBef>
              <a:defRPr sz="1200">
                <a:solidFill>
                  <a:schemeClr val="tx1"/>
                </a:solidFill>
                <a:latin typeface="Arial" charset="0"/>
              </a:defRPr>
            </a:lvl2pPr>
            <a:lvl3pPr marL="1143000" indent="-228600" defTabSz="990600" eaLnBrk="0" hangingPunct="0">
              <a:spcBef>
                <a:spcPct val="30000"/>
              </a:spcBef>
              <a:defRPr sz="1200">
                <a:solidFill>
                  <a:schemeClr val="tx1"/>
                </a:solidFill>
                <a:latin typeface="Arial" charset="0"/>
              </a:defRPr>
            </a:lvl3pPr>
            <a:lvl4pPr marL="1600200" indent="-228600" defTabSz="990600" eaLnBrk="0" hangingPunct="0">
              <a:spcBef>
                <a:spcPct val="30000"/>
              </a:spcBef>
              <a:defRPr sz="1200">
                <a:solidFill>
                  <a:schemeClr val="tx1"/>
                </a:solidFill>
                <a:latin typeface="Arial" charset="0"/>
              </a:defRPr>
            </a:lvl4pPr>
            <a:lvl5pPr marL="2057400" indent="-228600" defTabSz="990600" eaLnBrk="0" hangingPunct="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3573" name="Rectangle 20"/>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74" name="Rectangle 21"/>
          <p:cNvSpPr>
            <a:spLocks noChangeArrowheads="1"/>
          </p:cNvSpPr>
          <p:nvPr/>
        </p:nvSpPr>
        <p:spPr bwMode="auto">
          <a:xfrm>
            <a:off x="0" y="0"/>
            <a:ext cx="3037840"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75" name="Rectangle 22"/>
          <p:cNvSpPr>
            <a:spLocks noGrp="1" noRot="1" noChangeAspect="1" noChangeArrowheads="1" noTextEdit="1"/>
          </p:cNvSpPr>
          <p:nvPr>
            <p:ph type="sldImg"/>
          </p:nvPr>
        </p:nvSpPr>
        <p:spPr>
          <a:xfrm>
            <a:off x="1189038" y="703263"/>
            <a:ext cx="4632325" cy="3473450"/>
          </a:xfrm>
          <a:ln w="12700" cap="flat">
            <a:solidFill>
              <a:schemeClr val="tx1"/>
            </a:solidFill>
          </a:ln>
        </p:spPr>
      </p:sp>
      <p:sp>
        <p:nvSpPr>
          <p:cNvPr id="23576" name="Rectangle 23"/>
          <p:cNvSpPr>
            <a:spLocks noGrp="1" noChangeArrowheads="1"/>
          </p:cNvSpPr>
          <p:nvPr>
            <p:ph type="body" idx="1"/>
          </p:nvPr>
        </p:nvSpPr>
        <p:spPr>
          <a:xfrm>
            <a:off x="933098" y="4416821"/>
            <a:ext cx="5142582"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29" tIns="46709" rIns="95029" bIns="46709"/>
          <a:lstStyle/>
          <a:p>
            <a:pPr eaLnBrk="1" hangingPunct="1"/>
            <a:r>
              <a:rPr lang="en-US" altLang="en-US" sz="1100" dirty="0" smtClean="0"/>
              <a:t>The presenter should have touched on the following items when Explaining session one:</a:t>
            </a:r>
          </a:p>
          <a:p>
            <a:pPr eaLnBrk="1" hangingPunct="1"/>
            <a:endParaRPr lang="en-US" altLang="en-US" sz="1100" dirty="0" smtClean="0"/>
          </a:p>
          <a:p>
            <a:pPr marL="228600" indent="-228600" eaLnBrk="1" hangingPunct="1">
              <a:buFont typeface="+mj-lt"/>
              <a:buAutoNum type="arabicPeriod"/>
            </a:pPr>
            <a:r>
              <a:rPr lang="en-US" altLang="en-US" sz="1100" dirty="0" smtClean="0"/>
              <a:t>Hazards caused by distractions (and other issues) make it necessary to put in place the proper measures to control the risks encountered in work zones.</a:t>
            </a:r>
          </a:p>
          <a:p>
            <a:pPr marL="0" indent="0" eaLnBrk="1" hangingPunct="1">
              <a:buFont typeface="+mj-lt"/>
              <a:buNone/>
            </a:pPr>
            <a:endParaRPr lang="en-US" altLang="en-US" sz="1100" dirty="0" smtClean="0"/>
          </a:p>
          <a:p>
            <a:pPr marL="0" indent="0" eaLnBrk="1" hangingPunct="1">
              <a:buFont typeface="+mj-lt"/>
              <a:buNone/>
            </a:pPr>
            <a:r>
              <a:rPr lang="en-US" altLang="en-US" sz="1100" dirty="0" smtClean="0"/>
              <a:t>     a.  True</a:t>
            </a:r>
          </a:p>
          <a:p>
            <a:pPr marL="0" indent="0" eaLnBrk="1" hangingPunct="1">
              <a:buFont typeface="+mj-lt"/>
              <a:buNone/>
            </a:pPr>
            <a:r>
              <a:rPr lang="en-US" altLang="en-US" sz="1100" dirty="0" smtClean="0"/>
              <a:t>     b.  False</a:t>
            </a:r>
          </a:p>
          <a:p>
            <a:pPr marL="0" indent="0" eaLnBrk="1" hangingPunct="1">
              <a:buFont typeface="+mj-lt"/>
              <a:buNone/>
            </a:pPr>
            <a:endParaRPr lang="en-US" altLang="en-US" sz="1100" dirty="0" smtClean="0"/>
          </a:p>
          <a:p>
            <a:pPr marL="228600" indent="-228600" eaLnBrk="1" hangingPunct="1">
              <a:buFont typeface="+mj-lt"/>
              <a:buAutoNum type="arabicPeriod" startAt="2"/>
            </a:pPr>
            <a:r>
              <a:rPr lang="en-US" altLang="en-US" sz="1100" dirty="0" smtClean="0"/>
              <a:t>Every week ______  work zone crashes occurred that resulted in at least one fatality.    </a:t>
            </a:r>
          </a:p>
          <a:p>
            <a:pPr marL="0" indent="0" eaLnBrk="1" hangingPunct="1">
              <a:buFont typeface="+mj-lt"/>
              <a:buNone/>
            </a:pPr>
            <a:endParaRPr lang="en-US" altLang="en-US" sz="1100" dirty="0" smtClean="0"/>
          </a:p>
          <a:p>
            <a:pPr marL="0" indent="0" eaLnBrk="1" hangingPunct="1">
              <a:buFont typeface="+mj-lt"/>
              <a:buNone/>
            </a:pPr>
            <a:r>
              <a:rPr lang="en-US" altLang="en-US" sz="1100" dirty="0" smtClean="0"/>
              <a:t>     a.  5   </a:t>
            </a:r>
          </a:p>
          <a:p>
            <a:pPr marL="0" indent="0" eaLnBrk="1" hangingPunct="1">
              <a:buFont typeface="+mj-lt"/>
              <a:buNone/>
            </a:pPr>
            <a:r>
              <a:rPr lang="en-US" altLang="en-US" sz="1100" dirty="0" smtClean="0"/>
              <a:t>     b.  12</a:t>
            </a:r>
          </a:p>
          <a:p>
            <a:pPr marL="0" indent="0" eaLnBrk="1" hangingPunct="1">
              <a:buFont typeface="+mj-lt"/>
              <a:buNone/>
            </a:pPr>
            <a:r>
              <a:rPr lang="en-US" altLang="en-US" sz="1100" dirty="0" smtClean="0"/>
              <a:t>     c.  50</a:t>
            </a:r>
          </a:p>
          <a:p>
            <a:pPr marL="0" indent="0" eaLnBrk="1" hangingPunct="1">
              <a:buFont typeface="+mj-lt"/>
              <a:buNone/>
            </a:pPr>
            <a:endParaRPr lang="en-US" altLang="en-US" sz="1100" dirty="0" smtClean="0"/>
          </a:p>
          <a:p>
            <a:pPr marL="228600" indent="-228600" eaLnBrk="1" hangingPunct="1">
              <a:buFont typeface="+mj-lt"/>
              <a:buAutoNum type="arabicPeriod" startAt="3"/>
            </a:pPr>
            <a:r>
              <a:rPr lang="en-US" altLang="en-US" sz="1100" dirty="0" smtClean="0"/>
              <a:t>The public highway system can be one of the most dangerous work environments in the United States.</a:t>
            </a:r>
          </a:p>
          <a:p>
            <a:pPr marL="0" indent="0" eaLnBrk="1" hangingPunct="1">
              <a:buFont typeface="+mj-lt"/>
              <a:buNone/>
            </a:pPr>
            <a:endParaRPr lang="en-US" altLang="en-US" sz="1100" dirty="0" smtClean="0"/>
          </a:p>
          <a:p>
            <a:pPr marL="0" indent="0" eaLnBrk="1" hangingPunct="1">
              <a:buFont typeface="+mj-lt"/>
              <a:buNone/>
            </a:pPr>
            <a:r>
              <a:rPr lang="en-US" altLang="en-US" sz="1100" dirty="0" smtClean="0"/>
              <a:t>    a.  True</a:t>
            </a:r>
          </a:p>
          <a:p>
            <a:pPr marL="0" indent="0" eaLnBrk="1" hangingPunct="1">
              <a:buFont typeface="+mj-lt"/>
              <a:buNone/>
            </a:pPr>
            <a:r>
              <a:rPr lang="en-US" altLang="en-US" sz="1100" dirty="0" smtClean="0"/>
              <a:t>    b.  False	</a:t>
            </a:r>
            <a:endParaRPr lang="en-US" altLang="en-US" dirty="0" smtClean="0"/>
          </a:p>
        </p:txBody>
      </p:sp>
    </p:spTree>
    <p:extLst>
      <p:ext uri="{BB962C8B-B14F-4D97-AF65-F5344CB8AC3E}">
        <p14:creationId xmlns:p14="http://schemas.microsoft.com/office/powerpoint/2010/main" val="229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charset="0"/>
              </a:defRPr>
            </a:lvl1pPr>
            <a:lvl2pPr marL="709613" indent="-273050" defTabSz="925513" eaLnBrk="0" hangingPunct="0">
              <a:spcBef>
                <a:spcPct val="30000"/>
              </a:spcBef>
              <a:defRPr sz="1200">
                <a:solidFill>
                  <a:schemeClr val="tx1"/>
                </a:solidFill>
                <a:latin typeface="Arial" charset="0"/>
              </a:defRPr>
            </a:lvl2pPr>
            <a:lvl3pPr marL="1092200" indent="-217488" defTabSz="925513" eaLnBrk="0" hangingPunct="0">
              <a:spcBef>
                <a:spcPct val="30000"/>
              </a:spcBef>
              <a:defRPr sz="1200">
                <a:solidFill>
                  <a:schemeClr val="tx1"/>
                </a:solidFill>
                <a:latin typeface="Arial" charset="0"/>
              </a:defRPr>
            </a:lvl3pPr>
            <a:lvl4pPr marL="1528763" indent="-217488" defTabSz="925513" eaLnBrk="0" hangingPunct="0">
              <a:spcBef>
                <a:spcPct val="30000"/>
              </a:spcBef>
              <a:defRPr sz="1200">
                <a:solidFill>
                  <a:schemeClr val="tx1"/>
                </a:solidFill>
                <a:latin typeface="Arial" charset="0"/>
              </a:defRPr>
            </a:lvl4pPr>
            <a:lvl5pPr marL="1965325" indent="-217488" defTabSz="925513" eaLnBrk="0" hangingPunct="0">
              <a:spcBef>
                <a:spcPct val="30000"/>
              </a:spcBef>
              <a:defRPr sz="1200">
                <a:solidFill>
                  <a:schemeClr val="tx1"/>
                </a:solidFill>
                <a:latin typeface="Arial" charset="0"/>
              </a:defRPr>
            </a:lvl5pPr>
            <a:lvl6pPr marL="2422525" indent="-217488" defTabSz="925513" eaLnBrk="0" fontAlgn="base" hangingPunct="0">
              <a:spcBef>
                <a:spcPct val="30000"/>
              </a:spcBef>
              <a:spcAft>
                <a:spcPct val="0"/>
              </a:spcAft>
              <a:defRPr sz="1200">
                <a:solidFill>
                  <a:schemeClr val="tx1"/>
                </a:solidFill>
                <a:latin typeface="Arial" charset="0"/>
              </a:defRPr>
            </a:lvl6pPr>
            <a:lvl7pPr marL="2879725" indent="-217488" defTabSz="925513" eaLnBrk="0" fontAlgn="base" hangingPunct="0">
              <a:spcBef>
                <a:spcPct val="30000"/>
              </a:spcBef>
              <a:spcAft>
                <a:spcPct val="0"/>
              </a:spcAft>
              <a:defRPr sz="1200">
                <a:solidFill>
                  <a:schemeClr val="tx1"/>
                </a:solidFill>
                <a:latin typeface="Arial" charset="0"/>
              </a:defRPr>
            </a:lvl7pPr>
            <a:lvl8pPr marL="3336925" indent="-217488" defTabSz="925513" eaLnBrk="0" fontAlgn="base" hangingPunct="0">
              <a:spcBef>
                <a:spcPct val="30000"/>
              </a:spcBef>
              <a:spcAft>
                <a:spcPct val="0"/>
              </a:spcAft>
              <a:defRPr sz="1200">
                <a:solidFill>
                  <a:schemeClr val="tx1"/>
                </a:solidFill>
                <a:latin typeface="Arial" charset="0"/>
              </a:defRPr>
            </a:lvl8pPr>
            <a:lvl9pPr marL="3794125" indent="-217488" defTabSz="925513"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E030AE39-7C1E-4918-B5CD-1E1DD69BD637}" type="slidenum">
              <a:rPr lang="en-US" altLang="en-US" smtClean="0"/>
              <a:pPr eaLnBrk="1" hangingPunct="1">
                <a:spcBef>
                  <a:spcPct val="0"/>
                </a:spcBef>
                <a:defRPr/>
              </a:pPr>
              <a:t>2</a:t>
            </a:fld>
            <a:endParaRPr lang="en-US" altLang="en-US"/>
          </a:p>
        </p:txBody>
      </p:sp>
      <p:sp>
        <p:nvSpPr>
          <p:cNvPr id="16387" name="Rectangle 2"/>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88" name="Rectangle 3"/>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16389" name="Rectangle 4"/>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0" name="Rectangle 5"/>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1" name="Rectangle 6"/>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2" name="Rectangle 7"/>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16393" name="Rectangle 8"/>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4" name="Rectangle 9"/>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5" name="Rectangle 10"/>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6" name="Rectangle 11"/>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16397" name="Rectangle 12"/>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8" name="Rectangle 13"/>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9" name="Rectangle 14"/>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400" name="Rectangle 15"/>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16401" name="Rectangle 16"/>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402" name="Rectangle 17"/>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403" name="Rectangle 18"/>
          <p:cNvSpPr>
            <a:spLocks noChangeArrowheads="1"/>
          </p:cNvSpPr>
          <p:nvPr/>
        </p:nvSpPr>
        <p:spPr bwMode="auto">
          <a:xfrm>
            <a:off x="3970938" y="0"/>
            <a:ext cx="3039462"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404" name="Rectangle 19"/>
          <p:cNvSpPr>
            <a:spLocks noChangeArrowheads="1"/>
          </p:cNvSpPr>
          <p:nvPr/>
        </p:nvSpPr>
        <p:spPr bwMode="auto">
          <a:xfrm>
            <a:off x="3970938" y="8830471"/>
            <a:ext cx="3039462"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90600" eaLnBrk="0" hangingPunct="0">
              <a:spcBef>
                <a:spcPct val="30000"/>
              </a:spcBef>
              <a:defRPr sz="1200">
                <a:solidFill>
                  <a:schemeClr val="tx1"/>
                </a:solidFill>
                <a:latin typeface="Arial" charset="0"/>
              </a:defRPr>
            </a:lvl1pPr>
            <a:lvl2pPr marL="742950" indent="-285750" defTabSz="990600" eaLnBrk="0" hangingPunct="0">
              <a:spcBef>
                <a:spcPct val="30000"/>
              </a:spcBef>
              <a:defRPr sz="1200">
                <a:solidFill>
                  <a:schemeClr val="tx1"/>
                </a:solidFill>
                <a:latin typeface="Arial" charset="0"/>
              </a:defRPr>
            </a:lvl2pPr>
            <a:lvl3pPr marL="1143000" indent="-228600" defTabSz="990600" eaLnBrk="0" hangingPunct="0">
              <a:spcBef>
                <a:spcPct val="30000"/>
              </a:spcBef>
              <a:defRPr sz="1200">
                <a:solidFill>
                  <a:schemeClr val="tx1"/>
                </a:solidFill>
                <a:latin typeface="Arial" charset="0"/>
              </a:defRPr>
            </a:lvl3pPr>
            <a:lvl4pPr marL="1600200" indent="-228600" defTabSz="990600" eaLnBrk="0" hangingPunct="0">
              <a:spcBef>
                <a:spcPct val="30000"/>
              </a:spcBef>
              <a:defRPr sz="1200">
                <a:solidFill>
                  <a:schemeClr val="tx1"/>
                </a:solidFill>
                <a:latin typeface="Arial" charset="0"/>
              </a:defRPr>
            </a:lvl4pPr>
            <a:lvl5pPr marL="2057400" indent="-228600" defTabSz="990600" eaLnBrk="0" hangingPunct="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16405" name="Rectangle 20"/>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406" name="Rectangle 21"/>
          <p:cNvSpPr>
            <a:spLocks noChangeArrowheads="1"/>
          </p:cNvSpPr>
          <p:nvPr/>
        </p:nvSpPr>
        <p:spPr bwMode="auto">
          <a:xfrm>
            <a:off x="0" y="0"/>
            <a:ext cx="3037840"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407" name="Rectangle 22"/>
          <p:cNvSpPr>
            <a:spLocks noGrp="1" noRot="1" noChangeAspect="1" noChangeArrowheads="1" noTextEdit="1"/>
          </p:cNvSpPr>
          <p:nvPr>
            <p:ph type="sldImg"/>
          </p:nvPr>
        </p:nvSpPr>
        <p:spPr>
          <a:xfrm>
            <a:off x="1189038" y="703263"/>
            <a:ext cx="4632325" cy="3473450"/>
          </a:xfrm>
          <a:ln w="12700" cap="flat">
            <a:solidFill>
              <a:schemeClr val="tx1"/>
            </a:solidFill>
          </a:ln>
        </p:spPr>
      </p:sp>
      <p:sp>
        <p:nvSpPr>
          <p:cNvPr id="16408" name="Rectangle 23"/>
          <p:cNvSpPr>
            <a:spLocks noGrp="1" noChangeArrowheads="1"/>
          </p:cNvSpPr>
          <p:nvPr>
            <p:ph type="body" idx="1"/>
          </p:nvPr>
        </p:nvSpPr>
        <p:spPr>
          <a:xfrm>
            <a:off x="933098" y="4416821"/>
            <a:ext cx="5142582"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29" tIns="46709" rIns="95029" bIns="46709"/>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Explain that this is 4</a:t>
            </a:r>
            <a:r>
              <a:rPr lang="en-US" sz="1200" kern="1200" baseline="30000" dirty="0">
                <a:solidFill>
                  <a:schemeClr val="tx1"/>
                </a:solidFill>
                <a:effectLst/>
                <a:latin typeface="Arial" charset="0"/>
                <a:ea typeface="+mn-ea"/>
                <a:cs typeface="+mn-cs"/>
              </a:rPr>
              <a:t>th</a:t>
            </a:r>
            <a:r>
              <a:rPr lang="en-US" sz="1200" kern="1200" dirty="0">
                <a:solidFill>
                  <a:schemeClr val="tx1"/>
                </a:solidFill>
                <a:effectLst/>
                <a:latin typeface="Arial" charset="0"/>
                <a:ea typeface="+mn-ea"/>
                <a:cs typeface="+mn-cs"/>
              </a:rPr>
              <a:t> Q. 2019 ET&amp;D Continuous Education Topic. Read and explain the Objectives for course. Announce that we will begin by defining what a Spotter is.</a:t>
            </a:r>
          </a:p>
          <a:p>
            <a:pPr eaLnBrk="1" hangingPunct="1"/>
            <a:endParaRPr lang="en-US" altLang="en-US" sz="1100" dirty="0"/>
          </a:p>
          <a:p>
            <a:pPr eaLnBrk="1" hangingPunct="1"/>
            <a:endParaRPr lang="en-US" altLang="en-US" sz="1100" dirty="0"/>
          </a:p>
        </p:txBody>
      </p:sp>
    </p:spTree>
    <p:extLst>
      <p:ext uri="{BB962C8B-B14F-4D97-AF65-F5344CB8AC3E}">
        <p14:creationId xmlns:p14="http://schemas.microsoft.com/office/powerpoint/2010/main" val="1028851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that in this next section we will discuss the “Why” a spotter should be utilized by reviewing some recent injury/fatality statistics from the construction industry as well as from the 2017 ET&amp;D Partnership Statistics. </a:t>
            </a:r>
          </a:p>
        </p:txBody>
      </p:sp>
      <p:sp>
        <p:nvSpPr>
          <p:cNvPr id="4" name="Slide Number Placeholder 3"/>
          <p:cNvSpPr>
            <a:spLocks noGrp="1"/>
          </p:cNvSpPr>
          <p:nvPr>
            <p:ph type="sldNum" sz="quarter" idx="10"/>
          </p:nvPr>
        </p:nvSpPr>
        <p:spPr/>
        <p:txBody>
          <a:bodyPr/>
          <a:lstStyle/>
          <a:p>
            <a:pPr>
              <a:defRPr/>
            </a:pPr>
            <a:fld id="{FF0B8719-2130-4E92-A665-4AD06418780A}" type="slidenum">
              <a:rPr lang="en-US" smtClean="0"/>
              <a:pPr>
                <a:defRPr/>
              </a:pPr>
              <a:t>3</a:t>
            </a:fld>
            <a:endParaRPr lang="en-US"/>
          </a:p>
        </p:txBody>
      </p:sp>
    </p:spTree>
    <p:extLst>
      <p:ext uri="{BB962C8B-B14F-4D97-AF65-F5344CB8AC3E}">
        <p14:creationId xmlns:p14="http://schemas.microsoft.com/office/powerpoint/2010/main" val="1787761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this is a brief list of news headlines from the Occupational Safety &amp; Health Administration website regarding employee’s being fatality injured when not following safe work practices in and around moving equipment. </a:t>
            </a:r>
          </a:p>
          <a:p>
            <a:endParaRPr lang="en-US" dirty="0"/>
          </a:p>
          <a:p>
            <a:r>
              <a:rPr lang="en-US" b="0" u="sng" dirty="0"/>
              <a:t>Trainers Tip</a:t>
            </a:r>
            <a:r>
              <a:rPr lang="en-US" b="0" u="none" dirty="0"/>
              <a:t> – Engage the </a:t>
            </a:r>
            <a:r>
              <a:rPr lang="en-US" dirty="0"/>
              <a:t>group by asking if anyone has any first hand knowledge of any near-misses or events regarding vehicles/equipment? </a:t>
            </a:r>
            <a:endParaRPr lang="en-US" b="0" u="sng" dirty="0"/>
          </a:p>
        </p:txBody>
      </p:sp>
      <p:sp>
        <p:nvSpPr>
          <p:cNvPr id="4" name="Slide Number Placeholder 3"/>
          <p:cNvSpPr>
            <a:spLocks noGrp="1"/>
          </p:cNvSpPr>
          <p:nvPr>
            <p:ph type="sldNum" sz="quarter" idx="10"/>
          </p:nvPr>
        </p:nvSpPr>
        <p:spPr/>
        <p:txBody>
          <a:bodyPr/>
          <a:lstStyle/>
          <a:p>
            <a:pPr>
              <a:defRPr/>
            </a:pPr>
            <a:fld id="{FF0B8719-2130-4E92-A665-4AD06418780A}" type="slidenum">
              <a:rPr lang="en-US" smtClean="0"/>
              <a:pPr>
                <a:defRPr/>
              </a:pPr>
              <a:t>4</a:t>
            </a:fld>
            <a:endParaRPr lang="en-US"/>
          </a:p>
        </p:txBody>
      </p:sp>
    </p:spTree>
    <p:extLst>
      <p:ext uri="{BB962C8B-B14F-4D97-AF65-F5344CB8AC3E}">
        <p14:creationId xmlns:p14="http://schemas.microsoft.com/office/powerpoint/2010/main" val="856761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Fatality statistics by age from the Bureau of Labor Statistics</a:t>
            </a:r>
          </a:p>
        </p:txBody>
      </p:sp>
      <p:sp>
        <p:nvSpPr>
          <p:cNvPr id="4" name="Slide Number Placeholder 3"/>
          <p:cNvSpPr>
            <a:spLocks noGrp="1"/>
          </p:cNvSpPr>
          <p:nvPr>
            <p:ph type="sldNum" sz="quarter" idx="10"/>
          </p:nvPr>
        </p:nvSpPr>
        <p:spPr/>
        <p:txBody>
          <a:bodyPr/>
          <a:lstStyle/>
          <a:p>
            <a:pPr>
              <a:defRPr/>
            </a:pPr>
            <a:fld id="{FF0B8719-2130-4E92-A665-4AD06418780A}" type="slidenum">
              <a:rPr lang="en-US" smtClean="0"/>
              <a:pPr>
                <a:defRPr/>
              </a:pPr>
              <a:t>6</a:t>
            </a:fld>
            <a:endParaRPr lang="en-US"/>
          </a:p>
        </p:txBody>
      </p:sp>
    </p:spTree>
    <p:extLst>
      <p:ext uri="{BB962C8B-B14F-4D97-AF65-F5344CB8AC3E}">
        <p14:creationId xmlns:p14="http://schemas.microsoft.com/office/powerpoint/2010/main" val="712164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2017 ET&amp;D Injury Stats regarding the leading cause of injuries within the companies represented by the Partnership. It is important to note that vehicle/equipment related injuries are classified as Struck By or Caught Between. When these two categories are combined it ranks as the 2</a:t>
            </a:r>
            <a:r>
              <a:rPr lang="en-US" baseline="30000" dirty="0"/>
              <a:t>nd</a:t>
            </a:r>
            <a:r>
              <a:rPr lang="en-US" dirty="0"/>
              <a:t> leading cause of injuries.  </a:t>
            </a:r>
          </a:p>
          <a:p>
            <a:endParaRPr lang="en-US" dirty="0"/>
          </a:p>
          <a:p>
            <a:r>
              <a:rPr lang="en-US" u="sng" dirty="0"/>
              <a:t>Trainers Tip</a:t>
            </a:r>
            <a:r>
              <a:rPr lang="en-US" u="none" dirty="0"/>
              <a:t> –The most common contributing factor related to Struck By / Caught Between events is failure to utilize a spotter. Many of these events could have been eliminated by properly utilizing a spotter. </a:t>
            </a:r>
            <a:endParaRPr lang="en-US" u="sng" dirty="0"/>
          </a:p>
        </p:txBody>
      </p:sp>
      <p:sp>
        <p:nvSpPr>
          <p:cNvPr id="4" name="Slide Number Placeholder 3"/>
          <p:cNvSpPr>
            <a:spLocks noGrp="1"/>
          </p:cNvSpPr>
          <p:nvPr>
            <p:ph type="sldNum" sz="quarter" idx="10"/>
          </p:nvPr>
        </p:nvSpPr>
        <p:spPr/>
        <p:txBody>
          <a:bodyPr/>
          <a:lstStyle/>
          <a:p>
            <a:pPr>
              <a:defRPr/>
            </a:pPr>
            <a:fld id="{FF0B8719-2130-4E92-A665-4AD06418780A}" type="slidenum">
              <a:rPr lang="en-US" smtClean="0"/>
              <a:pPr>
                <a:defRPr/>
              </a:pPr>
              <a:t>7</a:t>
            </a:fld>
            <a:endParaRPr lang="en-US"/>
          </a:p>
        </p:txBody>
      </p:sp>
    </p:spTree>
    <p:extLst>
      <p:ext uri="{BB962C8B-B14F-4D97-AF65-F5344CB8AC3E}">
        <p14:creationId xmlns:p14="http://schemas.microsoft.com/office/powerpoint/2010/main" val="2155663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definition of a spotter is someone who is trained to recognize hazards the driver/operator may not otherwise see while operating or moving equipment.  </a:t>
            </a:r>
          </a:p>
        </p:txBody>
      </p:sp>
      <p:sp>
        <p:nvSpPr>
          <p:cNvPr id="4" name="Slide Number Placeholder 3"/>
          <p:cNvSpPr>
            <a:spLocks noGrp="1"/>
          </p:cNvSpPr>
          <p:nvPr>
            <p:ph type="sldNum" sz="quarter" idx="10"/>
          </p:nvPr>
        </p:nvSpPr>
        <p:spPr/>
        <p:txBody>
          <a:bodyPr/>
          <a:lstStyle/>
          <a:p>
            <a:pPr>
              <a:defRPr/>
            </a:pPr>
            <a:fld id="{FF0B8719-2130-4E92-A665-4AD06418780A}" type="slidenum">
              <a:rPr lang="en-US" smtClean="0"/>
              <a:pPr>
                <a:defRPr/>
              </a:pPr>
              <a:t>8</a:t>
            </a:fld>
            <a:endParaRPr lang="en-US"/>
          </a:p>
        </p:txBody>
      </p:sp>
    </p:spTree>
    <p:extLst>
      <p:ext uri="{BB962C8B-B14F-4D97-AF65-F5344CB8AC3E}">
        <p14:creationId xmlns:p14="http://schemas.microsoft.com/office/powerpoint/2010/main" val="1801771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these are common causes of backing accidents. Discuss that each and every piece of equipment has different blind spots and danger zones.  Workers should not rely solely on backup alarms to alarm workers because of worksite noises or the backup alarms not functioning properly.  Some jobsites can become very congested and conditions are always changing which can lead to drivers/operators becoming unaware of other vehicles entering or exiting the work location.  Driver/operators should never allow themselves to become distracted and should always be looking in the direction of travel.  Unauthorized riding on vehicles/equipment should never be allowed on any project or jobsite.  </a:t>
            </a:r>
          </a:p>
        </p:txBody>
      </p:sp>
      <p:sp>
        <p:nvSpPr>
          <p:cNvPr id="4" name="Slide Number Placeholder 3"/>
          <p:cNvSpPr>
            <a:spLocks noGrp="1"/>
          </p:cNvSpPr>
          <p:nvPr>
            <p:ph type="sldNum" sz="quarter" idx="10"/>
          </p:nvPr>
        </p:nvSpPr>
        <p:spPr/>
        <p:txBody>
          <a:bodyPr/>
          <a:lstStyle/>
          <a:p>
            <a:pPr>
              <a:defRPr/>
            </a:pPr>
            <a:fld id="{FF0B8719-2130-4E92-A665-4AD06418780A}" type="slidenum">
              <a:rPr lang="en-US" smtClean="0"/>
              <a:pPr>
                <a:defRPr/>
              </a:pPr>
              <a:t>9</a:t>
            </a:fld>
            <a:endParaRPr lang="en-US"/>
          </a:p>
        </p:txBody>
      </p:sp>
    </p:spTree>
    <p:extLst>
      <p:ext uri="{BB962C8B-B14F-4D97-AF65-F5344CB8AC3E}">
        <p14:creationId xmlns:p14="http://schemas.microsoft.com/office/powerpoint/2010/main" val="3745440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that some project owners may require different rules as to when a spotter is needed or necessary for moving vehicles/equipment.  The following list is not all inclusive but rather a general list of when a spotter should be utilized. </a:t>
            </a:r>
          </a:p>
          <a:p>
            <a:pPr marL="171450" indent="-171450">
              <a:buFont typeface="Arial" panose="020B0604020202020204" pitchFamily="34" charset="0"/>
              <a:buChar char="•"/>
            </a:pPr>
            <a:r>
              <a:rPr lang="en-US" dirty="0"/>
              <a:t>Backing a vehicle or machinery</a:t>
            </a:r>
          </a:p>
          <a:p>
            <a:pPr marL="171450" indent="-171450">
              <a:buFont typeface="Arial" panose="020B0604020202020204" pitchFamily="34" charset="0"/>
              <a:buChar char="•"/>
            </a:pPr>
            <a:r>
              <a:rPr lang="en-US" dirty="0"/>
              <a:t>Moving in a congested area </a:t>
            </a:r>
          </a:p>
          <a:p>
            <a:pPr marL="171450" indent="-171450">
              <a:buFont typeface="Arial" panose="020B0604020202020204" pitchFamily="34" charset="0"/>
              <a:buChar char="•"/>
            </a:pPr>
            <a:r>
              <a:rPr lang="en-US" dirty="0"/>
              <a:t>Poor visibility </a:t>
            </a:r>
          </a:p>
          <a:p>
            <a:pPr marL="171450" indent="-171450">
              <a:buFont typeface="Arial" panose="020B0604020202020204" pitchFamily="34" charset="0"/>
              <a:buChar char="•"/>
            </a:pPr>
            <a:r>
              <a:rPr lang="en-US" dirty="0"/>
              <a:t>When in close proximity to other operations </a:t>
            </a:r>
          </a:p>
          <a:p>
            <a:pPr marL="171450" indent="-171450">
              <a:buFont typeface="Arial" panose="020B0604020202020204" pitchFamily="34" charset="0"/>
              <a:buChar char="•"/>
            </a:pPr>
            <a:r>
              <a:rPr lang="en-US" dirty="0"/>
              <a:t>When surrounded by foot traffic </a:t>
            </a:r>
          </a:p>
          <a:p>
            <a:pPr marL="171450" indent="-171450">
              <a:buFont typeface="Arial" panose="020B0604020202020204" pitchFamily="34" charset="0"/>
              <a:buChar char="•"/>
            </a:pPr>
            <a:r>
              <a:rPr lang="en-US" dirty="0"/>
              <a:t>Any time lateral, overhead, or other obstruction pose a threat </a:t>
            </a:r>
          </a:p>
        </p:txBody>
      </p:sp>
      <p:sp>
        <p:nvSpPr>
          <p:cNvPr id="4" name="Slide Number Placeholder 3"/>
          <p:cNvSpPr>
            <a:spLocks noGrp="1"/>
          </p:cNvSpPr>
          <p:nvPr>
            <p:ph type="sldNum" sz="quarter" idx="10"/>
          </p:nvPr>
        </p:nvSpPr>
        <p:spPr/>
        <p:txBody>
          <a:bodyPr/>
          <a:lstStyle/>
          <a:p>
            <a:pPr>
              <a:defRPr/>
            </a:pPr>
            <a:fld id="{FF0B8719-2130-4E92-A665-4AD06418780A}" type="slidenum">
              <a:rPr lang="en-US" smtClean="0"/>
              <a:pPr>
                <a:defRPr/>
              </a:pPr>
              <a:t>10</a:t>
            </a:fld>
            <a:endParaRPr lang="en-US"/>
          </a:p>
        </p:txBody>
      </p:sp>
    </p:spTree>
    <p:extLst>
      <p:ext uri="{BB962C8B-B14F-4D97-AF65-F5344CB8AC3E}">
        <p14:creationId xmlns:p14="http://schemas.microsoft.com/office/powerpoint/2010/main" val="16162026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cs typeface="+mn-cs"/>
            </a:endParaRPr>
          </a:p>
        </p:txBody>
      </p:sp>
      <p:sp>
        <p:nvSpPr>
          <p:cNvPr id="4"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cs typeface="+mn-cs"/>
            </a:endParaRPr>
          </a:p>
        </p:txBody>
      </p:sp>
      <p:sp>
        <p:nvSpPr>
          <p:cNvPr id="5" name="AutoShape 4"/>
          <p:cNvSpPr>
            <a:spLocks noChangeArrowheads="1"/>
          </p:cNvSpPr>
          <p:nvPr/>
        </p:nvSpPr>
        <p:spPr bwMode="blackWhite">
          <a:xfrm>
            <a:off x="1447800" y="3352800"/>
            <a:ext cx="6400800" cy="2286000"/>
          </a:xfrm>
          <a:prstGeom prst="roundRect">
            <a:avLst>
              <a:gd name="adj" fmla="val 16667"/>
            </a:avLst>
          </a:prstGeom>
          <a:solidFill>
            <a:schemeClr val="bg1"/>
          </a:solidFill>
          <a:ln w="50800">
            <a:solidFill>
              <a:schemeClr val="bg2"/>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a:cs typeface="+mn-cs"/>
            </a:endParaRPr>
          </a:p>
        </p:txBody>
      </p:sp>
      <p:pic>
        <p:nvPicPr>
          <p:cNvPr id="6"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33600" y="3429000"/>
            <a:ext cx="2286000"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0" y="4038600"/>
            <a:ext cx="2590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2037"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8" name="Rectangle 7"/>
          <p:cNvSpPr>
            <a:spLocks noGrp="1" noChangeArrowheads="1"/>
          </p:cNvSpPr>
          <p:nvPr>
            <p:ph type="dt" sz="half" idx="10"/>
          </p:nvPr>
        </p:nvSpPr>
        <p:spPr/>
        <p:txBody>
          <a:bodyPr/>
          <a:lstStyle>
            <a:lvl1pPr>
              <a:defRPr/>
            </a:lvl1pPr>
          </a:lstStyle>
          <a:p>
            <a:pPr>
              <a:defRPr/>
            </a:pPr>
            <a:endParaRPr lang="en-US"/>
          </a:p>
        </p:txBody>
      </p:sp>
      <p:sp>
        <p:nvSpPr>
          <p:cNvPr id="9"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p>
        </p:txBody>
      </p:sp>
      <p:sp>
        <p:nvSpPr>
          <p:cNvPr id="10"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4BC82CB8-32D3-493F-BA4D-C698C2FBA453}" type="slidenum">
              <a:rPr lang="en-US"/>
              <a:pPr>
                <a:defRPr/>
              </a:pPr>
              <a:t>‹#›</a:t>
            </a:fld>
            <a:endParaRPr lang="en-US" dirty="0"/>
          </a:p>
        </p:txBody>
      </p:sp>
    </p:spTree>
    <p:extLst>
      <p:ext uri="{BB962C8B-B14F-4D97-AF65-F5344CB8AC3E}">
        <p14:creationId xmlns:p14="http://schemas.microsoft.com/office/powerpoint/2010/main" val="392540660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B02C4-578E-4A57-9B99-0EE79F1D5CBA}" type="slidenum">
              <a:rPr lang="en-US"/>
              <a:pPr>
                <a:defRPr/>
              </a:pPr>
              <a:t>‹#›</a:t>
            </a:fld>
            <a:endParaRPr lang="en-US" dirty="0"/>
          </a:p>
        </p:txBody>
      </p:sp>
    </p:spTree>
    <p:extLst>
      <p:ext uri="{BB962C8B-B14F-4D97-AF65-F5344CB8AC3E}">
        <p14:creationId xmlns:p14="http://schemas.microsoft.com/office/powerpoint/2010/main" val="121882658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9B2809-61E3-4FE3-BDB6-F42EB26DDB17}" type="slidenum">
              <a:rPr lang="en-US"/>
              <a:pPr>
                <a:defRPr/>
              </a:pPr>
              <a:t>‹#›</a:t>
            </a:fld>
            <a:endParaRPr lang="en-US" dirty="0"/>
          </a:p>
        </p:txBody>
      </p:sp>
    </p:spTree>
    <p:extLst>
      <p:ext uri="{BB962C8B-B14F-4D97-AF65-F5344CB8AC3E}">
        <p14:creationId xmlns:p14="http://schemas.microsoft.com/office/powerpoint/2010/main" val="20251683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DD52C7D-CF9C-4B33-8411-7096F1AFF836}" type="slidenum">
              <a:rPr lang="en-US"/>
              <a:pPr>
                <a:defRPr/>
              </a:pPr>
              <a:t>‹#›</a:t>
            </a:fld>
            <a:endParaRPr lang="en-US" dirty="0"/>
          </a:p>
        </p:txBody>
      </p:sp>
    </p:spTree>
    <p:extLst>
      <p:ext uri="{BB962C8B-B14F-4D97-AF65-F5344CB8AC3E}">
        <p14:creationId xmlns:p14="http://schemas.microsoft.com/office/powerpoint/2010/main" val="109916928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762000" y="1905000"/>
            <a:ext cx="37719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86300" y="1905000"/>
            <a:ext cx="3771900" cy="40386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46CB010-865E-43A3-B343-9D274A69DE56}" type="slidenum">
              <a:rPr lang="en-US"/>
              <a:pPr>
                <a:defRPr/>
              </a:pPr>
              <a:t>‹#›</a:t>
            </a:fld>
            <a:endParaRPr lang="en-US" dirty="0"/>
          </a:p>
        </p:txBody>
      </p:sp>
    </p:spTree>
    <p:extLst>
      <p:ext uri="{BB962C8B-B14F-4D97-AF65-F5344CB8AC3E}">
        <p14:creationId xmlns:p14="http://schemas.microsoft.com/office/powerpoint/2010/main" val="406428624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1012"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71013"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71014"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cs typeface="+mn-cs"/>
              </a:defRPr>
            </a:lvl1pPr>
          </a:lstStyle>
          <a:p>
            <a:pPr>
              <a:defRPr/>
            </a:pPr>
            <a:fld id="{7D2308C9-7F51-4B0F-9668-4E9DC7A70FA6}" type="slidenum">
              <a:rPr lang="en-US"/>
              <a:pPr>
                <a:defRPr/>
              </a:pPr>
              <a:t>‹#›</a:t>
            </a:fld>
            <a:endParaRPr lang="en-US" dirty="0"/>
          </a:p>
        </p:txBody>
      </p:sp>
      <p:grpSp>
        <p:nvGrpSpPr>
          <p:cNvPr id="1031" name="Group 7"/>
          <p:cNvGrpSpPr>
            <a:grpSpLocks/>
          </p:cNvGrpSpPr>
          <p:nvPr/>
        </p:nvGrpSpPr>
        <p:grpSpPr bwMode="auto">
          <a:xfrm>
            <a:off x="168275" y="228600"/>
            <a:ext cx="8823325" cy="6096000"/>
            <a:chOff x="106" y="144"/>
            <a:chExt cx="5558" cy="3840"/>
          </a:xfrm>
        </p:grpSpPr>
        <p:sp>
          <p:nvSpPr>
            <p:cNvPr id="1035"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cs typeface="+mn-cs"/>
              </a:endParaRPr>
            </a:p>
          </p:txBody>
        </p:sp>
        <p:sp>
          <p:nvSpPr>
            <p:cNvPr id="2" name="Line 9"/>
            <p:cNvSpPr>
              <a:spLocks noChangeShapeType="1"/>
            </p:cNvSpPr>
            <p:nvPr/>
          </p:nvSpPr>
          <p:spPr bwMode="auto">
            <a:xfrm>
              <a:off x="480" y="1077"/>
              <a:ext cx="48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1032" name="Picture 1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96200" y="381000"/>
            <a:ext cx="990600"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6400800"/>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49" r:id="rId1"/>
    <p:sldLayoutId id="2147485031" r:id="rId2"/>
    <p:sldLayoutId id="2147485033" r:id="rId3"/>
    <p:sldLayoutId id="2147485036" r:id="rId4"/>
    <p:sldLayoutId id="2147485041" r:id="rId5"/>
  </p:sldLayoutIdLst>
  <p:transition>
    <p:wipe dir="r"/>
  </p:transition>
  <p:hf hdr="0" ftr="0" dt="0"/>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lstStyle/>
          <a:p>
            <a:pPr eaLnBrk="1" hangingPunct="1">
              <a:spcBef>
                <a:spcPts val="1200"/>
              </a:spcBef>
              <a:spcAft>
                <a:spcPts val="600"/>
              </a:spcAft>
            </a:pPr>
            <a:r>
              <a:rPr lang="en-US" altLang="en-US" i="0" dirty="0"/>
              <a:t>Equipment Spotter Safety</a:t>
            </a:r>
            <a:br>
              <a:rPr lang="en-US" altLang="en-US" i="0" dirty="0"/>
            </a:br>
            <a:r>
              <a:rPr lang="en-US" altLang="en-US" sz="3200" b="1" i="0" dirty="0">
                <a:latin typeface="Arial" charset="0"/>
                <a:cs typeface="Arial" charset="0"/>
              </a:rPr>
              <a:t>Continuing Education</a:t>
            </a:r>
            <a:br>
              <a:rPr lang="en-US" altLang="en-US" sz="3200" b="1" i="0" dirty="0">
                <a:latin typeface="Arial" charset="0"/>
                <a:cs typeface="Arial" charset="0"/>
              </a:rPr>
            </a:br>
            <a:r>
              <a:rPr lang="en-US" altLang="en-US" sz="2000" b="1" i="0" dirty="0">
                <a:latin typeface="Arial" charset="0"/>
                <a:cs typeface="Arial" charset="0"/>
              </a:rPr>
              <a:t>Fourth Quarter 2019</a:t>
            </a:r>
            <a:endParaRPr lang="en-US" altLang="en-US" sz="3200" b="1" i="0" dirty="0">
              <a:latin typeface="Arial" charset="0"/>
              <a:cs typeface="Arial" charset="0"/>
            </a:endParaRPr>
          </a:p>
        </p:txBody>
      </p:sp>
      <p:sp>
        <p:nvSpPr>
          <p:cNvPr id="2" name="Slide Number Placeholder 1"/>
          <p:cNvSpPr>
            <a:spLocks noGrp="1"/>
          </p:cNvSpPr>
          <p:nvPr>
            <p:ph type="sldNum" sz="quarter" idx="12"/>
          </p:nvPr>
        </p:nvSpPr>
        <p:spPr/>
        <p:txBody>
          <a:bodyPr/>
          <a:lstStyle/>
          <a:p>
            <a:pPr>
              <a:defRPr/>
            </a:pPr>
            <a:fld id="{4BC82CB8-32D3-493F-BA4D-C698C2FBA453}" type="slidenum">
              <a:rPr lang="en-US" smtClean="0"/>
              <a:pPr>
                <a:defRPr/>
              </a:pPr>
              <a:t>1</a:t>
            </a:fld>
            <a:r>
              <a:rPr lang="en-US" dirty="0" smtClean="0"/>
              <a:t>-1</a:t>
            </a:r>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72B601-562A-4456-B17A-D202B49A656F}"/>
              </a:ext>
            </a:extLst>
          </p:cNvPr>
          <p:cNvSpPr>
            <a:spLocks noGrp="1"/>
          </p:cNvSpPr>
          <p:nvPr>
            <p:ph type="title"/>
          </p:nvPr>
        </p:nvSpPr>
        <p:spPr/>
        <p:txBody>
          <a:bodyPr/>
          <a:lstStyle/>
          <a:p>
            <a:r>
              <a:rPr lang="en-US" dirty="0"/>
              <a:t>When to use a Spotter</a:t>
            </a:r>
          </a:p>
        </p:txBody>
      </p:sp>
      <p:sp>
        <p:nvSpPr>
          <p:cNvPr id="3" name="Content Placeholder 2">
            <a:extLst>
              <a:ext uri="{FF2B5EF4-FFF2-40B4-BE49-F238E27FC236}">
                <a16:creationId xmlns:a16="http://schemas.microsoft.com/office/drawing/2014/main" xmlns="" id="{15B56574-B375-443F-962F-57B629569F81}"/>
              </a:ext>
            </a:extLst>
          </p:cNvPr>
          <p:cNvSpPr>
            <a:spLocks noGrp="1"/>
          </p:cNvSpPr>
          <p:nvPr>
            <p:ph idx="1"/>
          </p:nvPr>
        </p:nvSpPr>
        <p:spPr>
          <a:xfrm>
            <a:off x="533400" y="1905000"/>
            <a:ext cx="8077200" cy="4419600"/>
          </a:xfrm>
        </p:spPr>
        <p:txBody>
          <a:bodyPr/>
          <a:lstStyle/>
          <a:p>
            <a:pPr>
              <a:buClrTx/>
              <a:buFont typeface="Wingdings" panose="05000000000000000000" pitchFamily="2" charset="2"/>
              <a:buChar char="ü"/>
            </a:pPr>
            <a:r>
              <a:rPr lang="en-US" dirty="0"/>
              <a:t>Backing a vehicle or machinery </a:t>
            </a:r>
          </a:p>
          <a:p>
            <a:pPr>
              <a:buClrTx/>
              <a:buFont typeface="Wingdings" panose="05000000000000000000" pitchFamily="2" charset="2"/>
              <a:buChar char="ü"/>
            </a:pPr>
            <a:r>
              <a:rPr lang="en-US" dirty="0"/>
              <a:t>Moving a vehicle or machinery in a congested area </a:t>
            </a:r>
          </a:p>
          <a:p>
            <a:pPr>
              <a:buClrTx/>
              <a:buFont typeface="Wingdings" panose="05000000000000000000" pitchFamily="2" charset="2"/>
              <a:buChar char="ü"/>
            </a:pPr>
            <a:r>
              <a:rPr lang="en-US" dirty="0"/>
              <a:t>Poor visibility</a:t>
            </a:r>
          </a:p>
          <a:p>
            <a:pPr>
              <a:buClrTx/>
              <a:buFont typeface="Wingdings" panose="05000000000000000000" pitchFamily="2" charset="2"/>
              <a:buChar char="ü"/>
            </a:pPr>
            <a:r>
              <a:rPr lang="en-US" dirty="0"/>
              <a:t>Close proximity</a:t>
            </a:r>
          </a:p>
          <a:p>
            <a:pPr>
              <a:buClrTx/>
              <a:buFont typeface="Wingdings" panose="05000000000000000000" pitchFamily="2" charset="2"/>
              <a:buChar char="ü"/>
            </a:pPr>
            <a:r>
              <a:rPr lang="en-US" dirty="0"/>
              <a:t>Pedestrians/coworkers or other </a:t>
            </a:r>
            <a:r>
              <a:rPr lang="en-US" dirty="0" smtClean="0"/>
              <a:t>workers</a:t>
            </a:r>
            <a:endParaRPr lang="en-US" dirty="0"/>
          </a:p>
          <a:p>
            <a:pPr>
              <a:buClrTx/>
              <a:buFont typeface="Wingdings" panose="05000000000000000000" pitchFamily="2" charset="2"/>
              <a:buChar char="ü"/>
            </a:pPr>
            <a:r>
              <a:rPr lang="en-US" dirty="0"/>
              <a:t>Lateral, overhead, or other obstructions</a:t>
            </a:r>
          </a:p>
        </p:txBody>
      </p:sp>
      <p:sp>
        <p:nvSpPr>
          <p:cNvPr id="4" name="Slide Number Placeholder 3"/>
          <p:cNvSpPr>
            <a:spLocks noGrp="1"/>
          </p:cNvSpPr>
          <p:nvPr>
            <p:ph type="sldNum" sz="quarter" idx="12"/>
          </p:nvPr>
        </p:nvSpPr>
        <p:spPr/>
        <p:txBody>
          <a:bodyPr/>
          <a:lstStyle/>
          <a:p>
            <a:pPr>
              <a:defRPr/>
            </a:pPr>
            <a:r>
              <a:rPr lang="en-US" dirty="0" smtClean="0"/>
              <a:t>1-</a:t>
            </a:r>
            <a:fld id="{083B02C4-578E-4A57-9B99-0EE79F1D5CBA}" type="slidenum">
              <a:rPr lang="en-US" smtClean="0"/>
              <a:pPr>
                <a:defRPr/>
              </a:pPr>
              <a:t>10</a:t>
            </a:fld>
            <a:endParaRPr lang="en-US" dirty="0"/>
          </a:p>
        </p:txBody>
      </p:sp>
    </p:spTree>
    <p:extLst>
      <p:ext uri="{BB962C8B-B14F-4D97-AF65-F5344CB8AC3E}">
        <p14:creationId xmlns:p14="http://schemas.microsoft.com/office/powerpoint/2010/main" val="318578055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Points-Session </a:t>
            </a:r>
            <a:r>
              <a:rPr lang="en-US" dirty="0"/>
              <a:t>O</a:t>
            </a:r>
            <a:r>
              <a:rPr lang="en-US" dirty="0" smtClean="0"/>
              <a:t>ne</a:t>
            </a:r>
            <a:endParaRPr lang="en-US" dirty="0"/>
          </a:p>
        </p:txBody>
      </p:sp>
      <p:sp>
        <p:nvSpPr>
          <p:cNvPr id="5" name="Content Placeholder 4"/>
          <p:cNvSpPr>
            <a:spLocks noGrp="1"/>
          </p:cNvSpPr>
          <p:nvPr>
            <p:ph idx="1"/>
          </p:nvPr>
        </p:nvSpPr>
        <p:spPr>
          <a:xfrm>
            <a:off x="304800" y="1828800"/>
            <a:ext cx="8382000" cy="4038600"/>
          </a:xfrm>
        </p:spPr>
        <p:txBody>
          <a:bodyPr/>
          <a:lstStyle/>
          <a:p>
            <a:pPr eaLnBrk="1" hangingPunct="1">
              <a:spcBef>
                <a:spcPts val="600"/>
              </a:spcBef>
              <a:spcAft>
                <a:spcPts val="0"/>
              </a:spcAft>
              <a:buClrTx/>
              <a:buFont typeface="+mj-lt"/>
              <a:buAutoNum type="arabicPeriod"/>
            </a:pPr>
            <a:r>
              <a:rPr lang="en-US" sz="1600" dirty="0"/>
              <a:t>A spotter is someone trained to recognize hazards the driver/operator may not see?</a:t>
            </a:r>
          </a:p>
          <a:p>
            <a:pPr lvl="1" eaLnBrk="1" hangingPunct="1">
              <a:spcBef>
                <a:spcPts val="600"/>
              </a:spcBef>
              <a:spcAft>
                <a:spcPts val="0"/>
              </a:spcAft>
              <a:buClrTx/>
              <a:buSzPct val="70000"/>
              <a:buFont typeface="+mj-lt"/>
              <a:buAutoNum type="alphaLcPeriod"/>
            </a:pPr>
            <a:r>
              <a:rPr lang="en-US" altLang="en-US" sz="1400" dirty="0" smtClean="0"/>
              <a:t>True</a:t>
            </a:r>
            <a:endParaRPr lang="en-US" altLang="en-US" sz="1400" dirty="0"/>
          </a:p>
          <a:p>
            <a:pPr lvl="1" eaLnBrk="1" hangingPunct="1">
              <a:spcBef>
                <a:spcPts val="600"/>
              </a:spcBef>
              <a:spcAft>
                <a:spcPts val="0"/>
              </a:spcAft>
              <a:buClrTx/>
              <a:buSzPct val="70000"/>
              <a:buFont typeface="+mj-lt"/>
              <a:buAutoNum type="alphaLcPeriod"/>
            </a:pPr>
            <a:r>
              <a:rPr lang="en-US" altLang="en-US" sz="1400" dirty="0" smtClean="0"/>
              <a:t>False</a:t>
            </a:r>
          </a:p>
          <a:p>
            <a:pPr eaLnBrk="1" hangingPunct="1">
              <a:spcBef>
                <a:spcPts val="600"/>
              </a:spcBef>
              <a:spcAft>
                <a:spcPts val="0"/>
              </a:spcAft>
              <a:buClrTx/>
              <a:buFont typeface="+mj-lt"/>
              <a:buAutoNum type="arabicPeriod"/>
            </a:pPr>
            <a:r>
              <a:rPr lang="en-US" sz="1600" dirty="0" smtClean="0"/>
              <a:t>The </a:t>
            </a:r>
            <a:r>
              <a:rPr lang="en-US" sz="1600" dirty="0"/>
              <a:t>spotter should also consider lateral and overhead hazards when spotting? </a:t>
            </a:r>
            <a:r>
              <a:rPr lang="en-US" altLang="en-US" sz="1400" dirty="0" smtClean="0"/>
              <a:t>   </a:t>
            </a:r>
            <a:endParaRPr lang="en-US" altLang="en-US" sz="1400" dirty="0"/>
          </a:p>
          <a:p>
            <a:pPr marL="685800" lvl="1" indent="-228600" eaLnBrk="1" hangingPunct="1">
              <a:spcBef>
                <a:spcPts val="600"/>
              </a:spcBef>
              <a:spcAft>
                <a:spcPts val="0"/>
              </a:spcAft>
              <a:buClrTx/>
              <a:buSzPct val="70000"/>
              <a:buFont typeface="+mj-lt"/>
              <a:buAutoNum type="alphaLcPeriod"/>
            </a:pPr>
            <a:r>
              <a:rPr lang="en-US" altLang="en-US" sz="1400" dirty="0" smtClean="0"/>
              <a:t>True</a:t>
            </a:r>
            <a:endParaRPr lang="en-US" altLang="en-US" sz="1400" dirty="0"/>
          </a:p>
          <a:p>
            <a:pPr marL="685800" lvl="1" indent="-228600" eaLnBrk="1" hangingPunct="1">
              <a:spcBef>
                <a:spcPts val="600"/>
              </a:spcBef>
              <a:spcAft>
                <a:spcPts val="0"/>
              </a:spcAft>
              <a:buClrTx/>
              <a:buSzPct val="70000"/>
              <a:buFont typeface="+mj-lt"/>
              <a:buAutoNum type="alphaLcPeriod"/>
            </a:pPr>
            <a:r>
              <a:rPr lang="en-US" altLang="en-US" sz="1400" dirty="0" smtClean="0"/>
              <a:t>False</a:t>
            </a:r>
          </a:p>
          <a:p>
            <a:pPr eaLnBrk="1" hangingPunct="1">
              <a:spcBef>
                <a:spcPts val="600"/>
              </a:spcBef>
              <a:spcAft>
                <a:spcPts val="0"/>
              </a:spcAft>
              <a:buClrTx/>
              <a:buFont typeface="+mj-lt"/>
              <a:buAutoNum type="arabicPeriod"/>
            </a:pPr>
            <a:r>
              <a:rPr lang="en-US" sz="1600" dirty="0" smtClean="0"/>
              <a:t>Blind </a:t>
            </a:r>
            <a:r>
              <a:rPr lang="en-US" sz="1600" dirty="0"/>
              <a:t>Spots are a leading contributor to backing accidents? </a:t>
            </a:r>
            <a:endParaRPr lang="en-US" altLang="en-US" sz="1400" dirty="0"/>
          </a:p>
          <a:p>
            <a:pPr lvl="1" eaLnBrk="1" hangingPunct="1">
              <a:spcBef>
                <a:spcPts val="600"/>
              </a:spcBef>
              <a:spcAft>
                <a:spcPts val="0"/>
              </a:spcAft>
              <a:buClrTx/>
              <a:buSzPct val="70000"/>
              <a:buFont typeface="+mj-lt"/>
              <a:buAutoNum type="alphaLcPeriod"/>
            </a:pPr>
            <a:r>
              <a:rPr lang="en-US" altLang="en-US" sz="1400" dirty="0" smtClean="0"/>
              <a:t>True</a:t>
            </a:r>
          </a:p>
          <a:p>
            <a:pPr lvl="1" eaLnBrk="1" hangingPunct="1">
              <a:spcBef>
                <a:spcPts val="600"/>
              </a:spcBef>
              <a:spcAft>
                <a:spcPts val="0"/>
              </a:spcAft>
              <a:buClrTx/>
              <a:buSzPct val="70000"/>
              <a:buFont typeface="+mj-lt"/>
              <a:buAutoNum type="alphaLcPeriod"/>
            </a:pPr>
            <a:r>
              <a:rPr lang="en-US" altLang="en-US" sz="1400" dirty="0" smtClean="0"/>
              <a:t>False</a:t>
            </a:r>
            <a:endParaRPr lang="en-US" altLang="en-US" sz="1400" dirty="0"/>
          </a:p>
          <a:p>
            <a:pPr marL="350838" indent="-350838">
              <a:spcBef>
                <a:spcPts val="600"/>
              </a:spcBef>
              <a:spcAft>
                <a:spcPts val="0"/>
              </a:spcAft>
              <a:buFont typeface="+mj-lt"/>
              <a:buAutoNum type="arabicPeriod"/>
            </a:pPr>
            <a:r>
              <a:rPr lang="en-US" sz="1600" dirty="0"/>
              <a:t>In 2017 Struck By/Caught Between  Accidents  were the 2</a:t>
            </a:r>
            <a:r>
              <a:rPr lang="en-US" sz="1600" baseline="30000" dirty="0"/>
              <a:t>nd</a:t>
            </a:r>
            <a:r>
              <a:rPr lang="en-US" sz="1600" dirty="0"/>
              <a:t> leading cause of injuries within the ET&amp;D Partnership? </a:t>
            </a:r>
          </a:p>
          <a:p>
            <a:pPr lvl="1" eaLnBrk="1" hangingPunct="1">
              <a:spcBef>
                <a:spcPts val="600"/>
              </a:spcBef>
              <a:spcAft>
                <a:spcPts val="0"/>
              </a:spcAft>
              <a:buClrTx/>
              <a:buSzPct val="70000"/>
              <a:buFont typeface="+mj-lt"/>
              <a:buAutoNum type="alphaLcPeriod"/>
            </a:pPr>
            <a:r>
              <a:rPr lang="en-US" altLang="en-US" sz="1400" dirty="0" smtClean="0"/>
              <a:t>True</a:t>
            </a:r>
            <a:endParaRPr lang="en-US" altLang="en-US" sz="1400" dirty="0"/>
          </a:p>
          <a:p>
            <a:pPr lvl="1" eaLnBrk="1" hangingPunct="1">
              <a:spcBef>
                <a:spcPts val="600"/>
              </a:spcBef>
              <a:spcAft>
                <a:spcPts val="0"/>
              </a:spcAft>
              <a:buClrTx/>
              <a:buSzPct val="70000"/>
              <a:buFont typeface="+mj-lt"/>
              <a:buAutoNum type="alphaLcPeriod"/>
            </a:pPr>
            <a:r>
              <a:rPr lang="en-US" altLang="en-US" sz="1400" dirty="0"/>
              <a:t>False</a:t>
            </a:r>
          </a:p>
          <a:p>
            <a:pPr marL="0" indent="0">
              <a:buClrTx/>
              <a:buNone/>
            </a:pPr>
            <a:endParaRPr lang="en-US" sz="2000" dirty="0"/>
          </a:p>
        </p:txBody>
      </p:sp>
      <p:sp>
        <p:nvSpPr>
          <p:cNvPr id="5122"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defRPr/>
            </a:pPr>
            <a:r>
              <a:rPr lang="en-US" altLang="en-US" sz="1200" dirty="0" smtClean="0"/>
              <a:t>1-</a:t>
            </a:r>
            <a:fld id="{36D3E683-B657-4C53-A24B-AC98237F47AA}" type="slidenum">
              <a:rPr lang="en-US" altLang="en-US" sz="1200" smtClean="0"/>
              <a:pPr eaLnBrk="1" hangingPunct="1">
                <a:spcBef>
                  <a:spcPct val="0"/>
                </a:spcBef>
                <a:buClrTx/>
                <a:buSzTx/>
                <a:buFontTx/>
                <a:buNone/>
                <a:defRPr/>
              </a:pPr>
              <a:t>11</a:t>
            </a:fld>
            <a:endParaRPr lang="en-US" altLang="en-US" sz="1200" dirty="0" smtClean="0"/>
          </a:p>
        </p:txBody>
      </p:sp>
      <p:sp>
        <p:nvSpPr>
          <p:cNvPr id="1229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229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2293"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2294"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2295"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2296"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2" name="Rounded Rectangle 1"/>
          <p:cNvSpPr/>
          <p:nvPr/>
        </p:nvSpPr>
        <p:spPr bwMode="auto">
          <a:xfrm>
            <a:off x="717645" y="2133600"/>
            <a:ext cx="990600" cy="305933"/>
          </a:xfrm>
          <a:prstGeom prst="roundRect">
            <a:avLst/>
          </a:prstGeom>
          <a:noFill/>
          <a:ln w="25400"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Rounded Rectangle 11"/>
          <p:cNvSpPr/>
          <p:nvPr/>
        </p:nvSpPr>
        <p:spPr bwMode="auto">
          <a:xfrm>
            <a:off x="685800" y="3050656"/>
            <a:ext cx="990600" cy="302143"/>
          </a:xfrm>
          <a:prstGeom prst="roundRect">
            <a:avLst/>
          </a:prstGeom>
          <a:noFill/>
          <a:ln w="25400"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Rounded Rectangle 12"/>
          <p:cNvSpPr/>
          <p:nvPr/>
        </p:nvSpPr>
        <p:spPr bwMode="auto">
          <a:xfrm>
            <a:off x="717645" y="3962400"/>
            <a:ext cx="990600" cy="304800"/>
          </a:xfrm>
          <a:prstGeom prst="roundRect">
            <a:avLst/>
          </a:prstGeom>
          <a:noFill/>
          <a:ln w="25400"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Rounded Rectangle 13"/>
          <p:cNvSpPr/>
          <p:nvPr/>
        </p:nvSpPr>
        <p:spPr bwMode="auto">
          <a:xfrm>
            <a:off x="717645" y="5105400"/>
            <a:ext cx="990600" cy="304800"/>
          </a:xfrm>
          <a:prstGeom prst="roundRect">
            <a:avLst/>
          </a:prstGeom>
          <a:noFill/>
          <a:ln w="25400"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7456415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fade">
                                      <p:cBhvr>
                                        <p:cTn id="47" dur="500"/>
                                        <p:tgtEl>
                                          <p:spTgt spid="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7" end="7"/>
                                            </p:txEl>
                                          </p:spTgt>
                                        </p:tgtEl>
                                        <p:attrNameLst>
                                          <p:attrName>style.visibility</p:attrName>
                                        </p:attrNameLst>
                                      </p:cBhvr>
                                      <p:to>
                                        <p:strVal val="visible"/>
                                      </p:to>
                                    </p:set>
                                    <p:animEffect transition="in" filter="fade">
                                      <p:cBhvr>
                                        <p:cTn id="52" dur="500"/>
                                        <p:tgtEl>
                                          <p:spTgt spid="5">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8" end="8"/>
                                            </p:txEl>
                                          </p:spTgt>
                                        </p:tgtEl>
                                        <p:attrNameLst>
                                          <p:attrName>style.visibility</p:attrName>
                                        </p:attrNameLst>
                                      </p:cBhvr>
                                      <p:to>
                                        <p:strVal val="visible"/>
                                      </p:to>
                                    </p:set>
                                    <p:animEffect transition="in" filter="fade">
                                      <p:cBhvr>
                                        <p:cTn id="57" dur="500"/>
                                        <p:tgtEl>
                                          <p:spTgt spid="5">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9" end="9"/>
                                            </p:txEl>
                                          </p:spTgt>
                                        </p:tgtEl>
                                        <p:attrNameLst>
                                          <p:attrName>style.visibility</p:attrName>
                                        </p:attrNameLst>
                                      </p:cBhvr>
                                      <p:to>
                                        <p:strVal val="visible"/>
                                      </p:to>
                                    </p:set>
                                    <p:animEffect transition="in" filter="fade">
                                      <p:cBhvr>
                                        <p:cTn id="67" dur="500"/>
                                        <p:tgtEl>
                                          <p:spTgt spid="5">
                                            <p:txEl>
                                              <p:pRg st="9" end="9"/>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10" end="10"/>
                                            </p:txEl>
                                          </p:spTgt>
                                        </p:tgtEl>
                                        <p:attrNameLst>
                                          <p:attrName>style.visibility</p:attrName>
                                        </p:attrNameLst>
                                      </p:cBhvr>
                                      <p:to>
                                        <p:strVal val="visible"/>
                                      </p:to>
                                    </p:set>
                                    <p:animEffect transition="in" filter="fade">
                                      <p:cBhvr>
                                        <p:cTn id="72" dur="500"/>
                                        <p:tgtEl>
                                          <p:spTgt spid="5">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
                                            <p:txEl>
                                              <p:pRg st="11" end="11"/>
                                            </p:txEl>
                                          </p:spTgt>
                                        </p:tgtEl>
                                        <p:attrNameLst>
                                          <p:attrName>style.visibility</p:attrName>
                                        </p:attrNameLst>
                                      </p:cBhvr>
                                      <p:to>
                                        <p:strVal val="visible"/>
                                      </p:to>
                                    </p:set>
                                    <p:animEffect transition="in" filter="fade">
                                      <p:cBhvr>
                                        <p:cTn id="77" dur="500"/>
                                        <p:tgtEl>
                                          <p:spTgt spid="5">
                                            <p:txEl>
                                              <p:pRg st="11" end="1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fade">
                                      <p:cBhvr>
                                        <p:cTn id="8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512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5125"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5126"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5127"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5128"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5129" name="Rectangle 8"/>
          <p:cNvSpPr>
            <a:spLocks noChangeArrowheads="1"/>
          </p:cNvSpPr>
          <p:nvPr/>
        </p:nvSpPr>
        <p:spPr bwMode="auto">
          <a:xfrm>
            <a:off x="381000" y="1752600"/>
            <a:ext cx="8458200" cy="4267200"/>
          </a:xfrm>
          <a:prstGeom prst="rect">
            <a:avLst/>
          </a:prstGeom>
          <a:noFill/>
          <a:ln w="12700">
            <a:noFill/>
            <a:miter lim="800000"/>
            <a:headEnd/>
            <a:tailEnd/>
          </a:ln>
        </p:spPr>
        <p:txBody>
          <a:bodyPr lIns="90488" tIns="44450" rIns="90488" bIns="44450"/>
          <a:lstStyle/>
          <a:p>
            <a:pPr eaLnBrk="0" hangingPunct="0">
              <a:spcBef>
                <a:spcPct val="50000"/>
              </a:spcBef>
              <a:defRPr/>
            </a:pPr>
            <a:r>
              <a:rPr lang="en-US" altLang="en-US" sz="3200" dirty="0">
                <a:cs typeface="+mn-cs"/>
              </a:rPr>
              <a:t>Upon completion of this continuing education module you should be able to:</a:t>
            </a:r>
          </a:p>
          <a:p>
            <a:pPr marL="974725" lvl="1" indent="-455613" eaLnBrk="0" hangingPunct="0">
              <a:spcBef>
                <a:spcPts val="1200"/>
              </a:spcBef>
              <a:buFont typeface="Wingdings" pitchFamily="2" charset="2"/>
              <a:buChar char="þ"/>
              <a:defRPr/>
            </a:pPr>
            <a:r>
              <a:rPr lang="en-US" altLang="en-US" sz="2700" dirty="0">
                <a:cs typeface="+mn-cs"/>
              </a:rPr>
              <a:t>Define </a:t>
            </a:r>
            <a:r>
              <a:rPr lang="en-US" altLang="en-US" sz="2700" dirty="0" smtClean="0">
                <a:cs typeface="+mn-cs"/>
              </a:rPr>
              <a:t>Spotter  </a:t>
            </a:r>
            <a:endParaRPr lang="en-US" altLang="en-US" sz="2700" dirty="0">
              <a:cs typeface="+mn-cs"/>
            </a:endParaRPr>
          </a:p>
          <a:p>
            <a:pPr marL="974725" lvl="1" indent="-455613" eaLnBrk="0" hangingPunct="0">
              <a:spcBef>
                <a:spcPts val="1200"/>
              </a:spcBef>
              <a:buFont typeface="Wingdings" pitchFamily="2" charset="2"/>
              <a:buChar char="þ"/>
              <a:defRPr/>
            </a:pPr>
            <a:r>
              <a:rPr lang="en-US" altLang="en-US" sz="2700" dirty="0">
                <a:cs typeface="+mn-cs"/>
              </a:rPr>
              <a:t>Understand “WHY” spotters are necessary </a:t>
            </a:r>
          </a:p>
          <a:p>
            <a:pPr marL="974725" lvl="1" indent="-455613" eaLnBrk="0" hangingPunct="0">
              <a:spcBef>
                <a:spcPts val="1200"/>
              </a:spcBef>
              <a:buFont typeface="Wingdings" pitchFamily="2" charset="2"/>
              <a:buChar char="þ"/>
              <a:defRPr/>
            </a:pPr>
            <a:r>
              <a:rPr lang="en-US" altLang="en-US" sz="2700" dirty="0">
                <a:cs typeface="+mn-cs"/>
              </a:rPr>
              <a:t>See examples of equipment danger zones</a:t>
            </a:r>
          </a:p>
          <a:p>
            <a:pPr marL="974725" lvl="1" indent="-455613" eaLnBrk="0" hangingPunct="0">
              <a:spcBef>
                <a:spcPts val="1200"/>
              </a:spcBef>
              <a:buFont typeface="Wingdings" pitchFamily="2" charset="2"/>
              <a:buChar char="þ"/>
              <a:defRPr/>
            </a:pPr>
            <a:r>
              <a:rPr lang="en-US" altLang="en-US" sz="2700" dirty="0">
                <a:cs typeface="+mn-cs"/>
              </a:rPr>
              <a:t>Discuss the Spotters Responsibilities </a:t>
            </a:r>
          </a:p>
          <a:p>
            <a:pPr marL="974725" lvl="1" indent="-455613" eaLnBrk="0" hangingPunct="0">
              <a:spcBef>
                <a:spcPts val="1200"/>
              </a:spcBef>
              <a:buFont typeface="Wingdings" pitchFamily="2" charset="2"/>
              <a:buChar char="þ"/>
              <a:defRPr/>
            </a:pPr>
            <a:r>
              <a:rPr lang="en-US" altLang="en-US" sz="2700" dirty="0">
                <a:cs typeface="+mn-cs"/>
              </a:rPr>
              <a:t>Provide examples of common spotter hand signals </a:t>
            </a:r>
          </a:p>
        </p:txBody>
      </p:sp>
      <p:sp>
        <p:nvSpPr>
          <p:cNvPr id="5130" name="Rectangle 9"/>
          <p:cNvSpPr>
            <a:spLocks noGrp="1" noChangeArrowheads="1"/>
          </p:cNvSpPr>
          <p:nvPr>
            <p:ph type="title"/>
          </p:nvPr>
        </p:nvSpPr>
        <p:spPr/>
        <p:txBody>
          <a:bodyPr/>
          <a:lstStyle/>
          <a:p>
            <a:pPr eaLnBrk="1" hangingPunct="1"/>
            <a:r>
              <a:rPr lang="en-US" altLang="en-US"/>
              <a:t>Objectives</a:t>
            </a:r>
          </a:p>
        </p:txBody>
      </p:sp>
      <p:sp>
        <p:nvSpPr>
          <p:cNvPr id="2" name="Slide Number Placeholder 1"/>
          <p:cNvSpPr>
            <a:spLocks noGrp="1"/>
          </p:cNvSpPr>
          <p:nvPr>
            <p:ph type="sldNum" sz="quarter" idx="12"/>
          </p:nvPr>
        </p:nvSpPr>
        <p:spPr/>
        <p:txBody>
          <a:bodyPr/>
          <a:lstStyle/>
          <a:p>
            <a:pPr>
              <a:defRPr/>
            </a:pPr>
            <a:r>
              <a:rPr lang="en-US" dirty="0" smtClean="0"/>
              <a:t>1-</a:t>
            </a:r>
            <a:fld id="{083B02C4-578E-4A57-9B99-0EE79F1D5CBA}" type="slidenum">
              <a:rPr lang="en-US" smtClean="0"/>
              <a:pPr>
                <a:defRPr/>
              </a:pPr>
              <a:t>2</a:t>
            </a:fld>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9">
                                            <p:txEl>
                                              <p:pRg st="1" end="1"/>
                                            </p:txEl>
                                          </p:spTgt>
                                        </p:tgtEl>
                                        <p:attrNameLst>
                                          <p:attrName>style.visibility</p:attrName>
                                        </p:attrNameLst>
                                      </p:cBhvr>
                                      <p:to>
                                        <p:strVal val="visible"/>
                                      </p:to>
                                    </p:set>
                                    <p:animEffect transition="in" filter="fade">
                                      <p:cBhvr>
                                        <p:cTn id="7" dur="500"/>
                                        <p:tgtEl>
                                          <p:spTgt spid="512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9">
                                            <p:txEl>
                                              <p:pRg st="2" end="2"/>
                                            </p:txEl>
                                          </p:spTgt>
                                        </p:tgtEl>
                                        <p:attrNameLst>
                                          <p:attrName>style.visibility</p:attrName>
                                        </p:attrNameLst>
                                      </p:cBhvr>
                                      <p:to>
                                        <p:strVal val="visible"/>
                                      </p:to>
                                    </p:set>
                                    <p:animEffect transition="in" filter="fade">
                                      <p:cBhvr>
                                        <p:cTn id="12" dur="500"/>
                                        <p:tgtEl>
                                          <p:spTgt spid="51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9">
                                            <p:txEl>
                                              <p:pRg st="3" end="3"/>
                                            </p:txEl>
                                          </p:spTgt>
                                        </p:tgtEl>
                                        <p:attrNameLst>
                                          <p:attrName>style.visibility</p:attrName>
                                        </p:attrNameLst>
                                      </p:cBhvr>
                                      <p:to>
                                        <p:strVal val="visible"/>
                                      </p:to>
                                    </p:set>
                                    <p:animEffect transition="in" filter="fade">
                                      <p:cBhvr>
                                        <p:cTn id="17" dur="500"/>
                                        <p:tgtEl>
                                          <p:spTgt spid="512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9">
                                            <p:txEl>
                                              <p:pRg st="4" end="4"/>
                                            </p:txEl>
                                          </p:spTgt>
                                        </p:tgtEl>
                                        <p:attrNameLst>
                                          <p:attrName>style.visibility</p:attrName>
                                        </p:attrNameLst>
                                      </p:cBhvr>
                                      <p:to>
                                        <p:strVal val="visible"/>
                                      </p:to>
                                    </p:set>
                                    <p:animEffect transition="in" filter="fade">
                                      <p:cBhvr>
                                        <p:cTn id="22" dur="500"/>
                                        <p:tgtEl>
                                          <p:spTgt spid="512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9">
                                            <p:txEl>
                                              <p:pRg st="5" end="5"/>
                                            </p:txEl>
                                          </p:spTgt>
                                        </p:tgtEl>
                                        <p:attrNameLst>
                                          <p:attrName>style.visibility</p:attrName>
                                        </p:attrNameLst>
                                      </p:cBhvr>
                                      <p:to>
                                        <p:strVal val="visible"/>
                                      </p:to>
                                    </p:set>
                                    <p:animEffect transition="in" filter="fade">
                                      <p:cBhvr>
                                        <p:cTn id="27" dur="500"/>
                                        <p:tgtEl>
                                          <p:spTgt spid="512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F52CFD0-2AFA-4F97-AD2A-22FE1075081E}"/>
              </a:ext>
            </a:extLst>
          </p:cNvPr>
          <p:cNvSpPr>
            <a:spLocks noGrp="1"/>
          </p:cNvSpPr>
          <p:nvPr>
            <p:ph type="ctrTitle"/>
          </p:nvPr>
        </p:nvSpPr>
        <p:spPr/>
        <p:txBody>
          <a:bodyPr/>
          <a:lstStyle/>
          <a:p>
            <a:r>
              <a:rPr lang="en-US" i="0" dirty="0" smtClean="0"/>
              <a:t>Why Use </a:t>
            </a:r>
            <a:r>
              <a:rPr lang="en-US" i="0" dirty="0"/>
              <a:t>a </a:t>
            </a:r>
            <a:r>
              <a:rPr lang="en-US" i="0" dirty="0" smtClean="0"/>
              <a:t>Spotter</a:t>
            </a:r>
            <a:endParaRPr lang="en-US" sz="2400" i="0" dirty="0"/>
          </a:p>
        </p:txBody>
      </p:sp>
      <p:sp>
        <p:nvSpPr>
          <p:cNvPr id="2" name="Slide Number Placeholder 1"/>
          <p:cNvSpPr>
            <a:spLocks noGrp="1"/>
          </p:cNvSpPr>
          <p:nvPr>
            <p:ph type="sldNum" sz="quarter" idx="12"/>
          </p:nvPr>
        </p:nvSpPr>
        <p:spPr/>
        <p:txBody>
          <a:bodyPr/>
          <a:lstStyle/>
          <a:p>
            <a:pPr>
              <a:defRPr/>
            </a:pPr>
            <a:r>
              <a:rPr lang="en-US" dirty="0" smtClean="0"/>
              <a:t>1-</a:t>
            </a:r>
            <a:fld id="{4BC82CB8-32D3-493F-BA4D-C698C2FBA453}" type="slidenum">
              <a:rPr lang="en-US" smtClean="0"/>
              <a:pPr>
                <a:defRPr/>
              </a:pPr>
              <a:t>3</a:t>
            </a:fld>
            <a:endParaRPr lang="en-US" dirty="0"/>
          </a:p>
        </p:txBody>
      </p:sp>
      <p:sp>
        <p:nvSpPr>
          <p:cNvPr id="3" name="TextBox 2"/>
          <p:cNvSpPr txBox="1"/>
          <p:nvPr/>
        </p:nvSpPr>
        <p:spPr>
          <a:xfrm>
            <a:off x="3048000" y="6248400"/>
            <a:ext cx="3124200" cy="461665"/>
          </a:xfrm>
          <a:prstGeom prst="rect">
            <a:avLst/>
          </a:prstGeom>
          <a:noFill/>
        </p:spPr>
        <p:txBody>
          <a:bodyPr wrap="square" rtlCol="0">
            <a:spAutoFit/>
          </a:bodyPr>
          <a:lstStyle/>
          <a:p>
            <a:pPr algn="ctr"/>
            <a:r>
              <a:rPr lang="en-US" sz="2400" dirty="0">
                <a:solidFill>
                  <a:schemeClr val="tx2"/>
                </a:solidFill>
                <a:latin typeface="Arial Black" panose="020B0A04020102020204" pitchFamily="34" charset="0"/>
              </a:rPr>
              <a:t>Session One</a:t>
            </a:r>
          </a:p>
        </p:txBody>
      </p:sp>
    </p:spTree>
    <p:extLst>
      <p:ext uri="{BB962C8B-B14F-4D97-AF65-F5344CB8AC3E}">
        <p14:creationId xmlns:p14="http://schemas.microsoft.com/office/powerpoint/2010/main" val="176806245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xmlns="" id="{E39FFDBD-C54E-4DD0-9A44-82C2955CEB6F}"/>
              </a:ext>
            </a:extLst>
          </p:cNvPr>
          <p:cNvSpPr>
            <a:spLocks noGrp="1"/>
          </p:cNvSpPr>
          <p:nvPr>
            <p:ph type="title"/>
          </p:nvPr>
        </p:nvSpPr>
        <p:spPr/>
        <p:txBody>
          <a:bodyPr/>
          <a:lstStyle/>
          <a:p>
            <a:r>
              <a:rPr lang="en-US" dirty="0" smtClean="0"/>
              <a:t>Common Event</a:t>
            </a:r>
            <a:endParaRPr lang="en-US" dirty="0"/>
          </a:p>
        </p:txBody>
      </p:sp>
      <p:pic>
        <p:nvPicPr>
          <p:cNvPr id="2052" name="Picture 4" descr="Image result for newspape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8341" y="1623779"/>
            <a:ext cx="7581900" cy="444692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rot="21285271">
            <a:off x="2808589" y="2964172"/>
            <a:ext cx="4132061" cy="646331"/>
          </a:xfrm>
          <a:prstGeom prst="rect">
            <a:avLst/>
          </a:prstGeom>
          <a:noFill/>
        </p:spPr>
        <p:txBody>
          <a:bodyPr wrap="square" rtlCol="0">
            <a:spAutoFit/>
          </a:bodyPr>
          <a:lstStyle/>
          <a:p>
            <a:r>
              <a:rPr lang="en-US" dirty="0" smtClean="0">
                <a:latin typeface="Baskerville Old Face" panose="02020602080505020303" pitchFamily="18" charset="0"/>
              </a:rPr>
              <a:t>Road worker killed when he was run over by backing equipment</a:t>
            </a:r>
            <a:endParaRPr lang="en-US" dirty="0">
              <a:latin typeface="Baskerville Old Face" panose="02020602080505020303" pitchFamily="18" charset="0"/>
            </a:endParaRPr>
          </a:p>
        </p:txBody>
      </p:sp>
      <p:sp>
        <p:nvSpPr>
          <p:cNvPr id="13" name="TextBox 12"/>
          <p:cNvSpPr txBox="1"/>
          <p:nvPr/>
        </p:nvSpPr>
        <p:spPr>
          <a:xfrm rot="21266414">
            <a:off x="2882820" y="3703846"/>
            <a:ext cx="4132061" cy="646331"/>
          </a:xfrm>
          <a:prstGeom prst="rect">
            <a:avLst/>
          </a:prstGeom>
          <a:noFill/>
        </p:spPr>
        <p:txBody>
          <a:bodyPr wrap="square" rtlCol="0">
            <a:spAutoFit/>
          </a:bodyPr>
          <a:lstStyle/>
          <a:p>
            <a:r>
              <a:rPr lang="en-US" dirty="0" smtClean="0">
                <a:latin typeface="Baskerville Old Face" panose="02020602080505020303" pitchFamily="18" charset="0"/>
              </a:rPr>
              <a:t>Laborer killed when he fell off of and was run over by a backhoe he was ridding on</a:t>
            </a:r>
            <a:endParaRPr lang="en-US" dirty="0">
              <a:latin typeface="Baskerville Old Face" panose="02020602080505020303" pitchFamily="18" charset="0"/>
            </a:endParaRPr>
          </a:p>
        </p:txBody>
      </p:sp>
      <p:sp>
        <p:nvSpPr>
          <p:cNvPr id="15" name="TextBox 14"/>
          <p:cNvSpPr txBox="1"/>
          <p:nvPr/>
        </p:nvSpPr>
        <p:spPr>
          <a:xfrm rot="21221313">
            <a:off x="2948325" y="4398935"/>
            <a:ext cx="4132061" cy="646331"/>
          </a:xfrm>
          <a:prstGeom prst="rect">
            <a:avLst/>
          </a:prstGeom>
          <a:noFill/>
        </p:spPr>
        <p:txBody>
          <a:bodyPr wrap="square" rtlCol="0">
            <a:spAutoFit/>
          </a:bodyPr>
          <a:lstStyle/>
          <a:p>
            <a:r>
              <a:rPr lang="en-US" dirty="0" smtClean="0">
                <a:latin typeface="Baskerville Old Face" panose="02020602080505020303" pitchFamily="18" charset="0"/>
              </a:rPr>
              <a:t>Truck driver crushed between loading dock and trailer</a:t>
            </a:r>
            <a:endParaRPr lang="en-US" dirty="0">
              <a:latin typeface="Baskerville Old Face" panose="02020602080505020303" pitchFamily="18" charset="0"/>
            </a:endParaRPr>
          </a:p>
        </p:txBody>
      </p:sp>
      <p:sp>
        <p:nvSpPr>
          <p:cNvPr id="17" name="TextBox 16"/>
          <p:cNvSpPr txBox="1"/>
          <p:nvPr/>
        </p:nvSpPr>
        <p:spPr>
          <a:xfrm rot="21234931">
            <a:off x="2955046" y="5085767"/>
            <a:ext cx="4562590" cy="369332"/>
          </a:xfrm>
          <a:prstGeom prst="rect">
            <a:avLst/>
          </a:prstGeom>
          <a:noFill/>
        </p:spPr>
        <p:txBody>
          <a:bodyPr wrap="square" rtlCol="0">
            <a:spAutoFit/>
          </a:bodyPr>
          <a:lstStyle/>
          <a:p>
            <a:r>
              <a:rPr lang="en-US" dirty="0" smtClean="0">
                <a:latin typeface="Baskerville Old Face" panose="02020602080505020303" pitchFamily="18" charset="0"/>
              </a:rPr>
              <a:t>Worker injured when struck by backing vehicle</a:t>
            </a:r>
            <a:endParaRPr lang="en-US" dirty="0">
              <a:latin typeface="Baskerville Old Face" panose="02020602080505020303" pitchFamily="18" charset="0"/>
            </a:endParaRPr>
          </a:p>
        </p:txBody>
      </p:sp>
      <p:sp>
        <p:nvSpPr>
          <p:cNvPr id="2" name="Slide Number Placeholder 1"/>
          <p:cNvSpPr>
            <a:spLocks noGrp="1"/>
          </p:cNvSpPr>
          <p:nvPr>
            <p:ph type="sldNum" sz="quarter" idx="12"/>
          </p:nvPr>
        </p:nvSpPr>
        <p:spPr/>
        <p:txBody>
          <a:bodyPr/>
          <a:lstStyle/>
          <a:p>
            <a:pPr>
              <a:defRPr/>
            </a:pPr>
            <a:r>
              <a:rPr lang="en-US" dirty="0" smtClean="0"/>
              <a:t>1-</a:t>
            </a:r>
            <a:fld id="{083B02C4-578E-4A57-9B99-0EE79F1D5CBA}" type="slidenum">
              <a:rPr lang="en-US" smtClean="0"/>
              <a:pPr>
                <a:defRPr/>
              </a:pPr>
              <a:t>4</a:t>
            </a:fld>
            <a:endParaRPr lang="en-US" dirty="0"/>
          </a:p>
        </p:txBody>
      </p:sp>
    </p:spTree>
    <p:extLst>
      <p:ext uri="{BB962C8B-B14F-4D97-AF65-F5344CB8AC3E}">
        <p14:creationId xmlns:p14="http://schemas.microsoft.com/office/powerpoint/2010/main" val="3571951672"/>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Fatality Statistics</a:t>
            </a:r>
            <a:endParaRPr lang="en-US" dirty="0"/>
          </a:p>
        </p:txBody>
      </p:sp>
      <p:sp>
        <p:nvSpPr>
          <p:cNvPr id="3" name="Content Placeholder 2"/>
          <p:cNvSpPr>
            <a:spLocks noGrp="1"/>
          </p:cNvSpPr>
          <p:nvPr>
            <p:ph idx="1"/>
          </p:nvPr>
        </p:nvSpPr>
        <p:spPr/>
        <p:txBody>
          <a:bodyPr/>
          <a:lstStyle/>
          <a:p>
            <a:pPr marL="0" indent="0">
              <a:buNone/>
            </a:pPr>
            <a:r>
              <a:rPr lang="en-US" dirty="0" smtClean="0"/>
              <a:t>Type of Vehicle causing the most Back-over fatalities (2005 through 2010)</a:t>
            </a:r>
          </a:p>
          <a:p>
            <a:pPr lvl="1">
              <a:buClrTx/>
              <a:buSzPct val="70000"/>
              <a:buFont typeface="Wingdings" panose="05000000000000000000" pitchFamily="2" charset="2"/>
              <a:buChar char="ü"/>
            </a:pPr>
            <a:r>
              <a:rPr lang="en-US" dirty="0" smtClean="0"/>
              <a:t>Dump truck			67</a:t>
            </a:r>
          </a:p>
          <a:p>
            <a:pPr lvl="1">
              <a:buClrTx/>
              <a:buSzPct val="70000"/>
              <a:buFont typeface="Wingdings" panose="05000000000000000000" pitchFamily="2" charset="2"/>
              <a:buChar char="ü"/>
            </a:pPr>
            <a:r>
              <a:rPr lang="en-US" dirty="0" smtClean="0"/>
              <a:t>Semi truck			40</a:t>
            </a:r>
          </a:p>
          <a:p>
            <a:pPr lvl="1">
              <a:buClrTx/>
              <a:buSzPct val="70000"/>
              <a:buFont typeface="Wingdings" panose="05000000000000000000" pitchFamily="2" charset="2"/>
              <a:buChar char="ü"/>
            </a:pPr>
            <a:r>
              <a:rPr lang="en-US" dirty="0" smtClean="0"/>
              <a:t>Straight truck			30</a:t>
            </a:r>
          </a:p>
          <a:p>
            <a:pPr lvl="1">
              <a:buClrTx/>
              <a:buSzPct val="70000"/>
              <a:buFont typeface="Wingdings" panose="05000000000000000000" pitchFamily="2" charset="2"/>
              <a:buChar char="ü"/>
            </a:pPr>
            <a:r>
              <a:rPr lang="en-US" dirty="0" smtClean="0"/>
              <a:t>Forklift				21</a:t>
            </a:r>
          </a:p>
          <a:p>
            <a:pPr lvl="1">
              <a:buClrTx/>
              <a:buSzPct val="70000"/>
              <a:buFont typeface="Wingdings" panose="05000000000000000000" pitchFamily="2" charset="2"/>
              <a:buChar char="ü"/>
            </a:pPr>
            <a:r>
              <a:rPr lang="en-US" dirty="0" smtClean="0"/>
              <a:t>Garbage truck		20</a:t>
            </a:r>
          </a:p>
          <a:p>
            <a:pPr lvl="1">
              <a:buClrTx/>
              <a:buSzPct val="70000"/>
              <a:buFont typeface="Wingdings" panose="05000000000000000000" pitchFamily="2" charset="2"/>
              <a:buChar char="ü"/>
            </a:pPr>
            <a:r>
              <a:rPr lang="en-US" dirty="0" smtClean="0"/>
              <a:t>Pick-up truck			16</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fld id="{083B02C4-578E-4A57-9B99-0EE79F1D5CBA}" type="slidenum">
              <a:rPr lang="en-US" smtClean="0"/>
              <a:pPr>
                <a:defRPr/>
              </a:pPr>
              <a:t>5</a:t>
            </a:fld>
            <a:endParaRPr lang="en-US" dirty="0"/>
          </a:p>
        </p:txBody>
      </p:sp>
    </p:spTree>
    <p:extLst>
      <p:ext uri="{BB962C8B-B14F-4D97-AF65-F5344CB8AC3E}">
        <p14:creationId xmlns:p14="http://schemas.microsoft.com/office/powerpoint/2010/main" val="26421513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82C296-F6FE-41FD-8945-881668A502F1}"/>
              </a:ext>
            </a:extLst>
          </p:cNvPr>
          <p:cNvSpPr>
            <a:spLocks noGrp="1"/>
          </p:cNvSpPr>
          <p:nvPr>
            <p:ph type="title"/>
          </p:nvPr>
        </p:nvSpPr>
        <p:spPr/>
        <p:txBody>
          <a:bodyPr/>
          <a:lstStyle/>
          <a:p>
            <a:r>
              <a:rPr lang="en-US" dirty="0"/>
              <a:t>Fatality Statistics </a:t>
            </a:r>
            <a:r>
              <a:rPr lang="en-US" dirty="0" smtClean="0"/>
              <a:t>by Age</a:t>
            </a:r>
            <a:endParaRPr lang="en-US" dirty="0"/>
          </a:p>
        </p:txBody>
      </p:sp>
      <p:graphicFrame>
        <p:nvGraphicFramePr>
          <p:cNvPr id="4" name="Object 2">
            <a:extLst>
              <a:ext uri="{FF2B5EF4-FFF2-40B4-BE49-F238E27FC236}">
                <a16:creationId xmlns:a16="http://schemas.microsoft.com/office/drawing/2014/main" xmlns="" id="{3A6E0713-ED29-407D-96DF-30FC4CF23F80}"/>
              </a:ext>
            </a:extLst>
          </p:cNvPr>
          <p:cNvGraphicFramePr>
            <a:graphicFrameLocks noGrp="1"/>
          </p:cNvGraphicFramePr>
          <p:nvPr>
            <p:ph idx="1"/>
            <p:extLst>
              <p:ext uri="{D42A27DB-BD31-4B8C-83A1-F6EECF244321}">
                <p14:modId xmlns:p14="http://schemas.microsoft.com/office/powerpoint/2010/main" val="925837822"/>
              </p:ext>
            </p:extLst>
          </p:nvPr>
        </p:nvGraphicFramePr>
        <p:xfrm>
          <a:off x="1196975" y="1828800"/>
          <a:ext cx="6824663" cy="4076700"/>
        </p:xfrm>
        <a:graphic>
          <a:graphicData uri="http://schemas.openxmlformats.org/presentationml/2006/ole">
            <mc:AlternateContent xmlns:mc="http://schemas.openxmlformats.org/markup-compatibility/2006">
              <mc:Choice xmlns:v="urn:schemas-microsoft-com:vml" Requires="v">
                <p:oleObj spid="_x0000_s1087" name="Chart" r:id="rId4" imgW="7781855" imgH="4648256" progId="MSGraph.Chart.8">
                  <p:embed followColorScheme="full"/>
                </p:oleObj>
              </mc:Choice>
              <mc:Fallback>
                <p:oleObj name="Chart" r:id="rId4" imgW="7781855" imgH="4648256" progId="MSGraph.Chart.8">
                  <p:embed followColorScheme="full"/>
                  <p:pic>
                    <p:nvPicPr>
                      <p:cNvPr id="14339" name="Object 2">
                        <a:extLst>
                          <a:ext uri="{FF2B5EF4-FFF2-40B4-BE49-F238E27FC236}">
                            <a16:creationId xmlns:a16="http://schemas.microsoft.com/office/drawing/2014/main" xmlns="" id="{1921D91A-E689-4ACC-A31A-92CB78612162}"/>
                          </a:ext>
                        </a:extLst>
                      </p:cNvPr>
                      <p:cNvPicPr>
                        <a:picLocks noChangeArrowheads="1"/>
                      </p:cNvPicPr>
                      <p:nvPr/>
                    </p:nvPicPr>
                    <p:blipFill>
                      <a:blip r:embed="rId5"/>
                      <a:srcRect/>
                      <a:stretch>
                        <a:fillRect/>
                      </a:stretch>
                    </p:blipFill>
                    <p:spPr bwMode="auto">
                      <a:xfrm>
                        <a:off x="1196975" y="1828800"/>
                        <a:ext cx="6824663" cy="4076700"/>
                      </a:xfrm>
                      <a:prstGeom prst="rect">
                        <a:avLst/>
                      </a:prstGeom>
                      <a:noFill/>
                      <a:ln>
                        <a:noFill/>
                      </a:ln>
                    </p:spPr>
                  </p:pic>
                </p:oleObj>
              </mc:Fallback>
            </mc:AlternateContent>
          </a:graphicData>
        </a:graphic>
      </p:graphicFrame>
      <p:sp>
        <p:nvSpPr>
          <p:cNvPr id="5" name="TextBox 4">
            <a:extLst>
              <a:ext uri="{FF2B5EF4-FFF2-40B4-BE49-F238E27FC236}">
                <a16:creationId xmlns:a16="http://schemas.microsoft.com/office/drawing/2014/main" xmlns="" id="{A04E3A43-3CEB-4306-9909-40CB24EE3E5C}"/>
              </a:ext>
            </a:extLst>
          </p:cNvPr>
          <p:cNvSpPr txBox="1"/>
          <p:nvPr/>
        </p:nvSpPr>
        <p:spPr>
          <a:xfrm>
            <a:off x="2514600" y="5944914"/>
            <a:ext cx="4038600" cy="381000"/>
          </a:xfrm>
          <a:prstGeom prst="rect">
            <a:avLst/>
          </a:prstGeom>
          <a:noFill/>
        </p:spPr>
        <p:txBody>
          <a:bodyPr wrap="square" rtlCol="0">
            <a:spAutoFit/>
          </a:bodyPr>
          <a:lstStyle/>
          <a:p>
            <a:r>
              <a:rPr lang="en-US" dirty="0"/>
              <a:t>Source: Bureau of Labor Statistics</a:t>
            </a:r>
          </a:p>
        </p:txBody>
      </p:sp>
      <p:sp>
        <p:nvSpPr>
          <p:cNvPr id="3" name="Slide Number Placeholder 2"/>
          <p:cNvSpPr>
            <a:spLocks noGrp="1"/>
          </p:cNvSpPr>
          <p:nvPr>
            <p:ph type="sldNum" sz="quarter" idx="12"/>
          </p:nvPr>
        </p:nvSpPr>
        <p:spPr/>
        <p:txBody>
          <a:bodyPr/>
          <a:lstStyle/>
          <a:p>
            <a:pPr>
              <a:defRPr/>
            </a:pPr>
            <a:r>
              <a:rPr lang="en-US" dirty="0" smtClean="0"/>
              <a:t>1-</a:t>
            </a:r>
            <a:fld id="{083B02C4-578E-4A57-9B99-0EE79F1D5CBA}" type="slidenum">
              <a:rPr lang="en-US" smtClean="0"/>
              <a:pPr>
                <a:defRPr/>
              </a:pPr>
              <a:t>6</a:t>
            </a:fld>
            <a:endParaRPr lang="en-US" dirty="0"/>
          </a:p>
        </p:txBody>
      </p:sp>
    </p:spTree>
    <p:extLst>
      <p:ext uri="{BB962C8B-B14F-4D97-AF65-F5344CB8AC3E}">
        <p14:creationId xmlns:p14="http://schemas.microsoft.com/office/powerpoint/2010/main" val="2897978596"/>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EF87F3-DD3C-41EA-BDD3-CA8E3F8C877C}"/>
              </a:ext>
            </a:extLst>
          </p:cNvPr>
          <p:cNvSpPr>
            <a:spLocks noGrp="1"/>
          </p:cNvSpPr>
          <p:nvPr>
            <p:ph type="title"/>
          </p:nvPr>
        </p:nvSpPr>
        <p:spPr/>
        <p:txBody>
          <a:bodyPr/>
          <a:lstStyle/>
          <a:p>
            <a:r>
              <a:rPr lang="en-US" dirty="0"/>
              <a:t>2017 ET&amp;D Injury Stats </a:t>
            </a:r>
          </a:p>
        </p:txBody>
      </p:sp>
      <p:sp>
        <p:nvSpPr>
          <p:cNvPr id="3" name="Content Placeholder 2">
            <a:extLst>
              <a:ext uri="{FF2B5EF4-FFF2-40B4-BE49-F238E27FC236}">
                <a16:creationId xmlns:a16="http://schemas.microsoft.com/office/drawing/2014/main" xmlns="" id="{96FB19E7-BFB1-4866-9B68-31DE97CD53D2}"/>
              </a:ext>
            </a:extLst>
          </p:cNvPr>
          <p:cNvSpPr>
            <a:spLocks noGrp="1"/>
          </p:cNvSpPr>
          <p:nvPr>
            <p:ph idx="1"/>
          </p:nvPr>
        </p:nvSpPr>
        <p:spPr>
          <a:xfrm>
            <a:off x="460375" y="1905000"/>
            <a:ext cx="5026025" cy="4038600"/>
          </a:xfrm>
        </p:spPr>
        <p:txBody>
          <a:bodyPr/>
          <a:lstStyle/>
          <a:p>
            <a:pPr>
              <a:spcBef>
                <a:spcPts val="600"/>
              </a:spcBef>
              <a:spcAft>
                <a:spcPts val="600"/>
              </a:spcAft>
            </a:pPr>
            <a:r>
              <a:rPr lang="en-US" sz="2800" dirty="0" smtClean="0"/>
              <a:t>Struck-By </a:t>
            </a:r>
            <a:r>
              <a:rPr lang="en-US" sz="2800" dirty="0"/>
              <a:t>21.43%</a:t>
            </a:r>
          </a:p>
          <a:p>
            <a:pPr>
              <a:spcBef>
                <a:spcPts val="600"/>
              </a:spcBef>
              <a:spcAft>
                <a:spcPts val="600"/>
              </a:spcAft>
            </a:pPr>
            <a:r>
              <a:rPr lang="en-US" sz="2800" dirty="0" smtClean="0"/>
              <a:t>Caught Between 10.71</a:t>
            </a:r>
            <a:r>
              <a:rPr lang="en-US" sz="2800" dirty="0"/>
              <a:t>% </a:t>
            </a:r>
          </a:p>
          <a:p>
            <a:pPr>
              <a:spcBef>
                <a:spcPts val="600"/>
              </a:spcBef>
              <a:spcAft>
                <a:spcPts val="600"/>
              </a:spcAft>
            </a:pPr>
            <a:r>
              <a:rPr lang="en-US" sz="2800" dirty="0" smtClean="0"/>
              <a:t>Struck-By/Caught </a:t>
            </a:r>
            <a:r>
              <a:rPr lang="en-US" sz="2800" dirty="0"/>
              <a:t>Between Accidents </a:t>
            </a:r>
            <a:r>
              <a:rPr lang="en-US" sz="2800" dirty="0" smtClean="0"/>
              <a:t>combined</a:t>
            </a:r>
          </a:p>
          <a:p>
            <a:pPr lvl="1">
              <a:spcBef>
                <a:spcPts val="600"/>
              </a:spcBef>
              <a:spcAft>
                <a:spcPts val="600"/>
              </a:spcAft>
            </a:pPr>
            <a:r>
              <a:rPr lang="en-US" sz="2300" dirty="0" smtClean="0"/>
              <a:t>2nd </a:t>
            </a:r>
            <a:r>
              <a:rPr lang="en-US" sz="2300" dirty="0"/>
              <a:t>leading cause of injuries in 2017</a:t>
            </a:r>
          </a:p>
          <a:p>
            <a:endParaRPr lang="en-US" dirty="0"/>
          </a:p>
        </p:txBody>
      </p:sp>
      <p:sp>
        <p:nvSpPr>
          <p:cNvPr id="4" name="AutoShape 2" descr="Image result for ETD partnershi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ETD partnershi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6" descr="Image result for ETD partnershi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8222" y="2590800"/>
            <a:ext cx="2301984" cy="22098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pPr>
              <a:defRPr/>
            </a:pPr>
            <a:r>
              <a:rPr lang="en-US" dirty="0" smtClean="0"/>
              <a:t>1-</a:t>
            </a:r>
            <a:fld id="{083B02C4-578E-4A57-9B99-0EE79F1D5CBA}" type="slidenum">
              <a:rPr lang="en-US" smtClean="0"/>
              <a:pPr>
                <a:defRPr/>
              </a:pPr>
              <a:t>7</a:t>
            </a:fld>
            <a:endParaRPr lang="en-US" dirty="0"/>
          </a:p>
        </p:txBody>
      </p:sp>
    </p:spTree>
    <p:extLst>
      <p:ext uri="{BB962C8B-B14F-4D97-AF65-F5344CB8AC3E}">
        <p14:creationId xmlns:p14="http://schemas.microsoft.com/office/powerpoint/2010/main" val="8692153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6771CB-3A1E-48E2-86D2-628232A8D089}"/>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xmlns="" id="{D79DA704-7EB5-437A-A7B2-1A7784F8B5D4}"/>
              </a:ext>
            </a:extLst>
          </p:cNvPr>
          <p:cNvSpPr>
            <a:spLocks noGrp="1"/>
          </p:cNvSpPr>
          <p:nvPr>
            <p:ph type="body" sz="half" idx="1"/>
          </p:nvPr>
        </p:nvSpPr>
        <p:spPr>
          <a:xfrm>
            <a:off x="533400" y="2133600"/>
            <a:ext cx="3657600" cy="3810000"/>
          </a:xfrm>
        </p:spPr>
        <p:txBody>
          <a:bodyPr/>
          <a:lstStyle/>
          <a:p>
            <a:pPr marL="0" indent="0">
              <a:buNone/>
            </a:pPr>
            <a:r>
              <a:rPr lang="en-US" dirty="0" smtClean="0"/>
              <a:t>Spotter</a:t>
            </a:r>
          </a:p>
          <a:p>
            <a:pPr lvl="1"/>
            <a:r>
              <a:rPr lang="en-US" dirty="0" smtClean="0"/>
              <a:t>Someone </a:t>
            </a:r>
            <a:r>
              <a:rPr lang="en-US" dirty="0"/>
              <a:t>trained to recognize hazards the operator may not see </a:t>
            </a:r>
            <a:r>
              <a:rPr lang="en-US" dirty="0" smtClean="0"/>
              <a:t>otherwise</a:t>
            </a:r>
            <a:endParaRPr lang="en-US" dirty="0"/>
          </a:p>
        </p:txBody>
      </p:sp>
      <p:pic>
        <p:nvPicPr>
          <p:cNvPr id="3074" name="Picture 2" descr="Image result for Vehicle spot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2133600"/>
            <a:ext cx="4419600" cy="3657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pPr>
              <a:defRPr/>
            </a:pPr>
            <a:r>
              <a:rPr lang="en-US" dirty="0" smtClean="0"/>
              <a:t>1-</a:t>
            </a:r>
            <a:fld id="{C46CB010-865E-43A3-B343-9D274A69DE56}" type="slidenum">
              <a:rPr lang="en-US" smtClean="0"/>
              <a:pPr>
                <a:defRPr/>
              </a:pPr>
              <a:t>8</a:t>
            </a:fld>
            <a:endParaRPr lang="en-US" dirty="0"/>
          </a:p>
        </p:txBody>
      </p:sp>
    </p:spTree>
    <p:extLst>
      <p:ext uri="{BB962C8B-B14F-4D97-AF65-F5344CB8AC3E}">
        <p14:creationId xmlns:p14="http://schemas.microsoft.com/office/powerpoint/2010/main" val="35361017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40015A-0232-410F-B3CD-184DD1A9C777}"/>
              </a:ext>
            </a:extLst>
          </p:cNvPr>
          <p:cNvSpPr>
            <a:spLocks noGrp="1"/>
          </p:cNvSpPr>
          <p:nvPr>
            <p:ph type="title"/>
          </p:nvPr>
        </p:nvSpPr>
        <p:spPr/>
        <p:txBody>
          <a:bodyPr/>
          <a:lstStyle/>
          <a:p>
            <a:r>
              <a:rPr lang="en-US" dirty="0" smtClean="0"/>
              <a:t>Backing </a:t>
            </a:r>
            <a:r>
              <a:rPr lang="en-US" dirty="0"/>
              <a:t>A</a:t>
            </a:r>
            <a:r>
              <a:rPr lang="en-US" dirty="0" smtClean="0"/>
              <a:t>ccidents</a:t>
            </a:r>
            <a:endParaRPr lang="en-US" dirty="0"/>
          </a:p>
        </p:txBody>
      </p:sp>
      <p:sp>
        <p:nvSpPr>
          <p:cNvPr id="5" name="Content Placeholder 4">
            <a:extLst>
              <a:ext uri="{FF2B5EF4-FFF2-40B4-BE49-F238E27FC236}">
                <a16:creationId xmlns:a16="http://schemas.microsoft.com/office/drawing/2014/main" xmlns="" id="{DE2EF878-B6CE-4565-85FF-485310E497F5}"/>
              </a:ext>
            </a:extLst>
          </p:cNvPr>
          <p:cNvSpPr>
            <a:spLocks noGrp="1"/>
          </p:cNvSpPr>
          <p:nvPr>
            <p:ph idx="1"/>
          </p:nvPr>
        </p:nvSpPr>
        <p:spPr>
          <a:xfrm>
            <a:off x="609600" y="1828800"/>
            <a:ext cx="5715000" cy="4114800"/>
          </a:xfrm>
        </p:spPr>
        <p:txBody>
          <a:bodyPr/>
          <a:lstStyle/>
          <a:p>
            <a:pPr marL="0" indent="0">
              <a:spcBef>
                <a:spcPts val="600"/>
              </a:spcBef>
              <a:spcAft>
                <a:spcPts val="600"/>
              </a:spcAft>
              <a:buClrTx/>
              <a:buNone/>
            </a:pPr>
            <a:r>
              <a:rPr lang="en-US" sz="3600" dirty="0" smtClean="0"/>
              <a:t>Common Causes</a:t>
            </a:r>
          </a:p>
          <a:p>
            <a:pPr>
              <a:spcBef>
                <a:spcPts val="600"/>
              </a:spcBef>
              <a:spcAft>
                <a:spcPts val="600"/>
              </a:spcAft>
              <a:buClrTx/>
              <a:buFont typeface="Wingdings" panose="05000000000000000000" pitchFamily="2" charset="2"/>
              <a:buChar char="ü"/>
            </a:pPr>
            <a:r>
              <a:rPr lang="en-US" sz="2800" dirty="0" smtClean="0"/>
              <a:t>Blind </a:t>
            </a:r>
            <a:r>
              <a:rPr lang="en-US" sz="2800" dirty="0"/>
              <a:t>spots</a:t>
            </a:r>
          </a:p>
          <a:p>
            <a:pPr>
              <a:spcBef>
                <a:spcPts val="600"/>
              </a:spcBef>
              <a:spcAft>
                <a:spcPts val="600"/>
              </a:spcAft>
              <a:buClrTx/>
              <a:buFont typeface="Wingdings" panose="05000000000000000000" pitchFamily="2" charset="2"/>
              <a:buChar char="ü"/>
            </a:pPr>
            <a:r>
              <a:rPr lang="en-US" sz="2800" dirty="0"/>
              <a:t>Worksite noises</a:t>
            </a:r>
          </a:p>
          <a:p>
            <a:pPr>
              <a:spcBef>
                <a:spcPts val="600"/>
              </a:spcBef>
              <a:spcAft>
                <a:spcPts val="600"/>
              </a:spcAft>
              <a:buClrTx/>
              <a:buFont typeface="Wingdings" panose="05000000000000000000" pitchFamily="2" charset="2"/>
              <a:buChar char="ü"/>
            </a:pPr>
            <a:r>
              <a:rPr lang="en-US" sz="2800" dirty="0"/>
              <a:t>Backup alarm not functioning</a:t>
            </a:r>
          </a:p>
          <a:p>
            <a:pPr>
              <a:spcBef>
                <a:spcPts val="600"/>
              </a:spcBef>
              <a:spcAft>
                <a:spcPts val="600"/>
              </a:spcAft>
              <a:buClrTx/>
              <a:buFont typeface="Wingdings" panose="05000000000000000000" pitchFamily="2" charset="2"/>
              <a:buChar char="ü"/>
            </a:pPr>
            <a:r>
              <a:rPr lang="en-US" sz="2800" dirty="0"/>
              <a:t>Unaware of other vehicles</a:t>
            </a:r>
          </a:p>
          <a:p>
            <a:pPr>
              <a:spcBef>
                <a:spcPts val="600"/>
              </a:spcBef>
              <a:spcAft>
                <a:spcPts val="600"/>
              </a:spcAft>
              <a:buClrTx/>
              <a:buFont typeface="Wingdings" panose="05000000000000000000" pitchFamily="2" charset="2"/>
              <a:buChar char="ü"/>
            </a:pPr>
            <a:r>
              <a:rPr lang="en-US" sz="2800" dirty="0"/>
              <a:t>Not looking in direction of travel  </a:t>
            </a:r>
          </a:p>
          <a:p>
            <a:pPr>
              <a:spcBef>
                <a:spcPts val="600"/>
              </a:spcBef>
              <a:spcAft>
                <a:spcPts val="600"/>
              </a:spcAft>
              <a:buClrTx/>
              <a:buFont typeface="Wingdings" panose="05000000000000000000" pitchFamily="2" charset="2"/>
              <a:buChar char="ü"/>
            </a:pPr>
            <a:r>
              <a:rPr lang="en-US" sz="2800" dirty="0"/>
              <a:t>Riding on vehicles </a:t>
            </a:r>
          </a:p>
          <a:p>
            <a:endParaRPr lang="en-US" dirty="0"/>
          </a:p>
        </p:txBody>
      </p:sp>
      <p:pic>
        <p:nvPicPr>
          <p:cNvPr id="3074" name="Picture 2" descr="Image result for Injury"/>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0" y="236220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pPr>
              <a:defRPr/>
            </a:pPr>
            <a:r>
              <a:rPr lang="en-US" dirty="0" smtClean="0"/>
              <a:t>1-</a:t>
            </a:r>
            <a:fld id="{083B02C4-578E-4A57-9B99-0EE79F1D5CBA}" type="slidenum">
              <a:rPr lang="en-US" smtClean="0"/>
              <a:pPr>
                <a:defRPr/>
              </a:pPr>
              <a:t>9</a:t>
            </a:fld>
            <a:endParaRPr lang="en-US" dirty="0"/>
          </a:p>
        </p:txBody>
      </p:sp>
    </p:spTree>
    <p:extLst>
      <p:ext uri="{BB962C8B-B14F-4D97-AF65-F5344CB8AC3E}">
        <p14:creationId xmlns:p14="http://schemas.microsoft.com/office/powerpoint/2010/main" val="2807168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2.24"/>
  <p:tag name="PPTVERSION" val="14"/>
  <p:tag name="TPOS" val="2"/>
</p:tagLst>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6FC1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6FC1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513E8F33C0D347977E2039FEDACF07" ma:contentTypeVersion="0" ma:contentTypeDescription="Create a new document." ma:contentTypeScope="" ma:versionID="6923f2610445009421940a204ca8ad6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9D3723-36D0-4D82-8947-713598315097}">
  <ds:schemaRefs>
    <ds:schemaRef ds:uri="http://schemas.microsoft.com/sharepoint/v3/contenttype/forms"/>
  </ds:schemaRefs>
</ds:datastoreItem>
</file>

<file path=customXml/itemProps2.xml><?xml version="1.0" encoding="utf-8"?>
<ds:datastoreItem xmlns:ds="http://schemas.openxmlformats.org/officeDocument/2006/customXml" ds:itemID="{33438E15-E688-44EE-BF34-29F2BD866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9EF3664-67F6-4AB2-8E53-732C666A3698}">
  <ds:schemaRefs>
    <ds:schemaRef ds:uri="http://purl.org/dc/dcmitype/"/>
    <ds:schemaRef ds:uri="http://purl.org/dc/terms/"/>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9385</TotalTime>
  <Words>896</Words>
  <Application>Microsoft Office PowerPoint</Application>
  <PresentationFormat>On-screen Show (4:3)</PresentationFormat>
  <Paragraphs>128</Paragraphs>
  <Slides>11</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Studio</vt:lpstr>
      <vt:lpstr>Chart</vt:lpstr>
      <vt:lpstr>Equipment Spotter Safety Continuing Education Fourth Quarter 2019</vt:lpstr>
      <vt:lpstr>Objectives</vt:lpstr>
      <vt:lpstr>Why Use a Spotter</vt:lpstr>
      <vt:lpstr>Common Event</vt:lpstr>
      <vt:lpstr>Fatality Statistics</vt:lpstr>
      <vt:lpstr>Fatality Statistics by Age</vt:lpstr>
      <vt:lpstr>2017 ET&amp;D Injury Stats </vt:lpstr>
      <vt:lpstr>Definition</vt:lpstr>
      <vt:lpstr>Backing Accidents</vt:lpstr>
      <vt:lpstr>When to use a Spotter</vt:lpstr>
      <vt:lpstr>Key Points-Session One</vt:lpstr>
    </vt:vector>
  </TitlesOfParts>
  <Company>OSP Task Team 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dc:title>
  <dc:subject>T&amp;D 10 Hour</dc:subject>
  <dc:creator>OSP Task Team 2</dc:creator>
  <dc:description>v2.03.06</dc:description>
  <cp:lastModifiedBy>McGowan, James</cp:lastModifiedBy>
  <cp:revision>500</cp:revision>
  <cp:lastPrinted>2018-03-07T17:37:05Z</cp:lastPrinted>
  <dcterms:created xsi:type="dcterms:W3CDTF">2005-10-26T17:28:23Z</dcterms:created>
  <dcterms:modified xsi:type="dcterms:W3CDTF">2019-01-29T15:10:58Z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0x01010094513E8F33C0D347977E2039FEDACF07</vt:lpwstr>
  </property>
</Properties>
</file>