
<file path=[Content_Types].xml><?xml version="1.0" encoding="utf-8"?>
<Types xmlns="http://schemas.openxmlformats.org/package/2006/content-types">
  <Default Extension="png" ContentType="image/png"/>
  <Default Extension="wmf" ContentType="image/x-wmf"/>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43"/>
  </p:notesMasterIdLst>
  <p:sldIdLst>
    <p:sldId id="256" r:id="rId6"/>
    <p:sldId id="637" r:id="rId7"/>
    <p:sldId id="640" r:id="rId8"/>
    <p:sldId id="642" r:id="rId9"/>
    <p:sldId id="665" r:id="rId10"/>
    <p:sldId id="638" r:id="rId11"/>
    <p:sldId id="681" r:id="rId12"/>
    <p:sldId id="639" r:id="rId13"/>
    <p:sldId id="671" r:id="rId14"/>
    <p:sldId id="673" r:id="rId15"/>
    <p:sldId id="688" r:id="rId16"/>
    <p:sldId id="689" r:id="rId17"/>
    <p:sldId id="672" r:id="rId18"/>
    <p:sldId id="644" r:id="rId19"/>
    <p:sldId id="666" r:id="rId20"/>
    <p:sldId id="682" r:id="rId21"/>
    <p:sldId id="645" r:id="rId22"/>
    <p:sldId id="648" r:id="rId23"/>
    <p:sldId id="646" r:id="rId24"/>
    <p:sldId id="647" r:id="rId25"/>
    <p:sldId id="667" r:id="rId26"/>
    <p:sldId id="683" r:id="rId27"/>
    <p:sldId id="652" r:id="rId28"/>
    <p:sldId id="690" r:id="rId29"/>
    <p:sldId id="653" r:id="rId30"/>
    <p:sldId id="654" r:id="rId31"/>
    <p:sldId id="668" r:id="rId32"/>
    <p:sldId id="684" r:id="rId33"/>
    <p:sldId id="655" r:id="rId34"/>
    <p:sldId id="656" r:id="rId35"/>
    <p:sldId id="657" r:id="rId36"/>
    <p:sldId id="669" r:id="rId37"/>
    <p:sldId id="674" r:id="rId38"/>
    <p:sldId id="658" r:id="rId39"/>
    <p:sldId id="659" r:id="rId40"/>
    <p:sldId id="687" r:id="rId41"/>
    <p:sldId id="686"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2217" autoAdjust="0"/>
  </p:normalViewPr>
  <p:slideViewPr>
    <p:cSldViewPr snapToGrid="0" showGuides="1">
      <p:cViewPr varScale="1">
        <p:scale>
          <a:sx n="70" d="100"/>
          <a:sy n="70" d="100"/>
        </p:scale>
        <p:origin x="39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C5E632B-E90D-473D-AA80-B74A22953A8B}" type="datetimeFigureOut">
              <a:rPr lang="en-US" smtClean="0"/>
              <a:t>8/26/2020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62DA93C-7F26-40A8-87C4-7E57ACDAF680}" type="slidenum">
              <a:rPr lang="en-US" smtClean="0"/>
              <a:t>‹#›</a:t>
            </a:fld>
            <a:endParaRPr lang="en-US" dirty="0"/>
          </a:p>
        </p:txBody>
      </p:sp>
    </p:spTree>
    <p:extLst>
      <p:ext uri="{BB962C8B-B14F-4D97-AF65-F5344CB8AC3E}">
        <p14:creationId xmlns:p14="http://schemas.microsoft.com/office/powerpoint/2010/main" val="3965362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98" eaLnBrk="0" hangingPunct="0">
              <a:spcBef>
                <a:spcPct val="30000"/>
              </a:spcBef>
              <a:defRPr sz="1200">
                <a:solidFill>
                  <a:schemeClr val="tx1"/>
                </a:solidFill>
                <a:latin typeface="Arial" charset="0"/>
              </a:defRPr>
            </a:lvl1pPr>
            <a:lvl2pPr marL="723096" indent="-278238" defTabSz="943098" eaLnBrk="0" hangingPunct="0">
              <a:spcBef>
                <a:spcPct val="30000"/>
              </a:spcBef>
              <a:defRPr sz="1200">
                <a:solidFill>
                  <a:schemeClr val="tx1"/>
                </a:solidFill>
                <a:latin typeface="Arial" charset="0"/>
              </a:defRPr>
            </a:lvl2pPr>
            <a:lvl3pPr marL="1112952" indent="-221620" defTabSz="943098" eaLnBrk="0" hangingPunct="0">
              <a:spcBef>
                <a:spcPct val="30000"/>
              </a:spcBef>
              <a:defRPr sz="1200">
                <a:solidFill>
                  <a:schemeClr val="tx1"/>
                </a:solidFill>
                <a:latin typeface="Arial" charset="0"/>
              </a:defRPr>
            </a:lvl3pPr>
            <a:lvl4pPr marL="1557809" indent="-221620" defTabSz="943098" eaLnBrk="0" hangingPunct="0">
              <a:spcBef>
                <a:spcPct val="30000"/>
              </a:spcBef>
              <a:defRPr sz="1200">
                <a:solidFill>
                  <a:schemeClr val="tx1"/>
                </a:solidFill>
                <a:latin typeface="Arial" charset="0"/>
              </a:defRPr>
            </a:lvl4pPr>
            <a:lvl5pPr marL="2002666" indent="-221620" defTabSz="943098" eaLnBrk="0" hangingPunct="0">
              <a:spcBef>
                <a:spcPct val="30000"/>
              </a:spcBef>
              <a:defRPr sz="1200">
                <a:solidFill>
                  <a:schemeClr val="tx1"/>
                </a:solidFill>
                <a:latin typeface="Arial" charset="0"/>
              </a:defRPr>
            </a:lvl5pPr>
            <a:lvl6pPr marL="2468553" indent="-221620" defTabSz="943098" eaLnBrk="0" fontAlgn="base" hangingPunct="0">
              <a:spcBef>
                <a:spcPct val="30000"/>
              </a:spcBef>
              <a:spcAft>
                <a:spcPct val="0"/>
              </a:spcAft>
              <a:defRPr sz="1200">
                <a:solidFill>
                  <a:schemeClr val="tx1"/>
                </a:solidFill>
                <a:latin typeface="Arial" charset="0"/>
              </a:defRPr>
            </a:lvl6pPr>
            <a:lvl7pPr marL="2934440" indent="-221620" defTabSz="943098" eaLnBrk="0" fontAlgn="base" hangingPunct="0">
              <a:spcBef>
                <a:spcPct val="30000"/>
              </a:spcBef>
              <a:spcAft>
                <a:spcPct val="0"/>
              </a:spcAft>
              <a:defRPr sz="1200">
                <a:solidFill>
                  <a:schemeClr val="tx1"/>
                </a:solidFill>
                <a:latin typeface="Arial" charset="0"/>
              </a:defRPr>
            </a:lvl7pPr>
            <a:lvl8pPr marL="3400327" indent="-221620" defTabSz="943098" eaLnBrk="0" fontAlgn="base" hangingPunct="0">
              <a:spcBef>
                <a:spcPct val="30000"/>
              </a:spcBef>
              <a:spcAft>
                <a:spcPct val="0"/>
              </a:spcAft>
              <a:defRPr sz="1200">
                <a:solidFill>
                  <a:schemeClr val="tx1"/>
                </a:solidFill>
                <a:latin typeface="Arial" charset="0"/>
              </a:defRPr>
            </a:lvl8pPr>
            <a:lvl9pPr marL="3866213" indent="-221620" defTabSz="943098"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defRPr/>
            </a:pPr>
            <a:fld id="{60CDC8BF-9115-4202-A33E-3A36439CC267}" type="slidenum">
              <a:rPr lang="en-US" altLang="en-US" sz="1100">
                <a:solidFill>
                  <a:srgbClr val="000000"/>
                </a:solidFill>
              </a:rPr>
              <a:pPr eaLnBrk="1" fontAlgn="base" hangingPunct="1">
                <a:spcBef>
                  <a:spcPct val="0"/>
                </a:spcBef>
                <a:spcAft>
                  <a:spcPct val="0"/>
                </a:spcAft>
                <a:defRPr/>
              </a:pPr>
              <a:t>1</a:t>
            </a:fld>
            <a:endParaRPr lang="en-US" altLang="en-US" sz="1100" dirty="0">
              <a:solidFill>
                <a:srgbClr val="000000"/>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Introduce the module. Explain that the intent of this presentation is as a continuing education training topic related to certain aspects from the ET&amp;D 10-Hour OSHA training class, the OSHA Partnership Best Practices, and/or incident trending analysis</a:t>
            </a:r>
            <a:endParaRPr lang="en-US" altLang="en-US" sz="1100" dirty="0"/>
          </a:p>
        </p:txBody>
      </p:sp>
    </p:spTree>
    <p:extLst>
      <p:ext uri="{BB962C8B-B14F-4D97-AF65-F5344CB8AC3E}">
        <p14:creationId xmlns:p14="http://schemas.microsoft.com/office/powerpoint/2010/main" val="3872096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10</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72150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11</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36474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12</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25164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No </a:t>
            </a:r>
            <a:r>
              <a:rPr lang="en-US" altLang="en-US" dirty="0">
                <a:latin typeface="Arial" panose="020B0604020202020204" pitchFamily="34" charset="0"/>
              </a:rPr>
              <a:t>qualified observer was on the ground.</a:t>
            </a:r>
          </a:p>
          <a:p>
            <a:endParaRPr lang="en-US" altLang="en-US" dirty="0">
              <a:latin typeface="Arial" panose="020B0604020202020204" pitchFamily="34" charset="0"/>
            </a:endParaRPr>
          </a:p>
          <a:p>
            <a:r>
              <a:rPr lang="en-US" altLang="en-US" dirty="0">
                <a:latin typeface="Arial" panose="020B0604020202020204" pitchFamily="34" charset="0"/>
              </a:rPr>
              <a:t>Ground should have been freed prior to removing the line side</a:t>
            </a: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13</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33901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Always have a plan in place and discuss during pre-job briefing</a:t>
            </a:r>
          </a:p>
          <a:p>
            <a:endParaRPr lang="en-US" altLang="en-US" dirty="0">
              <a:latin typeface="Arial" panose="020B0604020202020204" pitchFamily="34" charset="0"/>
            </a:endParaRPr>
          </a:p>
          <a:p>
            <a:r>
              <a:rPr lang="en-US" altLang="en-US" dirty="0">
                <a:latin typeface="Arial" panose="020B0604020202020204" pitchFamily="34" charset="0"/>
              </a:rPr>
              <a:t>Discuss sequence of tasks to avoid distractions, assumptions, and critical errors.</a:t>
            </a:r>
          </a:p>
          <a:p>
            <a:endParaRPr lang="en-US" altLang="en-US" dirty="0">
              <a:latin typeface="Arial" panose="020B0604020202020204" pitchFamily="34" charset="0"/>
            </a:endParaRPr>
          </a:p>
          <a:p>
            <a:r>
              <a:rPr lang="en-US" altLang="en-US" dirty="0">
                <a:latin typeface="Arial" panose="020B0604020202020204" pitchFamily="34" charset="0"/>
              </a:rPr>
              <a:t>Use Stop Work Authority when needed to avoid incidents and injuries.</a:t>
            </a: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14</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10159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BEST PRACTICE: JOB BRIEFINGS</a:t>
            </a:r>
          </a:p>
          <a:p>
            <a:r>
              <a:rPr lang="en-US" b="1" dirty="0"/>
              <a:t>PRACTICE STATEMENT: </a:t>
            </a:r>
            <a:r>
              <a:rPr lang="en-US" dirty="0"/>
              <a:t>Provides a uniform methodology and outlines key components of job briefings.</a:t>
            </a:r>
          </a:p>
          <a:p>
            <a:r>
              <a:rPr lang="en-US" b="1" dirty="0"/>
              <a:t>PRACTICE DESCRIPTION: </a:t>
            </a:r>
            <a:r>
              <a:rPr lang="en-US" dirty="0"/>
              <a:t>Document job sequence, hazards to be encountered, and steps taken to</a:t>
            </a:r>
          </a:p>
          <a:p>
            <a:r>
              <a:rPr lang="en-US" dirty="0"/>
              <a:t>control/eliminate hazards by doing the following:</a:t>
            </a:r>
          </a:p>
          <a:p>
            <a:r>
              <a:rPr lang="en-US" dirty="0"/>
              <a:t>A. Define routine and critical tasks.</a:t>
            </a:r>
          </a:p>
          <a:p>
            <a:r>
              <a:rPr lang="en-US" dirty="0"/>
              <a:t>B. Identify roles &amp; responsibilities.</a:t>
            </a:r>
          </a:p>
          <a:p>
            <a:r>
              <a:rPr lang="en-US" dirty="0"/>
              <a:t>C. Identify hazards.</a:t>
            </a:r>
          </a:p>
          <a:p>
            <a:r>
              <a:rPr lang="en-US" dirty="0"/>
              <a:t>D. Determine risk mitigation.</a:t>
            </a:r>
          </a:p>
          <a:p>
            <a:r>
              <a:rPr lang="en-US" dirty="0"/>
              <a:t>E. Documentation shall include I &amp; I to be used.</a:t>
            </a:r>
          </a:p>
          <a:p>
            <a:r>
              <a:rPr lang="en-US" dirty="0"/>
              <a:t>F. Personal Protective Equipment to be used.</a:t>
            </a:r>
          </a:p>
          <a:p>
            <a:r>
              <a:rPr lang="en-US" dirty="0"/>
              <a:t>G. Emergency response information.</a:t>
            </a:r>
          </a:p>
          <a:p>
            <a:r>
              <a:rPr lang="en-US" dirty="0"/>
              <a:t>H. Number of briefings to be held.</a:t>
            </a:r>
          </a:p>
          <a:p>
            <a:r>
              <a:rPr lang="en-US" dirty="0"/>
              <a:t>NOTE: Job briefings need to be conducted when work changes significantly.</a:t>
            </a:r>
          </a:p>
          <a:p>
            <a:endParaRPr lang="en-US" b="1" dirty="0"/>
          </a:p>
          <a:p>
            <a:r>
              <a:rPr lang="en-US" b="1" dirty="0"/>
              <a:t>BEST PRACTICE: QUALIFIED OBSERVER</a:t>
            </a:r>
          </a:p>
          <a:p>
            <a:r>
              <a:rPr lang="en-US" b="1" dirty="0"/>
              <a:t>PRACTICE STATEMENT: </a:t>
            </a:r>
            <a:r>
              <a:rPr lang="en-US" dirty="0"/>
              <a:t>Identify and utilize qualified observer for critical tasks.</a:t>
            </a:r>
          </a:p>
          <a:p>
            <a:r>
              <a:rPr lang="en-US" b="1" dirty="0"/>
              <a:t>PRACTICE DESCRIPTION: </a:t>
            </a:r>
            <a:r>
              <a:rPr lang="en-US" dirty="0"/>
              <a:t>A member of the crew shall be identified to act as</a:t>
            </a:r>
          </a:p>
          <a:p>
            <a:r>
              <a:rPr lang="en-US" dirty="0"/>
              <a:t>an observer to ensure clearances are maintained, PPE, and effective cover-up is</a:t>
            </a:r>
          </a:p>
          <a:p>
            <a:r>
              <a:rPr lang="en-US" dirty="0"/>
              <a:t>installed. The observer shall be capable of the identifying nominal voltages,</a:t>
            </a:r>
          </a:p>
          <a:p>
            <a:r>
              <a:rPr lang="en-US" dirty="0"/>
              <a:t>energized components, minimum approach distances, and proper safe work</a:t>
            </a:r>
          </a:p>
          <a:p>
            <a:r>
              <a:rPr lang="en-US" dirty="0"/>
              <a:t>practices while crewmembers are working on energized lines.</a:t>
            </a:r>
          </a:p>
          <a:p>
            <a:endParaRPr lang="en-US" altLang="en-US" dirty="0"/>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15</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06800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fld id="{A62DA93C-7F26-40A8-87C4-7E57ACDAF680}" type="slidenum">
              <a:rPr lang="en-US">
                <a:solidFill>
                  <a:prstClr val="black"/>
                </a:solidFill>
                <a:latin typeface="Calibri" panose="020F0502020204030204"/>
              </a:rPr>
              <a:pPr defTabSz="931774"/>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2325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 additional information available on the extent of the injuries. </a:t>
            </a: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17</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41209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Worker was maneuvering cable into position.  While moving cable past neutral, worker contacted the energized cable terminator (pot head) and the neutral resulting in a “phase to ground” electrical contact to the worker.</a:t>
            </a:r>
          </a:p>
          <a:p>
            <a:endParaRPr lang="en-US" altLang="en-US" dirty="0">
              <a:latin typeface="Arial" panose="020B0604020202020204" pitchFamily="34" charset="0"/>
            </a:endParaRPr>
          </a:p>
          <a:p>
            <a:r>
              <a:rPr lang="en-US" dirty="0">
                <a:solidFill>
                  <a:srgbClr val="FF0000"/>
                </a:solidFill>
              </a:rPr>
              <a:t>System designed to have a normal open point in the pad mount transformer, isolating pole 9 and pole 8.  The normal open was absent and not verified.</a:t>
            </a:r>
            <a:endParaRPr lang="en-US" altLang="en-US" dirty="0">
              <a:solidFill>
                <a:srgbClr val="FF0000"/>
              </a:solidFill>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18</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05871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19</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7056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Serious injuries and fatalities can cause life changes for individuals, families, and loved ones.</a:t>
            </a:r>
          </a:p>
          <a:p>
            <a:endParaRPr lang="en-US" altLang="en-US" dirty="0">
              <a:latin typeface="Arial" panose="020B0604020202020204" pitchFamily="34" charset="0"/>
            </a:endParaRPr>
          </a:p>
          <a:p>
            <a:r>
              <a:rPr lang="en-US" dirty="0"/>
              <a:t>The fundamental goal of this OSHA Strategic Partnership (OSP) is to reduce the number of serious injuries and fatalities in the Industry. </a:t>
            </a:r>
            <a:r>
              <a:rPr lang="en-US" altLang="en-US" dirty="0">
                <a:latin typeface="Arial" panose="020B0604020202020204" pitchFamily="34" charset="0"/>
              </a:rPr>
              <a:t>Using the ET&amp;D Best practices can reduce the number of </a:t>
            </a:r>
            <a:r>
              <a:rPr lang="en-US" dirty="0"/>
              <a:t>Serious injuries and fatalities.</a:t>
            </a:r>
          </a:p>
          <a:p>
            <a:endParaRPr lang="en-US" altLang="en-US" dirty="0">
              <a:latin typeface="Arial" panose="020B0604020202020204" pitchFamily="34" charset="0"/>
            </a:endParaRPr>
          </a:p>
          <a:p>
            <a:r>
              <a:rPr lang="en-US" altLang="en-US" dirty="0">
                <a:latin typeface="Arial" panose="020B0604020202020204" pitchFamily="34" charset="0"/>
              </a:rPr>
              <a:t>Little things, such as but not limited to: </a:t>
            </a:r>
          </a:p>
          <a:p>
            <a:pPr marL="232943" indent="-232943">
              <a:buFont typeface="+mj-lt"/>
              <a:buAutoNum type="arabicPeriod"/>
            </a:pPr>
            <a:r>
              <a:rPr lang="en-US" altLang="en-US" dirty="0">
                <a:latin typeface="Arial" panose="020B0604020202020204" pitchFamily="34" charset="0"/>
              </a:rPr>
              <a:t>Poor communication </a:t>
            </a:r>
          </a:p>
          <a:p>
            <a:pPr marL="232943" indent="-232943">
              <a:buFont typeface="+mj-lt"/>
              <a:buAutoNum type="arabicPeriod"/>
            </a:pPr>
            <a:r>
              <a:rPr lang="en-US" altLang="en-US" dirty="0">
                <a:latin typeface="Arial" panose="020B0604020202020204" pitchFamily="34" charset="0"/>
              </a:rPr>
              <a:t>Assumptions</a:t>
            </a:r>
          </a:p>
          <a:p>
            <a:pPr marL="232943" indent="-232943">
              <a:buFont typeface="+mj-lt"/>
              <a:buAutoNum type="arabicPeriod"/>
            </a:pPr>
            <a:r>
              <a:rPr lang="en-US" altLang="en-US" dirty="0">
                <a:latin typeface="Arial" panose="020B0604020202020204" pitchFamily="34" charset="0"/>
              </a:rPr>
              <a:t>Complacency</a:t>
            </a:r>
          </a:p>
          <a:p>
            <a:pPr marL="232943" indent="-232943">
              <a:buFont typeface="+mj-lt"/>
              <a:buAutoNum type="arabicPeriod"/>
            </a:pPr>
            <a:r>
              <a:rPr lang="en-US" altLang="en-US" dirty="0">
                <a:latin typeface="Arial" panose="020B0604020202020204" pitchFamily="34" charset="0"/>
              </a:rPr>
              <a:t>Incomplete or no job briefing</a:t>
            </a:r>
          </a:p>
          <a:p>
            <a:pPr marL="232943" indent="-232943">
              <a:buFont typeface="+mj-lt"/>
              <a:buAutoNum type="arabicPeriod"/>
            </a:pPr>
            <a:r>
              <a:rPr lang="en-US" altLang="en-US" dirty="0">
                <a:latin typeface="Arial" panose="020B0604020202020204" pitchFamily="34" charset="0"/>
              </a:rPr>
              <a:t>Not using Stop Work Authority </a:t>
            </a:r>
          </a:p>
          <a:p>
            <a:pPr marL="232943" indent="-232943">
              <a:buFont typeface="+mj-lt"/>
              <a:buAutoNum type="arabicPeriod"/>
            </a:pPr>
            <a:r>
              <a:rPr lang="en-US" altLang="en-US" dirty="0">
                <a:latin typeface="Arial" panose="020B0604020202020204" pitchFamily="34" charset="0"/>
              </a:rPr>
              <a:t>Wearing Rubber goods when required to avoid injury</a:t>
            </a:r>
          </a:p>
          <a:p>
            <a:endParaRPr lang="en-US" altLang="en-US" dirty="0">
              <a:latin typeface="Arial" panose="020B0604020202020204" pitchFamily="34" charset="0"/>
            </a:endParaRPr>
          </a:p>
          <a:p>
            <a:r>
              <a:rPr lang="en-US" altLang="en-US" dirty="0">
                <a:latin typeface="Arial" panose="020B0604020202020204" pitchFamily="34" charset="0"/>
              </a:rPr>
              <a:t>The little things missed can and will lead to bigger things, such as accidents and injuries on the job.</a:t>
            </a:r>
          </a:p>
          <a:p>
            <a:endParaRPr lang="en-US" altLang="en-US" dirty="0">
              <a:latin typeface="Arial" panose="020B0604020202020204" pitchFamily="34" charset="0"/>
            </a:endParaRPr>
          </a:p>
          <a:p>
            <a:r>
              <a:rPr lang="en-US" u="none" dirty="0"/>
              <a:t>What we call “</a:t>
            </a:r>
            <a:r>
              <a:rPr lang="en-US" b="1" u="none" dirty="0"/>
              <a:t>little things</a:t>
            </a:r>
            <a:r>
              <a:rPr lang="en-US" u="none" dirty="0"/>
              <a:t>” </a:t>
            </a:r>
            <a:r>
              <a:rPr lang="en-US" b="1" u="none" dirty="0"/>
              <a:t>are</a:t>
            </a:r>
            <a:r>
              <a:rPr lang="en-US" u="none" dirty="0"/>
              <a:t> often much greater than what we call the great ones, and therefore have much larger consequences. Attend to the </a:t>
            </a:r>
            <a:r>
              <a:rPr lang="en-US" b="1" u="none" dirty="0"/>
              <a:t>little things</a:t>
            </a:r>
            <a:r>
              <a:rPr lang="en-US" u="none" dirty="0"/>
              <a:t>, and we need not be anxious about the greater ones.</a:t>
            </a:r>
            <a:endParaRPr lang="en-US" altLang="en-US" u="none" dirty="0">
              <a:latin typeface="Arial" panose="020B0604020202020204" pitchFamily="34" charset="0"/>
            </a:endParaRPr>
          </a:p>
          <a:p>
            <a:pPr marL="232943" indent="-232943">
              <a:buFont typeface="+mj-lt"/>
              <a:buAutoNum type="arabicPeriod"/>
            </a:pPr>
            <a:endParaRPr lang="en-US" altLang="en-US" dirty="0">
              <a:latin typeface="Arial" panose="020B0604020202020204" pitchFamily="34" charset="0"/>
            </a:endParaRPr>
          </a:p>
          <a:p>
            <a:pPr marL="232943" indent="-232943">
              <a:buFont typeface="+mj-lt"/>
              <a:buAutoNum type="arabicPeriod"/>
            </a:pPr>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2</a:t>
            </a:fld>
            <a:endParaRPr lang="en-US" altLang="en-US" sz="1300" dirty="0">
              <a:solidFill>
                <a:srgbClr val="000000"/>
              </a:solidFill>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GROUND IN TRANSFORMER PARK BUSHING</a:t>
            </a:r>
          </a:p>
          <a:p>
            <a:endParaRPr lang="en-US" altLang="en-US" dirty="0">
              <a:latin typeface="Arial" panose="020B0604020202020204" pitchFamily="34" charset="0"/>
            </a:endParaRPr>
          </a:p>
          <a:p>
            <a:r>
              <a:rPr lang="en-US" altLang="en-US" dirty="0">
                <a:latin typeface="Arial" panose="020B0604020202020204" pitchFamily="34" charset="0"/>
              </a:rPr>
              <a:t>Non visible ground</a:t>
            </a:r>
          </a:p>
          <a:p>
            <a:endParaRPr lang="en-US" altLang="en-US" dirty="0">
              <a:latin typeface="Arial" panose="020B0604020202020204" pitchFamily="34" charset="0"/>
            </a:endParaRPr>
          </a:p>
          <a:p>
            <a:r>
              <a:rPr lang="en-US" altLang="en-US" dirty="0">
                <a:latin typeface="Arial" panose="020B0604020202020204" pitchFamily="34" charset="0"/>
              </a:rPr>
              <a:t>Insulate neutral (I&amp;I) neutral</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20</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69987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BEST PRACTICE: JOB BRIEFINGS</a:t>
            </a:r>
          </a:p>
          <a:p>
            <a:r>
              <a:rPr lang="en-US" b="1" dirty="0"/>
              <a:t>PRACTICE STATEMENT: </a:t>
            </a:r>
            <a:r>
              <a:rPr lang="en-US" dirty="0"/>
              <a:t>Provides a uniform methodology and outlines key components of job briefings.</a:t>
            </a:r>
          </a:p>
          <a:p>
            <a:r>
              <a:rPr lang="en-US" b="1" dirty="0"/>
              <a:t>PRACTICE DESCRIPTION: </a:t>
            </a:r>
            <a:r>
              <a:rPr lang="en-US" dirty="0"/>
              <a:t>Document job sequence, hazards to be encountered, and steps taken to</a:t>
            </a:r>
          </a:p>
          <a:p>
            <a:r>
              <a:rPr lang="en-US" dirty="0"/>
              <a:t>control/eliminate hazards by doing the following:</a:t>
            </a:r>
          </a:p>
          <a:p>
            <a:r>
              <a:rPr lang="en-US" dirty="0"/>
              <a:t>A. Define routine and critical tasks.</a:t>
            </a:r>
          </a:p>
          <a:p>
            <a:r>
              <a:rPr lang="en-US" dirty="0"/>
              <a:t>B. Identify roles &amp; responsibilities.</a:t>
            </a:r>
          </a:p>
          <a:p>
            <a:r>
              <a:rPr lang="en-US" dirty="0"/>
              <a:t>C. Identify hazards.</a:t>
            </a:r>
          </a:p>
          <a:p>
            <a:r>
              <a:rPr lang="en-US" dirty="0"/>
              <a:t>D. Determine risk mitigation.</a:t>
            </a:r>
          </a:p>
          <a:p>
            <a:r>
              <a:rPr lang="en-US" dirty="0"/>
              <a:t>E. Documentation shall include I &amp; I to be used.</a:t>
            </a:r>
          </a:p>
          <a:p>
            <a:r>
              <a:rPr lang="en-US" dirty="0"/>
              <a:t>F. Personal Protective Equipment to be used.</a:t>
            </a:r>
          </a:p>
          <a:p>
            <a:r>
              <a:rPr lang="en-US" dirty="0"/>
              <a:t>G. Emergency response information.</a:t>
            </a:r>
          </a:p>
          <a:p>
            <a:r>
              <a:rPr lang="en-US" dirty="0"/>
              <a:t>H. Number of briefings to be held.</a:t>
            </a:r>
          </a:p>
          <a:p>
            <a:r>
              <a:rPr lang="en-US" dirty="0"/>
              <a:t>NOTE: Job briefings need to be conduct when work changes significantly.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Best Practice: </a:t>
            </a:r>
            <a:r>
              <a:rPr lang="en-US" dirty="0"/>
              <a:t>Cradle-to-Cradle Use of Insulating Rubber Gloves and Sleeves Insulated gloves and sleeves are proven methods for reducing electrical contact injuries and fatalities. This Best Practice details the use of such PPE including when it is to be used and the requirements for the gloves and sleeves utilized while working from an aerial platform.</a:t>
            </a: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21</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68839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fld id="{A62DA93C-7F26-40A8-87C4-7E57ACDAF680}" type="slidenum">
              <a:rPr lang="en-US">
                <a:solidFill>
                  <a:prstClr val="black"/>
                </a:solidFill>
                <a:latin typeface="Calibri" panose="020F0502020204030204"/>
              </a:rPr>
              <a:pPr defTabSz="931774"/>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95218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23</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90507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Situational Awareness: Employee moved outside of work area which had guards in place.</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Violation of minimum approach allowing grounding bracket to make contact with energized conductor beyond the work area which had guards and rubber in place.</a:t>
            </a:r>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24</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96197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25</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806405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26</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61562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a:p>
            <a:r>
              <a:rPr lang="en-US" b="1" dirty="0"/>
              <a:t>Best Practice: </a:t>
            </a:r>
            <a:r>
              <a:rPr lang="en-US" dirty="0"/>
              <a:t>Insulate &amp; Isolate Safety Performance Check</a:t>
            </a:r>
          </a:p>
          <a:p>
            <a:r>
              <a:rPr lang="en-US" dirty="0"/>
              <a:t>To ensure compliance with Isolate and Insulate procedures, this Best Practice requires a safety review process that includes assurances that company safety rules and proper cover-up procedures are being followed.</a:t>
            </a:r>
          </a:p>
          <a:p>
            <a:r>
              <a:rPr lang="en-US" b="1" dirty="0"/>
              <a:t> </a:t>
            </a:r>
            <a:endParaRPr lang="en-US" dirty="0"/>
          </a:p>
          <a:p>
            <a:r>
              <a:rPr lang="en-US" b="1" dirty="0"/>
              <a:t>Best Practice: </a:t>
            </a:r>
            <a:r>
              <a:rPr lang="en-US" dirty="0"/>
              <a:t>Cradle-to-Cradle Use of Insulating Rubber Gloves and Sleeves Insulated gloves and sleeves are proven methods for reducing electrical contact injuries and fatalities. This Best Practice details the use of such PPE including when it is to be used and the requirements for the gloves and sleeves utilized while working from an aerial platform.</a:t>
            </a: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27</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10197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fld id="{A62DA93C-7F26-40A8-87C4-7E57ACDAF680}" type="slidenum">
              <a:rPr lang="en-US">
                <a:solidFill>
                  <a:prstClr val="black"/>
                </a:solidFill>
                <a:latin typeface="Calibri" panose="020F0502020204030204"/>
              </a:rPr>
              <a:pPr defTabSz="931774"/>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00815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dirty="0"/>
              <a:t>It was daylight at the time of the incident. The victim and his co-worker arrived at the intersection at about 1:30 – 1:45 p.m. to perform maintenance on the cantilevered traffic signal. </a:t>
            </a:r>
          </a:p>
          <a:p>
            <a:pPr defTabSz="931774">
              <a:defRPr/>
            </a:pPr>
            <a:endParaRPr lang="en-US" dirty="0"/>
          </a:p>
          <a:p>
            <a:pPr defTabSz="931774">
              <a:defRPr/>
            </a:pPr>
            <a:r>
              <a:rPr lang="en-US" dirty="0"/>
              <a:t>They each drove a vehicle to the intersection: the aerial lift truck and a van. </a:t>
            </a:r>
          </a:p>
          <a:p>
            <a:pPr defTabSz="931774">
              <a:defRPr/>
            </a:pPr>
            <a:endParaRPr lang="en-US" dirty="0"/>
          </a:p>
          <a:p>
            <a:pPr defTabSz="931774">
              <a:defRPr/>
            </a:pPr>
            <a:r>
              <a:rPr lang="en-US" dirty="0"/>
              <a:t>Two traffic cones were positioned behind the aerial lift truck to shift eastbound traffic to the north. A third traffic cone was positioned behind the van. All of the traffic cones were 28 inches tall and orange with two white reflective stripes around the tops of the cones. The aerial lift truck had its blue LED strobe lights and two rotating orange beacon lights on while stopped. The van was equipped with a blue light signal bar that was also on </a:t>
            </a: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29</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1802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mn-ea"/>
                <a:cs typeface="+mn-cs"/>
              </a:rPr>
              <a:t>Now, let’s listen to Lee as he describes what happened to him</a:t>
            </a:r>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3</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04518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30</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98047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CONTRIBUTING FACTORS </a:t>
            </a:r>
            <a:endParaRPr lang="en-US" dirty="0"/>
          </a:p>
          <a:p>
            <a:r>
              <a:rPr lang="en-US" dirty="0"/>
              <a:t>Occupational injuries and fatalities are often the result of one or more contributing factors or key events in a larger sequence of events that ultimately result in the injury or fatality. The Massachusetts FACE team identified the following contributing factors in this incident. </a:t>
            </a:r>
          </a:p>
          <a:p>
            <a:endParaRPr lang="en-US" dirty="0"/>
          </a:p>
          <a:p>
            <a:pPr marL="232943" indent="-232943">
              <a:buAutoNum type="arabicPeriod"/>
            </a:pPr>
            <a:r>
              <a:rPr lang="en-US" dirty="0"/>
              <a:t>No fall protection used when working from a raised aerial lift.</a:t>
            </a:r>
          </a:p>
          <a:p>
            <a:pPr marL="232943" indent="-232943">
              <a:buAutoNum type="arabicPeriod"/>
            </a:pPr>
            <a:r>
              <a:rPr lang="en-US" dirty="0"/>
              <a:t>Positioning of the aerial lift truck that allowed vehicles to pass under the raised bucket.</a:t>
            </a:r>
          </a:p>
          <a:p>
            <a:pPr marL="232943" indent="-232943">
              <a:buAutoNum type="arabicPeriod"/>
            </a:pPr>
            <a:r>
              <a:rPr lang="en-US" dirty="0"/>
              <a:t>Improper work zone design and set up, including inadequate positioning and quantity of temporary traffic control devices to warn motorists of the work occurring within the roadway. </a:t>
            </a:r>
          </a:p>
          <a:p>
            <a:endParaRPr lang="en-US" altLang="en-US" dirty="0">
              <a:latin typeface="Arial" panose="020B0604020202020204" pitchFamily="34" charset="0"/>
            </a:endParaRPr>
          </a:p>
          <a:p>
            <a:r>
              <a:rPr lang="en-US" dirty="0"/>
              <a:t>Employees who are required to complete tasks in and around roadways face multiple hazards, one of which is being struck by oncoming motor vehicles. In this case, two orange traffic cones were placed behind the aerial lift truck to warn approaching vehicles of the work being performed within the roadway. This was not an adequate traffic control measure for this task. </a:t>
            </a:r>
          </a:p>
          <a:p>
            <a:endParaRPr lang="en-US" altLang="en-US" b="1" dirty="0">
              <a:solidFill>
                <a:srgbClr val="FF0000"/>
              </a:solidFill>
            </a:endParaRPr>
          </a:p>
          <a:p>
            <a:r>
              <a:rPr lang="en-US" b="1" dirty="0">
                <a:solidFill>
                  <a:srgbClr val="FF0000"/>
                </a:solidFill>
                <a:effectLst/>
              </a:rPr>
              <a:t>We have all been trained to watch out for the big hazards that could harm us, but the little ones can sometimes cause serious injuries too.</a:t>
            </a:r>
            <a:endParaRPr lang="en-US" altLang="en-US" b="1" dirty="0">
              <a:solidFill>
                <a:srgbClr val="FF0000"/>
              </a:solidFill>
            </a:endParaRP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31</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31632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Best Practice : </a:t>
            </a:r>
            <a:r>
              <a:rPr lang="en-US" dirty="0"/>
              <a:t>Safety at Heights – Lattice Towers</a:t>
            </a:r>
          </a:p>
          <a:p>
            <a:r>
              <a:rPr lang="en-US" dirty="0"/>
              <a:t>When working on lattice structures, it is critical that fall hazards are assessed, including a full identification of the tasks to be performed as well as suitable anchorage points for those tasks; that proper 100 percent Fall Protection Equipment from ascent to descent and throughout the job is utilized; and that rescue procedures are proactively addressed.</a:t>
            </a:r>
          </a:p>
          <a:p>
            <a:r>
              <a:rPr lang="en-US" dirty="0"/>
              <a:t> </a:t>
            </a:r>
          </a:p>
          <a:p>
            <a:r>
              <a:rPr lang="en-US" b="1" dirty="0"/>
              <a:t>Best Practice : </a:t>
            </a:r>
            <a:r>
              <a:rPr lang="en-US" dirty="0"/>
              <a:t>Safety at Heights – Wood Poles This Best Practice outlines the use of 100 percent Fall Protection Equipment from ascending</a:t>
            </a:r>
          </a:p>
          <a:p>
            <a:r>
              <a:rPr lang="en-US" dirty="0"/>
              <a:t>to descending and all points between such that an employee cannot fall more than two feet. It is also important that each structure be inspected prior to climbing and that rescue procedures are proactively addressed.</a:t>
            </a: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32</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51313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98" eaLnBrk="0" hangingPunct="0">
              <a:spcBef>
                <a:spcPct val="30000"/>
              </a:spcBef>
              <a:defRPr sz="1200">
                <a:solidFill>
                  <a:schemeClr val="tx1"/>
                </a:solidFill>
                <a:latin typeface="Arial" charset="0"/>
              </a:defRPr>
            </a:lvl1pPr>
            <a:lvl2pPr marL="723096" indent="-278238" defTabSz="943098" eaLnBrk="0" hangingPunct="0">
              <a:spcBef>
                <a:spcPct val="30000"/>
              </a:spcBef>
              <a:defRPr sz="1200">
                <a:solidFill>
                  <a:schemeClr val="tx1"/>
                </a:solidFill>
                <a:latin typeface="Arial" charset="0"/>
              </a:defRPr>
            </a:lvl2pPr>
            <a:lvl3pPr marL="1112952" indent="-221620" defTabSz="943098" eaLnBrk="0" hangingPunct="0">
              <a:spcBef>
                <a:spcPct val="30000"/>
              </a:spcBef>
              <a:defRPr sz="1200">
                <a:solidFill>
                  <a:schemeClr val="tx1"/>
                </a:solidFill>
                <a:latin typeface="Arial" charset="0"/>
              </a:defRPr>
            </a:lvl3pPr>
            <a:lvl4pPr marL="1557809" indent="-221620" defTabSz="943098" eaLnBrk="0" hangingPunct="0">
              <a:spcBef>
                <a:spcPct val="30000"/>
              </a:spcBef>
              <a:defRPr sz="1200">
                <a:solidFill>
                  <a:schemeClr val="tx1"/>
                </a:solidFill>
                <a:latin typeface="Arial" charset="0"/>
              </a:defRPr>
            </a:lvl4pPr>
            <a:lvl5pPr marL="2002666" indent="-221620" defTabSz="943098" eaLnBrk="0" hangingPunct="0">
              <a:spcBef>
                <a:spcPct val="30000"/>
              </a:spcBef>
              <a:defRPr sz="1200">
                <a:solidFill>
                  <a:schemeClr val="tx1"/>
                </a:solidFill>
                <a:latin typeface="Arial" charset="0"/>
              </a:defRPr>
            </a:lvl5pPr>
            <a:lvl6pPr marL="2468553" indent="-221620" defTabSz="943098" eaLnBrk="0" fontAlgn="base" hangingPunct="0">
              <a:spcBef>
                <a:spcPct val="30000"/>
              </a:spcBef>
              <a:spcAft>
                <a:spcPct val="0"/>
              </a:spcAft>
              <a:defRPr sz="1200">
                <a:solidFill>
                  <a:schemeClr val="tx1"/>
                </a:solidFill>
                <a:latin typeface="Arial" charset="0"/>
              </a:defRPr>
            </a:lvl6pPr>
            <a:lvl7pPr marL="2934440" indent="-221620" defTabSz="943098" eaLnBrk="0" fontAlgn="base" hangingPunct="0">
              <a:spcBef>
                <a:spcPct val="30000"/>
              </a:spcBef>
              <a:spcAft>
                <a:spcPct val="0"/>
              </a:spcAft>
              <a:defRPr sz="1200">
                <a:solidFill>
                  <a:schemeClr val="tx1"/>
                </a:solidFill>
                <a:latin typeface="Arial" charset="0"/>
              </a:defRPr>
            </a:lvl7pPr>
            <a:lvl8pPr marL="3400327" indent="-221620" defTabSz="943098" eaLnBrk="0" fontAlgn="base" hangingPunct="0">
              <a:spcBef>
                <a:spcPct val="30000"/>
              </a:spcBef>
              <a:spcAft>
                <a:spcPct val="0"/>
              </a:spcAft>
              <a:defRPr sz="1200">
                <a:solidFill>
                  <a:schemeClr val="tx1"/>
                </a:solidFill>
                <a:latin typeface="Arial" charset="0"/>
              </a:defRPr>
            </a:lvl8pPr>
            <a:lvl9pPr marL="3866213" indent="-221620" defTabSz="943098"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defRPr/>
            </a:pPr>
            <a:fld id="{60CDC8BF-9115-4202-A33E-3A36439CC267}" type="slidenum">
              <a:rPr lang="en-US" altLang="en-US" sz="1100">
                <a:solidFill>
                  <a:srgbClr val="000000"/>
                </a:solidFill>
              </a:rPr>
              <a:pPr eaLnBrk="1" fontAlgn="base" hangingPunct="1">
                <a:spcBef>
                  <a:spcPct val="0"/>
                </a:spcBef>
                <a:spcAft>
                  <a:spcPct val="0"/>
                </a:spcAft>
                <a:defRPr/>
              </a:pPr>
              <a:t>33</a:t>
            </a:fld>
            <a:endParaRPr lang="en-US" altLang="en-US" sz="1100" dirty="0">
              <a:solidFill>
                <a:srgbClr val="000000"/>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dirty="0"/>
          </a:p>
        </p:txBody>
      </p:sp>
    </p:spTree>
    <p:extLst>
      <p:ext uri="{BB962C8B-B14F-4D97-AF65-F5344CB8AC3E}">
        <p14:creationId xmlns:p14="http://schemas.microsoft.com/office/powerpoint/2010/main" val="1988053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Field workers across the Partnership companies are hearing the terminology of </a:t>
            </a:r>
            <a:r>
              <a:rPr lang="en-US" sz="1200" b="1" dirty="0">
                <a:latin typeface="Arial" panose="020B0604020202020204" pitchFamily="34" charset="0"/>
                <a:cs typeface="Arial" panose="020B0604020202020204" pitchFamily="34" charset="0"/>
              </a:rPr>
              <a:t>Serious Injury Fatality (SIF) and Potential Serious Injury Fatality (PSIF).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More focus is being put on the fundamentals, the little things that could lead to bigger things. Quality job briefs, hazard identification, Use of required PPE need attention on every job to prevent SIF’s and PSIF’S.</a:t>
            </a:r>
          </a:p>
          <a:p>
            <a:pPr marL="0" indent="0">
              <a:buNone/>
            </a:pPr>
            <a:endParaRPr lang="en-US" sz="1200" b="1" dirty="0">
              <a:latin typeface="Arial" panose="020B0604020202020204" pitchFamily="34" charset="0"/>
              <a:cs typeface="Arial" panose="020B0604020202020204" pitchFamily="34" charset="0"/>
            </a:endParaRP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34</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47619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dirty="0"/>
              <a:t>The ET&amp;D Partnership can benefit on the prevention of SIF’s and PSIS’s by adopting the process of tracking and trending </a:t>
            </a:r>
            <a:r>
              <a:rPr lang="en-US" sz="1200" b="1" dirty="0">
                <a:latin typeface="Arial" panose="020B0604020202020204" pitchFamily="34" charset="0"/>
                <a:cs typeface="Arial" panose="020B0604020202020204" pitchFamily="34" charset="0"/>
              </a:rPr>
              <a:t>Serious Injury and Fatalities.  </a:t>
            </a:r>
            <a:endParaRPr lang="en-US" dirty="0"/>
          </a:p>
          <a:p>
            <a:pPr defTabSz="931774">
              <a:defRPr/>
            </a:pPr>
            <a:endParaRPr lang="en-US" dirty="0"/>
          </a:p>
          <a:p>
            <a:pPr defTabSz="931774">
              <a:defRPr/>
            </a:pPr>
            <a:r>
              <a:rPr lang="en-US" dirty="0"/>
              <a:t>There is a strong connection between the study of Human Performance and prevention of SIF’s.</a:t>
            </a:r>
          </a:p>
          <a:p>
            <a:pPr defTabSz="931774">
              <a:defRPr/>
            </a:pPr>
            <a:endParaRPr lang="en-US" dirty="0"/>
          </a:p>
          <a:p>
            <a:pPr defTabSz="931774">
              <a:defRPr/>
            </a:pPr>
            <a:r>
              <a:rPr lang="en-US" dirty="0"/>
              <a:t>FOCUSING ON PREVENTION of SIF’s and Potential SIF’s include, not limited to;</a:t>
            </a:r>
          </a:p>
          <a:p>
            <a:endParaRPr lang="en-US" b="1" u="sng" dirty="0"/>
          </a:p>
          <a:p>
            <a:r>
              <a:rPr lang="en-US" b="1" u="sng" dirty="0"/>
              <a:t>BEHAVIORS</a:t>
            </a:r>
            <a:endParaRPr lang="en-US" u="sng" dirty="0"/>
          </a:p>
          <a:p>
            <a:pPr lvl="0"/>
            <a:r>
              <a:rPr lang="en-US" dirty="0"/>
              <a:t>Rushing</a:t>
            </a:r>
          </a:p>
          <a:p>
            <a:pPr lvl="0"/>
            <a:r>
              <a:rPr lang="en-US" dirty="0"/>
              <a:t>Complacency</a:t>
            </a:r>
          </a:p>
          <a:p>
            <a:pPr lvl="0"/>
            <a:r>
              <a:rPr lang="en-US" dirty="0"/>
              <a:t>Frustration</a:t>
            </a:r>
          </a:p>
          <a:p>
            <a:pPr lvl="0"/>
            <a:r>
              <a:rPr lang="en-US" dirty="0"/>
              <a:t>Fatigue</a:t>
            </a:r>
          </a:p>
          <a:p>
            <a:pPr lvl="0"/>
            <a:endParaRPr lang="en-US" dirty="0"/>
          </a:p>
          <a:p>
            <a:r>
              <a:rPr lang="en-US" b="1" u="sng" dirty="0"/>
              <a:t>ERRORS</a:t>
            </a:r>
            <a:endParaRPr lang="en-US" u="sng" dirty="0"/>
          </a:p>
          <a:p>
            <a:pPr lvl="0"/>
            <a:r>
              <a:rPr lang="en-US" dirty="0"/>
              <a:t>LOF (LINE OF FIRE)</a:t>
            </a:r>
          </a:p>
          <a:p>
            <a:pPr lvl="0"/>
            <a:r>
              <a:rPr lang="en-US" dirty="0"/>
              <a:t>Eyes not on task</a:t>
            </a:r>
          </a:p>
          <a:p>
            <a:pPr lvl="0"/>
            <a:r>
              <a:rPr lang="en-US" dirty="0"/>
              <a:t>Mind not on task</a:t>
            </a:r>
          </a:p>
          <a:p>
            <a:pPr lvl="0"/>
            <a:r>
              <a:rPr lang="en-US" dirty="0"/>
              <a:t>Balance, contact </a:t>
            </a: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35</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56684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ET&amp;D Mobile APP is available at the APP store on your mobile device. </a:t>
            </a:r>
          </a:p>
          <a:p>
            <a:endParaRPr lang="en-US" altLang="en-US" dirty="0">
              <a:latin typeface="Arial" panose="020B0604020202020204" pitchFamily="34" charset="0"/>
            </a:endParaRPr>
          </a:p>
          <a:p>
            <a:r>
              <a:rPr lang="en-US" b="1" dirty="0"/>
              <a:t>Mobile App</a:t>
            </a:r>
            <a:endParaRPr lang="en-US" dirty="0"/>
          </a:p>
          <a:p>
            <a:r>
              <a:rPr lang="en-US" b="1" dirty="0"/>
              <a:t> </a:t>
            </a:r>
            <a:endParaRPr lang="en-US" dirty="0"/>
          </a:p>
          <a:p>
            <a:r>
              <a:rPr lang="en-US" dirty="0"/>
              <a:t>The ET&amp;D Partnership launched an app in 2016 which features the 14 Partnership-developed Best Practices, ET&amp;D Partnership news updates, and other relevant topics. The app is available through the ET&amp;D Partnership Website, Apple’s Store and Google Play.</a:t>
            </a: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36</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10924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37</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1426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mn-ea"/>
                <a:cs typeface="+mn-cs"/>
              </a:rPr>
              <a:t>Lee believes the Best Practices would have prevented his Life Altering Event</a:t>
            </a:r>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4</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0788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D048606-0E0F-44BA-8D1D-6C8F7416DC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spcBef>
                <a:spcPct val="30000"/>
              </a:spcBef>
              <a:defRPr sz="1200">
                <a:solidFill>
                  <a:schemeClr val="tx1"/>
                </a:solidFill>
                <a:latin typeface="Arial" panose="020B0604020202020204" pitchFamily="34" charset="0"/>
              </a:defRPr>
            </a:lvl1pPr>
            <a:lvl2pPr marL="799125" indent="-307356" defTabSz="975451">
              <a:spcBef>
                <a:spcPct val="30000"/>
              </a:spcBef>
              <a:defRPr sz="1200">
                <a:solidFill>
                  <a:schemeClr val="tx1"/>
                </a:solidFill>
                <a:latin typeface="Arial" panose="020B0604020202020204" pitchFamily="34" charset="0"/>
              </a:defRPr>
            </a:lvl2pPr>
            <a:lvl3pPr marL="1231042" indent="-245885" defTabSz="975451">
              <a:spcBef>
                <a:spcPct val="30000"/>
              </a:spcBef>
              <a:defRPr sz="1200">
                <a:solidFill>
                  <a:schemeClr val="tx1"/>
                </a:solidFill>
                <a:latin typeface="Arial" panose="020B0604020202020204" pitchFamily="34" charset="0"/>
              </a:defRPr>
            </a:lvl3pPr>
            <a:lvl4pPr marL="1722811" indent="-245885" defTabSz="975451">
              <a:spcBef>
                <a:spcPct val="30000"/>
              </a:spcBef>
              <a:defRPr sz="1200">
                <a:solidFill>
                  <a:schemeClr val="tx1"/>
                </a:solidFill>
                <a:latin typeface="Arial" panose="020B0604020202020204" pitchFamily="34" charset="0"/>
              </a:defRPr>
            </a:lvl4pPr>
            <a:lvl5pPr marL="2216198" indent="-245885" defTabSz="975451">
              <a:spcBef>
                <a:spcPct val="30000"/>
              </a:spcBef>
              <a:defRPr sz="1200">
                <a:solidFill>
                  <a:schemeClr val="tx1"/>
                </a:solidFill>
                <a:latin typeface="Arial" panose="020B0604020202020204" pitchFamily="34" charset="0"/>
              </a:defRPr>
            </a:lvl5pPr>
            <a:lvl6pPr marL="2682084" indent="-245885" defTabSz="975451" eaLnBrk="0" fontAlgn="base" hangingPunct="0">
              <a:spcBef>
                <a:spcPct val="30000"/>
              </a:spcBef>
              <a:spcAft>
                <a:spcPct val="0"/>
              </a:spcAft>
              <a:defRPr sz="1200">
                <a:solidFill>
                  <a:schemeClr val="tx1"/>
                </a:solidFill>
                <a:latin typeface="Arial" panose="020B0604020202020204" pitchFamily="34" charset="0"/>
              </a:defRPr>
            </a:lvl6pPr>
            <a:lvl7pPr marL="3147971" indent="-245885" defTabSz="975451" eaLnBrk="0" fontAlgn="base" hangingPunct="0">
              <a:spcBef>
                <a:spcPct val="30000"/>
              </a:spcBef>
              <a:spcAft>
                <a:spcPct val="0"/>
              </a:spcAft>
              <a:defRPr sz="1200">
                <a:solidFill>
                  <a:schemeClr val="tx1"/>
                </a:solidFill>
                <a:latin typeface="Arial" panose="020B0604020202020204" pitchFamily="34" charset="0"/>
              </a:defRPr>
            </a:lvl7pPr>
            <a:lvl8pPr marL="3613858" indent="-245885" defTabSz="975451" eaLnBrk="0" fontAlgn="base" hangingPunct="0">
              <a:spcBef>
                <a:spcPct val="30000"/>
              </a:spcBef>
              <a:spcAft>
                <a:spcPct val="0"/>
              </a:spcAft>
              <a:defRPr sz="1200">
                <a:solidFill>
                  <a:schemeClr val="tx1"/>
                </a:solidFill>
                <a:latin typeface="Arial" panose="020B0604020202020204" pitchFamily="34" charset="0"/>
              </a:defRPr>
            </a:lvl8pPr>
            <a:lvl9pPr marL="4079745" indent="-245885" defTabSz="975451"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defRPr/>
            </a:pPr>
            <a:fld id="{2AAA09B1-7FA0-49CD-BD16-1EB7EAA25A50}" type="slidenum">
              <a:rPr lang="en-US" altLang="en-US" sz="1300">
                <a:solidFill>
                  <a:srgbClr val="000000"/>
                </a:solidFill>
              </a:rPr>
              <a:pPr fontAlgn="base">
                <a:spcBef>
                  <a:spcPct val="0"/>
                </a:spcBef>
                <a:spcAft>
                  <a:spcPct val="0"/>
                </a:spcAft>
                <a:defRPr/>
              </a:pPr>
              <a:t>5</a:t>
            </a:fld>
            <a:endParaRPr lang="en-US" altLang="en-US" sz="1300" dirty="0">
              <a:solidFill>
                <a:srgbClr val="000000"/>
              </a:solidFill>
            </a:endParaRPr>
          </a:p>
        </p:txBody>
      </p:sp>
      <p:sp>
        <p:nvSpPr>
          <p:cNvPr id="14339" name="Rectangle 2">
            <a:extLst>
              <a:ext uri="{FF2B5EF4-FFF2-40B4-BE49-F238E27FC236}">
                <a16:creationId xmlns:a16="http://schemas.microsoft.com/office/drawing/2014/main" id="{8EC4F5B1-D15E-444D-9C04-E0C8E5919F69}"/>
              </a:ext>
            </a:extLst>
          </p:cNvPr>
          <p:cNvSpPr>
            <a:spLocks noGrp="1" noRot="1" noChangeAspect="1" noChangeArrowheads="1" noTextEdit="1"/>
          </p:cNvSpPr>
          <p:nvPr>
            <p:ph type="sldImg"/>
          </p:nvPr>
        </p:nvSpPr>
        <p:spPr>
          <a:xfrm>
            <a:off x="566738" y="777875"/>
            <a:ext cx="6346825" cy="3570288"/>
          </a:xfrm>
          <a:ln w="12700" cap="flat">
            <a:solidFill>
              <a:schemeClr val="tx1"/>
            </a:solidFill>
          </a:ln>
        </p:spPr>
      </p:sp>
      <p:sp>
        <p:nvSpPr>
          <p:cNvPr id="14340" name="Rectangle 3">
            <a:extLst>
              <a:ext uri="{FF2B5EF4-FFF2-40B4-BE49-F238E27FC236}">
                <a16:creationId xmlns:a16="http://schemas.microsoft.com/office/drawing/2014/main" id="{C0CE81CA-E811-4922-8058-0FA00B74163D}"/>
              </a:ext>
            </a:extLst>
          </p:cNvPr>
          <p:cNvSpPr>
            <a:spLocks noGrp="1" noChangeArrowheads="1"/>
          </p:cNvSpPr>
          <p:nvPr>
            <p:ph type="body" idx="1"/>
          </p:nvPr>
        </p:nvSpPr>
        <p:spPr>
          <a:xfrm>
            <a:off x="996386" y="4635289"/>
            <a:ext cx="5650512" cy="43931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173" tIns="49586" rIns="99173" bIns="49586"/>
          <a:lstStyle/>
          <a:p>
            <a:pPr defTabSz="980303">
              <a:spcBef>
                <a:spcPct val="2000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170013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D048606-0E0F-44BA-8D1D-6C8F7416DC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spcBef>
                <a:spcPct val="30000"/>
              </a:spcBef>
              <a:defRPr sz="1200">
                <a:solidFill>
                  <a:schemeClr val="tx1"/>
                </a:solidFill>
                <a:latin typeface="Arial" panose="020B0604020202020204" pitchFamily="34" charset="0"/>
              </a:defRPr>
            </a:lvl1pPr>
            <a:lvl2pPr marL="799125" indent="-307356" defTabSz="975451">
              <a:spcBef>
                <a:spcPct val="30000"/>
              </a:spcBef>
              <a:defRPr sz="1200">
                <a:solidFill>
                  <a:schemeClr val="tx1"/>
                </a:solidFill>
                <a:latin typeface="Arial" panose="020B0604020202020204" pitchFamily="34" charset="0"/>
              </a:defRPr>
            </a:lvl2pPr>
            <a:lvl3pPr marL="1231042" indent="-245885" defTabSz="975451">
              <a:spcBef>
                <a:spcPct val="30000"/>
              </a:spcBef>
              <a:defRPr sz="1200">
                <a:solidFill>
                  <a:schemeClr val="tx1"/>
                </a:solidFill>
                <a:latin typeface="Arial" panose="020B0604020202020204" pitchFamily="34" charset="0"/>
              </a:defRPr>
            </a:lvl3pPr>
            <a:lvl4pPr marL="1722811" indent="-245885" defTabSz="975451">
              <a:spcBef>
                <a:spcPct val="30000"/>
              </a:spcBef>
              <a:defRPr sz="1200">
                <a:solidFill>
                  <a:schemeClr val="tx1"/>
                </a:solidFill>
                <a:latin typeface="Arial" panose="020B0604020202020204" pitchFamily="34" charset="0"/>
              </a:defRPr>
            </a:lvl4pPr>
            <a:lvl5pPr marL="2216198" indent="-245885" defTabSz="975451">
              <a:spcBef>
                <a:spcPct val="30000"/>
              </a:spcBef>
              <a:defRPr sz="1200">
                <a:solidFill>
                  <a:schemeClr val="tx1"/>
                </a:solidFill>
                <a:latin typeface="Arial" panose="020B0604020202020204" pitchFamily="34" charset="0"/>
              </a:defRPr>
            </a:lvl5pPr>
            <a:lvl6pPr marL="2682084" indent="-245885" defTabSz="975451" eaLnBrk="0" fontAlgn="base" hangingPunct="0">
              <a:spcBef>
                <a:spcPct val="30000"/>
              </a:spcBef>
              <a:spcAft>
                <a:spcPct val="0"/>
              </a:spcAft>
              <a:defRPr sz="1200">
                <a:solidFill>
                  <a:schemeClr val="tx1"/>
                </a:solidFill>
                <a:latin typeface="Arial" panose="020B0604020202020204" pitchFamily="34" charset="0"/>
              </a:defRPr>
            </a:lvl6pPr>
            <a:lvl7pPr marL="3147971" indent="-245885" defTabSz="975451" eaLnBrk="0" fontAlgn="base" hangingPunct="0">
              <a:spcBef>
                <a:spcPct val="30000"/>
              </a:spcBef>
              <a:spcAft>
                <a:spcPct val="0"/>
              </a:spcAft>
              <a:defRPr sz="1200">
                <a:solidFill>
                  <a:schemeClr val="tx1"/>
                </a:solidFill>
                <a:latin typeface="Arial" panose="020B0604020202020204" pitchFamily="34" charset="0"/>
              </a:defRPr>
            </a:lvl7pPr>
            <a:lvl8pPr marL="3613858" indent="-245885" defTabSz="975451" eaLnBrk="0" fontAlgn="base" hangingPunct="0">
              <a:spcBef>
                <a:spcPct val="30000"/>
              </a:spcBef>
              <a:spcAft>
                <a:spcPct val="0"/>
              </a:spcAft>
              <a:defRPr sz="1200">
                <a:solidFill>
                  <a:schemeClr val="tx1"/>
                </a:solidFill>
                <a:latin typeface="Arial" panose="020B0604020202020204" pitchFamily="34" charset="0"/>
              </a:defRPr>
            </a:lvl8pPr>
            <a:lvl9pPr marL="4079745" indent="-245885" defTabSz="975451"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defRPr/>
            </a:pPr>
            <a:fld id="{2AAA09B1-7FA0-49CD-BD16-1EB7EAA25A50}" type="slidenum">
              <a:rPr lang="en-US" altLang="en-US" sz="1300">
                <a:solidFill>
                  <a:srgbClr val="000000"/>
                </a:solidFill>
              </a:rPr>
              <a:pPr fontAlgn="base">
                <a:spcBef>
                  <a:spcPct val="0"/>
                </a:spcBef>
                <a:spcAft>
                  <a:spcPct val="0"/>
                </a:spcAft>
                <a:defRPr/>
              </a:pPr>
              <a:t>6</a:t>
            </a:fld>
            <a:endParaRPr lang="en-US" altLang="en-US" sz="1300" dirty="0">
              <a:solidFill>
                <a:srgbClr val="000000"/>
              </a:solidFill>
            </a:endParaRPr>
          </a:p>
        </p:txBody>
      </p:sp>
      <p:sp>
        <p:nvSpPr>
          <p:cNvPr id="14339" name="Rectangle 2">
            <a:extLst>
              <a:ext uri="{FF2B5EF4-FFF2-40B4-BE49-F238E27FC236}">
                <a16:creationId xmlns:a16="http://schemas.microsoft.com/office/drawing/2014/main" id="{8EC4F5B1-D15E-444D-9C04-E0C8E5919F69}"/>
              </a:ext>
            </a:extLst>
          </p:cNvPr>
          <p:cNvSpPr>
            <a:spLocks noGrp="1" noRot="1" noChangeAspect="1" noChangeArrowheads="1" noTextEdit="1"/>
          </p:cNvSpPr>
          <p:nvPr>
            <p:ph type="sldImg"/>
          </p:nvPr>
        </p:nvSpPr>
        <p:spPr>
          <a:xfrm>
            <a:off x="566738" y="777875"/>
            <a:ext cx="6346825" cy="3570288"/>
          </a:xfrm>
          <a:ln w="12700" cap="flat">
            <a:solidFill>
              <a:schemeClr val="tx1"/>
            </a:solidFill>
          </a:ln>
        </p:spPr>
      </p:sp>
      <p:sp>
        <p:nvSpPr>
          <p:cNvPr id="14340" name="Rectangle 3">
            <a:extLst>
              <a:ext uri="{FF2B5EF4-FFF2-40B4-BE49-F238E27FC236}">
                <a16:creationId xmlns:a16="http://schemas.microsoft.com/office/drawing/2014/main" id="{C0CE81CA-E811-4922-8058-0FA00B74163D}"/>
              </a:ext>
            </a:extLst>
          </p:cNvPr>
          <p:cNvSpPr>
            <a:spLocks noGrp="1" noChangeArrowheads="1"/>
          </p:cNvSpPr>
          <p:nvPr>
            <p:ph type="body" idx="1"/>
          </p:nvPr>
        </p:nvSpPr>
        <p:spPr>
          <a:xfrm>
            <a:off x="996386" y="4635289"/>
            <a:ext cx="5650512" cy="43931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173" tIns="49586" rIns="99173" bIns="49586"/>
          <a:lstStyle/>
          <a:p>
            <a:pPr defTabSz="980303">
              <a:spcBef>
                <a:spcPct val="20000"/>
              </a:spcBef>
            </a:pPr>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2DA93C-7F26-40A8-87C4-7E57ACDAF680}" type="slidenum">
              <a:rPr lang="en-US" smtClean="0"/>
              <a:t>7</a:t>
            </a:fld>
            <a:endParaRPr lang="en-US" dirty="0"/>
          </a:p>
        </p:txBody>
      </p:sp>
    </p:spTree>
    <p:extLst>
      <p:ext uri="{BB962C8B-B14F-4D97-AF65-F5344CB8AC3E}">
        <p14:creationId xmlns:p14="http://schemas.microsoft.com/office/powerpoint/2010/main" val="415083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D048606-0E0F-44BA-8D1D-6C8F7416DC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spcBef>
                <a:spcPct val="30000"/>
              </a:spcBef>
              <a:defRPr sz="1200">
                <a:solidFill>
                  <a:schemeClr val="tx1"/>
                </a:solidFill>
                <a:latin typeface="Arial" panose="020B0604020202020204" pitchFamily="34" charset="0"/>
              </a:defRPr>
            </a:lvl1pPr>
            <a:lvl2pPr marL="799125" indent="-307356" defTabSz="975451">
              <a:spcBef>
                <a:spcPct val="30000"/>
              </a:spcBef>
              <a:defRPr sz="1200">
                <a:solidFill>
                  <a:schemeClr val="tx1"/>
                </a:solidFill>
                <a:latin typeface="Arial" panose="020B0604020202020204" pitchFamily="34" charset="0"/>
              </a:defRPr>
            </a:lvl2pPr>
            <a:lvl3pPr marL="1231042" indent="-245885" defTabSz="975451">
              <a:spcBef>
                <a:spcPct val="30000"/>
              </a:spcBef>
              <a:defRPr sz="1200">
                <a:solidFill>
                  <a:schemeClr val="tx1"/>
                </a:solidFill>
                <a:latin typeface="Arial" panose="020B0604020202020204" pitchFamily="34" charset="0"/>
              </a:defRPr>
            </a:lvl3pPr>
            <a:lvl4pPr marL="1722811" indent="-245885" defTabSz="975451">
              <a:spcBef>
                <a:spcPct val="30000"/>
              </a:spcBef>
              <a:defRPr sz="1200">
                <a:solidFill>
                  <a:schemeClr val="tx1"/>
                </a:solidFill>
                <a:latin typeface="Arial" panose="020B0604020202020204" pitchFamily="34" charset="0"/>
              </a:defRPr>
            </a:lvl4pPr>
            <a:lvl5pPr marL="2216198" indent="-245885" defTabSz="975451">
              <a:spcBef>
                <a:spcPct val="30000"/>
              </a:spcBef>
              <a:defRPr sz="1200">
                <a:solidFill>
                  <a:schemeClr val="tx1"/>
                </a:solidFill>
                <a:latin typeface="Arial" panose="020B0604020202020204" pitchFamily="34" charset="0"/>
              </a:defRPr>
            </a:lvl5pPr>
            <a:lvl6pPr marL="2682084" indent="-245885" defTabSz="975451" eaLnBrk="0" fontAlgn="base" hangingPunct="0">
              <a:spcBef>
                <a:spcPct val="30000"/>
              </a:spcBef>
              <a:spcAft>
                <a:spcPct val="0"/>
              </a:spcAft>
              <a:defRPr sz="1200">
                <a:solidFill>
                  <a:schemeClr val="tx1"/>
                </a:solidFill>
                <a:latin typeface="Arial" panose="020B0604020202020204" pitchFamily="34" charset="0"/>
              </a:defRPr>
            </a:lvl6pPr>
            <a:lvl7pPr marL="3147971" indent="-245885" defTabSz="975451" eaLnBrk="0" fontAlgn="base" hangingPunct="0">
              <a:spcBef>
                <a:spcPct val="30000"/>
              </a:spcBef>
              <a:spcAft>
                <a:spcPct val="0"/>
              </a:spcAft>
              <a:defRPr sz="1200">
                <a:solidFill>
                  <a:schemeClr val="tx1"/>
                </a:solidFill>
                <a:latin typeface="Arial" panose="020B0604020202020204" pitchFamily="34" charset="0"/>
              </a:defRPr>
            </a:lvl7pPr>
            <a:lvl8pPr marL="3613858" indent="-245885" defTabSz="975451" eaLnBrk="0" fontAlgn="base" hangingPunct="0">
              <a:spcBef>
                <a:spcPct val="30000"/>
              </a:spcBef>
              <a:spcAft>
                <a:spcPct val="0"/>
              </a:spcAft>
              <a:defRPr sz="1200">
                <a:solidFill>
                  <a:schemeClr val="tx1"/>
                </a:solidFill>
                <a:latin typeface="Arial" panose="020B0604020202020204" pitchFamily="34" charset="0"/>
              </a:defRPr>
            </a:lvl8pPr>
            <a:lvl9pPr marL="4079745" indent="-245885" defTabSz="975451"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defRPr/>
            </a:pPr>
            <a:fld id="{2AAA09B1-7FA0-49CD-BD16-1EB7EAA25A50}" type="slidenum">
              <a:rPr lang="en-US" altLang="en-US" sz="1300">
                <a:solidFill>
                  <a:srgbClr val="000000"/>
                </a:solidFill>
              </a:rPr>
              <a:pPr fontAlgn="base">
                <a:spcBef>
                  <a:spcPct val="0"/>
                </a:spcBef>
                <a:spcAft>
                  <a:spcPct val="0"/>
                </a:spcAft>
                <a:defRPr/>
              </a:pPr>
              <a:t>8</a:t>
            </a:fld>
            <a:endParaRPr lang="en-US" altLang="en-US" sz="1300" dirty="0">
              <a:solidFill>
                <a:srgbClr val="000000"/>
              </a:solidFill>
            </a:endParaRPr>
          </a:p>
        </p:txBody>
      </p:sp>
      <p:sp>
        <p:nvSpPr>
          <p:cNvPr id="14339" name="Rectangle 2">
            <a:extLst>
              <a:ext uri="{FF2B5EF4-FFF2-40B4-BE49-F238E27FC236}">
                <a16:creationId xmlns:a16="http://schemas.microsoft.com/office/drawing/2014/main" id="{8EC4F5B1-D15E-444D-9C04-E0C8E5919F69}"/>
              </a:ext>
            </a:extLst>
          </p:cNvPr>
          <p:cNvSpPr>
            <a:spLocks noGrp="1" noRot="1" noChangeAspect="1" noChangeArrowheads="1" noTextEdit="1"/>
          </p:cNvSpPr>
          <p:nvPr>
            <p:ph type="sldImg"/>
          </p:nvPr>
        </p:nvSpPr>
        <p:spPr>
          <a:xfrm>
            <a:off x="566738" y="777875"/>
            <a:ext cx="6346825" cy="3570288"/>
          </a:xfrm>
          <a:ln w="12700" cap="flat">
            <a:solidFill>
              <a:schemeClr val="tx1"/>
            </a:solidFill>
          </a:ln>
        </p:spPr>
      </p:sp>
      <p:sp>
        <p:nvSpPr>
          <p:cNvPr id="14340" name="Rectangle 3">
            <a:extLst>
              <a:ext uri="{FF2B5EF4-FFF2-40B4-BE49-F238E27FC236}">
                <a16:creationId xmlns:a16="http://schemas.microsoft.com/office/drawing/2014/main" id="{C0CE81CA-E811-4922-8058-0FA00B74163D}"/>
              </a:ext>
            </a:extLst>
          </p:cNvPr>
          <p:cNvSpPr>
            <a:spLocks noGrp="1" noChangeArrowheads="1"/>
          </p:cNvSpPr>
          <p:nvPr>
            <p:ph type="body" idx="1"/>
          </p:nvPr>
        </p:nvSpPr>
        <p:spPr>
          <a:xfrm>
            <a:off x="996386" y="4635289"/>
            <a:ext cx="5650512" cy="43931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173" tIns="49586" rIns="99173" bIns="49586"/>
          <a:lstStyle/>
          <a:p>
            <a:r>
              <a:rPr lang="en-US" dirty="0"/>
              <a:t>The crew then proceeded to go up in a Genie aerial lift, to remove the ground from phase 1. </a:t>
            </a:r>
          </a:p>
          <a:p>
            <a:endParaRPr lang="en-US" dirty="0"/>
          </a:p>
          <a:p>
            <a:r>
              <a:rPr lang="en-US" dirty="0"/>
              <a:t>The crew had placed the basket in the center of the “H” structure and rotated the length of the basket parallel to the 138KV line. </a:t>
            </a:r>
          </a:p>
          <a:p>
            <a:endParaRPr lang="en-US" dirty="0"/>
          </a:p>
          <a:p>
            <a:r>
              <a:rPr lang="en-US" dirty="0"/>
              <a:t>The crew ascended to the line maintaining approximately 7 feet below phase 1.  </a:t>
            </a:r>
          </a:p>
          <a:p>
            <a:endParaRPr lang="en-US" dirty="0"/>
          </a:p>
          <a:p>
            <a:pPr defTabSz="980303">
              <a:spcBef>
                <a:spcPct val="2000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298970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ACDE04-7145-488A-9467-78B3EB9E5443}"/>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D0561985-9DA2-49BE-BBDF-63B83FB35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a:p>
            <a:r>
              <a:rPr lang="en-US" dirty="0"/>
              <a:t>They proceeded to remove the ground head from phase 1 with a 10’ long live line tool and turned to his right with the ground to have apprentice remove the ground head from the live line tool and also to help maintaining control of the ground conductor. </a:t>
            </a:r>
          </a:p>
          <a:p>
            <a:endParaRPr lang="en-US" dirty="0"/>
          </a:p>
          <a:p>
            <a:r>
              <a:rPr lang="en-US" dirty="0"/>
              <a:t>The crew then proceeded to rotate the aerial lift at the base of the machine, so that the crew could access the earth side of the ground that was attached at the steel “H” frame. As the crew approached the structure, the ground conductor became caught on the switch near the rotational assembly and top jaw portion of the switch. Journey lineman then positioned the basket near the phase 1 switch, and the apprentice in an effort to free the ground cable, used his hands to gather the length of the cable in his left hand. He then proceeded to reach around the lead/switch assembly near the jumper connection, to work the length of cable back to the near side of the switch. During the process, Bob (ST-3) contacted an unknown portion of the lead/switch assembly, causing a flow of induced current to pass through his body to ground. </a:t>
            </a:r>
          </a:p>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4AF59365-4CFB-4AFD-BB71-B871988C8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451">
              <a:defRPr>
                <a:solidFill>
                  <a:schemeClr val="tx1"/>
                </a:solidFill>
                <a:latin typeface="Arial" panose="020B0604020202020204" pitchFamily="34" charset="0"/>
              </a:defRPr>
            </a:lvl1pPr>
            <a:lvl2pPr marL="757066" indent="-291179" defTabSz="975451">
              <a:defRPr>
                <a:solidFill>
                  <a:schemeClr val="tx1"/>
                </a:solidFill>
                <a:latin typeface="Arial" panose="020B0604020202020204" pitchFamily="34" charset="0"/>
              </a:defRPr>
            </a:lvl2pPr>
            <a:lvl3pPr marL="1164717" indent="-232943" defTabSz="975451">
              <a:defRPr>
                <a:solidFill>
                  <a:schemeClr val="tx1"/>
                </a:solidFill>
                <a:latin typeface="Arial" panose="020B0604020202020204" pitchFamily="34" charset="0"/>
              </a:defRPr>
            </a:lvl3pPr>
            <a:lvl4pPr marL="1630604" indent="-232943" defTabSz="975451">
              <a:defRPr>
                <a:solidFill>
                  <a:schemeClr val="tx1"/>
                </a:solidFill>
                <a:latin typeface="Arial" panose="020B0604020202020204" pitchFamily="34" charset="0"/>
              </a:defRPr>
            </a:lvl4pPr>
            <a:lvl5pPr marL="2096491" indent="-232943" defTabSz="975451">
              <a:defRPr>
                <a:solidFill>
                  <a:schemeClr val="tx1"/>
                </a:solidFill>
                <a:latin typeface="Arial" panose="020B0604020202020204" pitchFamily="34" charset="0"/>
              </a:defRPr>
            </a:lvl5pPr>
            <a:lvl6pPr marL="2562377" indent="-232943" defTabSz="975451" eaLnBrk="0" fontAlgn="base" hangingPunct="0">
              <a:spcBef>
                <a:spcPct val="0"/>
              </a:spcBef>
              <a:spcAft>
                <a:spcPct val="0"/>
              </a:spcAft>
              <a:defRPr>
                <a:solidFill>
                  <a:schemeClr val="tx1"/>
                </a:solidFill>
                <a:latin typeface="Arial" panose="020B0604020202020204" pitchFamily="34" charset="0"/>
              </a:defRPr>
            </a:lvl6pPr>
            <a:lvl7pPr marL="3028264" indent="-232943" defTabSz="975451" eaLnBrk="0" fontAlgn="base" hangingPunct="0">
              <a:spcBef>
                <a:spcPct val="0"/>
              </a:spcBef>
              <a:spcAft>
                <a:spcPct val="0"/>
              </a:spcAft>
              <a:defRPr>
                <a:solidFill>
                  <a:schemeClr val="tx1"/>
                </a:solidFill>
                <a:latin typeface="Arial" panose="020B0604020202020204" pitchFamily="34" charset="0"/>
              </a:defRPr>
            </a:lvl7pPr>
            <a:lvl8pPr marL="3494151" indent="-232943" defTabSz="975451" eaLnBrk="0" fontAlgn="base" hangingPunct="0">
              <a:spcBef>
                <a:spcPct val="0"/>
              </a:spcBef>
              <a:spcAft>
                <a:spcPct val="0"/>
              </a:spcAft>
              <a:defRPr>
                <a:solidFill>
                  <a:schemeClr val="tx1"/>
                </a:solidFill>
                <a:latin typeface="Arial" panose="020B0604020202020204" pitchFamily="34" charset="0"/>
              </a:defRPr>
            </a:lvl8pPr>
            <a:lvl9pPr marL="3960038" indent="-232943" defTabSz="975451"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4E9289C5-E874-4FFA-9EB6-4C895FDDA5BF}" type="slidenum">
              <a:rPr lang="en-US" altLang="en-US" sz="1300">
                <a:solidFill>
                  <a:srgbClr val="000000"/>
                </a:solidFill>
                <a:latin typeface="Times New Roman" panose="02020603050405020304" pitchFamily="18" charset="0"/>
              </a:rPr>
              <a:pPr eaLnBrk="0" fontAlgn="base" hangingPunct="0">
                <a:spcBef>
                  <a:spcPct val="0"/>
                </a:spcBef>
                <a:spcAft>
                  <a:spcPct val="0"/>
                </a:spcAft>
                <a:defRPr/>
              </a:pPr>
              <a:t>9</a:t>
            </a:fld>
            <a:endParaRPr lang="en-US" altLang="en-US" sz="13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99600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Clock.EXE" TargetMode="External"/><Relationship Id="rId2" Type="http://schemas.openxmlformats.org/officeDocument/2006/relationships/image" Target="../media/image1.w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B190CE65-0AE0-44EC-9609-A74DCCB45667}"/>
              </a:ext>
            </a:extLst>
          </p:cNvPr>
          <p:cNvSpPr>
            <a:spLocks noChangeArrowheads="1"/>
          </p:cNvSpPr>
          <p:nvPr/>
        </p:nvSpPr>
        <p:spPr bwMode="auto">
          <a:xfrm>
            <a:off x="304800" y="381000"/>
            <a:ext cx="11582400" cy="5638800"/>
          </a:xfrm>
          <a:prstGeom prst="roundRect">
            <a:avLst>
              <a:gd name="adj" fmla="val 7912"/>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endParaRPr>
          </a:p>
        </p:txBody>
      </p:sp>
      <p:sp>
        <p:nvSpPr>
          <p:cNvPr id="4" name="AutoShape 3">
            <a:extLst>
              <a:ext uri="{FF2B5EF4-FFF2-40B4-BE49-F238E27FC236}">
                <a16:creationId xmlns:a16="http://schemas.microsoft.com/office/drawing/2014/main" id="{54D0F7EA-9778-42BB-9F31-1D0B7506993E}"/>
              </a:ext>
            </a:extLst>
          </p:cNvPr>
          <p:cNvSpPr>
            <a:spLocks noChangeArrowheads="1"/>
          </p:cNvSpPr>
          <p:nvPr/>
        </p:nvSpPr>
        <p:spPr bwMode="white">
          <a:xfrm>
            <a:off x="436034" y="488950"/>
            <a:ext cx="11247967" cy="4768850"/>
          </a:xfrm>
          <a:prstGeom prst="roundRect">
            <a:avLst>
              <a:gd name="adj" fmla="val 731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endParaRPr>
          </a:p>
        </p:txBody>
      </p:sp>
      <p:sp>
        <p:nvSpPr>
          <p:cNvPr id="5" name="AutoShape 4">
            <a:extLst>
              <a:ext uri="{FF2B5EF4-FFF2-40B4-BE49-F238E27FC236}">
                <a16:creationId xmlns:a16="http://schemas.microsoft.com/office/drawing/2014/main" id="{C2501856-69CD-4B0B-9F6F-D162C3C27D7C}"/>
              </a:ext>
            </a:extLst>
          </p:cNvPr>
          <p:cNvSpPr>
            <a:spLocks noChangeArrowheads="1"/>
          </p:cNvSpPr>
          <p:nvPr/>
        </p:nvSpPr>
        <p:spPr bwMode="blackWhite">
          <a:xfrm>
            <a:off x="1828800" y="3338513"/>
            <a:ext cx="8534400" cy="2286000"/>
          </a:xfrm>
          <a:prstGeom prst="roundRect">
            <a:avLst>
              <a:gd name="adj" fmla="val 16667"/>
            </a:avLst>
          </a:prstGeom>
          <a:solidFill>
            <a:schemeClr val="bg1"/>
          </a:solidFill>
          <a:ln w="50800">
            <a:solidFill>
              <a:schemeClr val="bg2"/>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dirty="0"/>
          </a:p>
        </p:txBody>
      </p:sp>
      <p:pic>
        <p:nvPicPr>
          <p:cNvPr id="6" name="Picture 13">
            <a:extLst>
              <a:ext uri="{FF2B5EF4-FFF2-40B4-BE49-F238E27FC236}">
                <a16:creationId xmlns:a16="http://schemas.microsoft.com/office/drawing/2014/main" id="{D84749D6-D68B-4D1D-A836-733F973D5C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1" y="573089"/>
            <a:ext cx="132503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a:hlinkClick r:id="rId3" action="ppaction://hlinkfile"/>
            <a:extLst>
              <a:ext uri="{FF2B5EF4-FFF2-40B4-BE49-F238E27FC236}">
                <a16:creationId xmlns:a16="http://schemas.microsoft.com/office/drawing/2014/main" id="{C69D0F78-4C88-492C-9F0C-91E33D3695F7}"/>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00" y="762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2">
            <a:extLst>
              <a:ext uri="{FF2B5EF4-FFF2-40B4-BE49-F238E27FC236}">
                <a16:creationId xmlns:a16="http://schemas.microsoft.com/office/drawing/2014/main" id="{B4039F4D-CFCE-4725-9978-98DB036D3B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40001" y="3468688"/>
            <a:ext cx="7040033" cy="202565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2693" name="Rectangle 5"/>
          <p:cNvSpPr>
            <a:spLocks noGrp="1" noChangeArrowheads="1"/>
          </p:cNvSpPr>
          <p:nvPr>
            <p:ph type="ctrTitle"/>
          </p:nvPr>
        </p:nvSpPr>
        <p:spPr>
          <a:xfrm>
            <a:off x="914400" y="857250"/>
            <a:ext cx="10363200" cy="2266950"/>
          </a:xfrm>
        </p:spPr>
        <p:txBody>
          <a:bodyPr anchor="ctr" anchorCtr="1"/>
          <a:lstStyle>
            <a:lvl1pPr algn="ctr">
              <a:defRPr sz="4100" i="1"/>
            </a:lvl1pPr>
          </a:lstStyle>
          <a:p>
            <a:r>
              <a:rPr lang="en-US"/>
              <a:t>Click to edit Master title style</a:t>
            </a:r>
          </a:p>
        </p:txBody>
      </p:sp>
      <p:sp>
        <p:nvSpPr>
          <p:cNvPr id="9" name="Rectangle 6">
            <a:extLst>
              <a:ext uri="{FF2B5EF4-FFF2-40B4-BE49-F238E27FC236}">
                <a16:creationId xmlns:a16="http://schemas.microsoft.com/office/drawing/2014/main" id="{E1E4F972-9F70-4291-8521-E4A93602E048}"/>
              </a:ext>
            </a:extLst>
          </p:cNvPr>
          <p:cNvSpPr>
            <a:spLocks noGrp="1" noChangeArrowheads="1"/>
          </p:cNvSpPr>
          <p:nvPr>
            <p:ph type="sldNum" sz="quarter" idx="10"/>
          </p:nvPr>
        </p:nvSpPr>
        <p:spPr/>
        <p:txBody>
          <a:bodyPr/>
          <a:lstStyle>
            <a:lvl1pPr>
              <a:defRPr/>
            </a:lvl1pPr>
          </a:lstStyle>
          <a:p>
            <a:pPr>
              <a:defRPr/>
            </a:pPr>
            <a:fld id="{29623F75-2190-4E5A-BF41-023373C08D78}" type="slidenum">
              <a:rPr lang="en-US" altLang="en-US"/>
              <a:pPr>
                <a:defRPr/>
              </a:pPr>
              <a:t>‹#›</a:t>
            </a:fld>
            <a:endParaRPr lang="en-US" altLang="en-US" dirty="0"/>
          </a:p>
        </p:txBody>
      </p:sp>
    </p:spTree>
    <p:extLst>
      <p:ext uri="{BB962C8B-B14F-4D97-AF65-F5344CB8AC3E}">
        <p14:creationId xmlns:p14="http://schemas.microsoft.com/office/powerpoint/2010/main" val="3673355182"/>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0E8B4B6E-E7D3-4775-9E40-C521C54B99E3}"/>
              </a:ext>
            </a:extLst>
          </p:cNvPr>
          <p:cNvSpPr>
            <a:spLocks noGrp="1" noChangeArrowheads="1"/>
          </p:cNvSpPr>
          <p:nvPr>
            <p:ph type="sldNum" sz="quarter" idx="10"/>
          </p:nvPr>
        </p:nvSpPr>
        <p:spPr>
          <a:ln/>
        </p:spPr>
        <p:txBody>
          <a:bodyPr/>
          <a:lstStyle>
            <a:lvl1pPr>
              <a:defRPr/>
            </a:lvl1pPr>
          </a:lstStyle>
          <a:p>
            <a:pPr>
              <a:defRPr/>
            </a:pPr>
            <a:fld id="{10C1D4CD-AC29-4317-A4DD-2F016A57BA19}" type="slidenum">
              <a:rPr lang="en-US" altLang="en-US"/>
              <a:pPr>
                <a:defRPr/>
              </a:pPr>
              <a:t>‹#›</a:t>
            </a:fld>
            <a:endParaRPr lang="en-US" altLang="en-US" dirty="0"/>
          </a:p>
        </p:txBody>
      </p:sp>
    </p:spTree>
    <p:extLst>
      <p:ext uri="{BB962C8B-B14F-4D97-AF65-F5344CB8AC3E}">
        <p14:creationId xmlns:p14="http://schemas.microsoft.com/office/powerpoint/2010/main" val="2419053511"/>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2200" y="533400"/>
            <a:ext cx="2565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533400"/>
            <a:ext cx="74930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67F3817-F8B1-4637-80A5-CF4F6CF1C547}"/>
              </a:ext>
            </a:extLst>
          </p:cNvPr>
          <p:cNvSpPr>
            <a:spLocks noGrp="1" noChangeArrowheads="1"/>
          </p:cNvSpPr>
          <p:nvPr>
            <p:ph type="sldNum" sz="quarter" idx="10"/>
          </p:nvPr>
        </p:nvSpPr>
        <p:spPr>
          <a:ln/>
        </p:spPr>
        <p:txBody>
          <a:bodyPr/>
          <a:lstStyle>
            <a:lvl1pPr>
              <a:defRPr/>
            </a:lvl1pPr>
          </a:lstStyle>
          <a:p>
            <a:pPr>
              <a:defRPr/>
            </a:pPr>
            <a:fld id="{75C22D63-E854-49B4-9EB3-83F1C076C339}" type="slidenum">
              <a:rPr lang="en-US" altLang="en-US"/>
              <a:pPr>
                <a:defRPr/>
              </a:pPr>
              <a:t>‹#›</a:t>
            </a:fld>
            <a:endParaRPr lang="en-US" altLang="en-US" dirty="0"/>
          </a:p>
        </p:txBody>
      </p:sp>
    </p:spTree>
    <p:extLst>
      <p:ext uri="{BB962C8B-B14F-4D97-AF65-F5344CB8AC3E}">
        <p14:creationId xmlns:p14="http://schemas.microsoft.com/office/powerpoint/2010/main" val="4045613199"/>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248400" y="1905000"/>
            <a:ext cx="5029200" cy="4038600"/>
          </a:xfrm>
        </p:spPr>
        <p:txBody>
          <a:bodyPr/>
          <a:lstStyle/>
          <a:p>
            <a:pPr lvl="0"/>
            <a:endParaRPr lang="en-US" noProof="0" dirty="0"/>
          </a:p>
        </p:txBody>
      </p:sp>
      <p:sp>
        <p:nvSpPr>
          <p:cNvPr id="5" name="Rectangle 6">
            <a:extLst>
              <a:ext uri="{FF2B5EF4-FFF2-40B4-BE49-F238E27FC236}">
                <a16:creationId xmlns:a16="http://schemas.microsoft.com/office/drawing/2014/main" id="{07B72F7B-E6AB-453F-B974-1D87E7CD5D12}"/>
              </a:ext>
            </a:extLst>
          </p:cNvPr>
          <p:cNvSpPr>
            <a:spLocks noGrp="1" noChangeArrowheads="1"/>
          </p:cNvSpPr>
          <p:nvPr>
            <p:ph type="sldNum" sz="quarter" idx="10"/>
          </p:nvPr>
        </p:nvSpPr>
        <p:spPr>
          <a:ln/>
        </p:spPr>
        <p:txBody>
          <a:bodyPr/>
          <a:lstStyle>
            <a:lvl1pPr>
              <a:defRPr/>
            </a:lvl1pPr>
          </a:lstStyle>
          <a:p>
            <a:pPr>
              <a:defRPr/>
            </a:pPr>
            <a:fld id="{7849A6B4-8E0D-4FD8-A680-B38454B09ADE}" type="slidenum">
              <a:rPr lang="en-US" altLang="en-US"/>
              <a:pPr>
                <a:defRPr/>
              </a:pPr>
              <a:t>‹#›</a:t>
            </a:fld>
            <a:endParaRPr lang="en-US" altLang="en-US" dirty="0"/>
          </a:p>
        </p:txBody>
      </p:sp>
    </p:spTree>
    <p:extLst>
      <p:ext uri="{BB962C8B-B14F-4D97-AF65-F5344CB8AC3E}">
        <p14:creationId xmlns:p14="http://schemas.microsoft.com/office/powerpoint/2010/main" val="345119236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B6E7B031-E940-4F85-95FA-AB56648369FD}"/>
              </a:ext>
            </a:extLst>
          </p:cNvPr>
          <p:cNvSpPr>
            <a:spLocks noGrp="1" noChangeArrowheads="1"/>
          </p:cNvSpPr>
          <p:nvPr>
            <p:ph type="sldNum" sz="quarter" idx="10"/>
          </p:nvPr>
        </p:nvSpPr>
        <p:spPr>
          <a:ln/>
        </p:spPr>
        <p:txBody>
          <a:bodyPr/>
          <a:lstStyle>
            <a:lvl1pPr>
              <a:defRPr/>
            </a:lvl1pPr>
          </a:lstStyle>
          <a:p>
            <a:pPr>
              <a:defRPr/>
            </a:pPr>
            <a:fld id="{C1880974-A66E-4EED-BB60-0B778C7F931E}" type="slidenum">
              <a:rPr lang="en-US" altLang="en-US"/>
              <a:pPr>
                <a:defRPr/>
              </a:pPr>
              <a:t>‹#›</a:t>
            </a:fld>
            <a:endParaRPr lang="en-US" altLang="en-US" dirty="0"/>
          </a:p>
        </p:txBody>
      </p:sp>
    </p:spTree>
    <p:extLst>
      <p:ext uri="{BB962C8B-B14F-4D97-AF65-F5344CB8AC3E}">
        <p14:creationId xmlns:p14="http://schemas.microsoft.com/office/powerpoint/2010/main" val="3034903791"/>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C277F78D-3885-4541-95CB-D7D87D9E0CDE}"/>
              </a:ext>
            </a:extLst>
          </p:cNvPr>
          <p:cNvSpPr>
            <a:spLocks noGrp="1" noChangeArrowheads="1"/>
          </p:cNvSpPr>
          <p:nvPr>
            <p:ph type="sldNum" sz="quarter" idx="10"/>
          </p:nvPr>
        </p:nvSpPr>
        <p:spPr>
          <a:ln/>
        </p:spPr>
        <p:txBody>
          <a:bodyPr/>
          <a:lstStyle>
            <a:lvl1pPr>
              <a:defRPr/>
            </a:lvl1pPr>
          </a:lstStyle>
          <a:p>
            <a:pPr>
              <a:defRPr/>
            </a:pPr>
            <a:fld id="{D811D934-0865-4190-9603-D0F3C93FB44B}" type="slidenum">
              <a:rPr lang="en-US" altLang="en-US"/>
              <a:pPr>
                <a:defRPr/>
              </a:pPr>
              <a:t>‹#›</a:t>
            </a:fld>
            <a:endParaRPr lang="en-US" altLang="en-US" dirty="0"/>
          </a:p>
        </p:txBody>
      </p:sp>
    </p:spTree>
    <p:extLst>
      <p:ext uri="{BB962C8B-B14F-4D97-AF65-F5344CB8AC3E}">
        <p14:creationId xmlns:p14="http://schemas.microsoft.com/office/powerpoint/2010/main" val="2962636525"/>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C2B469B6-4FE4-4401-BD2B-7ECE8DE013D5}"/>
              </a:ext>
            </a:extLst>
          </p:cNvPr>
          <p:cNvSpPr>
            <a:spLocks noGrp="1" noChangeArrowheads="1"/>
          </p:cNvSpPr>
          <p:nvPr>
            <p:ph type="sldNum" sz="quarter" idx="10"/>
          </p:nvPr>
        </p:nvSpPr>
        <p:spPr>
          <a:ln/>
        </p:spPr>
        <p:txBody>
          <a:bodyPr/>
          <a:lstStyle>
            <a:lvl1pPr>
              <a:defRPr/>
            </a:lvl1pPr>
          </a:lstStyle>
          <a:p>
            <a:pPr>
              <a:defRPr/>
            </a:pPr>
            <a:fld id="{C0B7830B-FC60-480C-B09F-FFE7336BE203}" type="slidenum">
              <a:rPr lang="en-US" altLang="en-US"/>
              <a:pPr>
                <a:defRPr/>
              </a:pPr>
              <a:t>‹#›</a:t>
            </a:fld>
            <a:endParaRPr lang="en-US" altLang="en-US" dirty="0"/>
          </a:p>
        </p:txBody>
      </p:sp>
    </p:spTree>
    <p:extLst>
      <p:ext uri="{BB962C8B-B14F-4D97-AF65-F5344CB8AC3E}">
        <p14:creationId xmlns:p14="http://schemas.microsoft.com/office/powerpoint/2010/main" val="956531854"/>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lipArt Placeholder 2"/>
          <p:cNvSpPr>
            <a:spLocks noGrp="1"/>
          </p:cNvSpPr>
          <p:nvPr>
            <p:ph type="clipArt" sz="half" idx="1"/>
          </p:nvPr>
        </p:nvSpPr>
        <p:spPr>
          <a:xfrm>
            <a:off x="1016000" y="1905000"/>
            <a:ext cx="5029200" cy="4038600"/>
          </a:xfrm>
        </p:spPr>
        <p:txBody>
          <a:bodyPr/>
          <a:lstStyle/>
          <a:p>
            <a:pPr lvl="0"/>
            <a:endParaRPr lang="en-US" noProof="0" dirty="0"/>
          </a:p>
        </p:txBody>
      </p:sp>
      <p:sp>
        <p:nvSpPr>
          <p:cNvPr id="4" name="Text Placeholder 3"/>
          <p:cNvSpPr>
            <a:spLocks noGrp="1"/>
          </p:cNvSpPr>
          <p:nvPr>
            <p:ph type="body"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DE89C29-A486-48BE-A2A8-6F4BAB6DF00B}"/>
              </a:ext>
            </a:extLst>
          </p:cNvPr>
          <p:cNvSpPr>
            <a:spLocks noGrp="1" noChangeArrowheads="1"/>
          </p:cNvSpPr>
          <p:nvPr>
            <p:ph type="sldNum" sz="quarter" idx="10"/>
          </p:nvPr>
        </p:nvSpPr>
        <p:spPr>
          <a:ln/>
        </p:spPr>
        <p:txBody>
          <a:bodyPr/>
          <a:lstStyle>
            <a:lvl1pPr>
              <a:defRPr/>
            </a:lvl1pPr>
          </a:lstStyle>
          <a:p>
            <a:pPr>
              <a:defRPr/>
            </a:pPr>
            <a:fld id="{20FDE9D3-4515-4725-A0E8-8E45E53C9996}" type="slidenum">
              <a:rPr lang="en-US" altLang="en-US"/>
              <a:pPr>
                <a:defRPr/>
              </a:pPr>
              <a:t>‹#›</a:t>
            </a:fld>
            <a:endParaRPr lang="en-US" altLang="en-US" dirty="0"/>
          </a:p>
        </p:txBody>
      </p:sp>
    </p:spTree>
    <p:extLst>
      <p:ext uri="{BB962C8B-B14F-4D97-AF65-F5344CB8AC3E}">
        <p14:creationId xmlns:p14="http://schemas.microsoft.com/office/powerpoint/2010/main" val="2956599038"/>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102616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16000" y="4000500"/>
            <a:ext cx="102616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45ACF19-7280-4F1F-B502-6B3CF4180E23}"/>
              </a:ext>
            </a:extLst>
          </p:cNvPr>
          <p:cNvSpPr>
            <a:spLocks noGrp="1" noChangeArrowheads="1"/>
          </p:cNvSpPr>
          <p:nvPr>
            <p:ph type="sldNum" sz="quarter" idx="10"/>
          </p:nvPr>
        </p:nvSpPr>
        <p:spPr>
          <a:ln/>
        </p:spPr>
        <p:txBody>
          <a:bodyPr/>
          <a:lstStyle>
            <a:lvl1pPr>
              <a:defRPr/>
            </a:lvl1pPr>
          </a:lstStyle>
          <a:p>
            <a:pPr>
              <a:defRPr/>
            </a:pPr>
            <a:fld id="{C59FA5B7-8129-4476-A90E-639785A7E0D9}" type="slidenum">
              <a:rPr lang="en-US" altLang="en-US"/>
              <a:pPr>
                <a:defRPr/>
              </a:pPr>
              <a:t>‹#›</a:t>
            </a:fld>
            <a:endParaRPr lang="en-US" altLang="en-US" dirty="0"/>
          </a:p>
        </p:txBody>
      </p:sp>
    </p:spTree>
    <p:extLst>
      <p:ext uri="{BB962C8B-B14F-4D97-AF65-F5344CB8AC3E}">
        <p14:creationId xmlns:p14="http://schemas.microsoft.com/office/powerpoint/2010/main" val="249253987"/>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AutoShape 2"/>
          <p:cNvSpPr>
            <a:spLocks noChangeArrowheads="1"/>
          </p:cNvSpPr>
          <p:nvPr/>
        </p:nvSpPr>
        <p:spPr bwMode="auto">
          <a:xfrm>
            <a:off x="304800" y="381000"/>
            <a:ext cx="11582400" cy="5638800"/>
          </a:xfrm>
          <a:prstGeom prst="roundRect">
            <a:avLst>
              <a:gd name="adj" fmla="val 7912"/>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
        <p:nvSpPr>
          <p:cNvPr id="4" name="AutoShape 3"/>
          <p:cNvSpPr>
            <a:spLocks noChangeArrowheads="1"/>
          </p:cNvSpPr>
          <p:nvPr/>
        </p:nvSpPr>
        <p:spPr bwMode="white">
          <a:xfrm>
            <a:off x="436034" y="488950"/>
            <a:ext cx="11247967" cy="4768850"/>
          </a:xfrm>
          <a:prstGeom prst="roundRect">
            <a:avLst>
              <a:gd name="adj" fmla="val 731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
        <p:nvSpPr>
          <p:cNvPr id="5" name="AutoShape 4"/>
          <p:cNvSpPr>
            <a:spLocks noChangeArrowheads="1"/>
          </p:cNvSpPr>
          <p:nvPr/>
        </p:nvSpPr>
        <p:spPr bwMode="blackWhite">
          <a:xfrm>
            <a:off x="1930400" y="3352800"/>
            <a:ext cx="8534400" cy="2286000"/>
          </a:xfrm>
          <a:prstGeom prst="roundRect">
            <a:avLst>
              <a:gd name="adj" fmla="val 16667"/>
            </a:avLst>
          </a:prstGeom>
          <a:solidFill>
            <a:schemeClr val="bg1"/>
          </a:solidFill>
          <a:ln w="50800">
            <a:solidFill>
              <a:schemeClr val="bg2"/>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dirty="0">
              <a:cs typeface="+mn-cs"/>
            </a:endParaRPr>
          </a:p>
        </p:txBody>
      </p:sp>
      <p:pic>
        <p:nvPicPr>
          <p:cNvPr id="6"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44800" y="3429001"/>
            <a:ext cx="30480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000" y="4038600"/>
            <a:ext cx="345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5"/>
          <p:cNvSpPr>
            <a:spLocks noGrp="1" noChangeArrowheads="1"/>
          </p:cNvSpPr>
          <p:nvPr>
            <p:ph type="ctrTitle"/>
          </p:nvPr>
        </p:nvSpPr>
        <p:spPr>
          <a:xfrm>
            <a:off x="914400" y="857250"/>
            <a:ext cx="10363200" cy="2266950"/>
          </a:xfrm>
        </p:spPr>
        <p:txBody>
          <a:bodyPr anchor="ctr" anchorCtr="1"/>
          <a:lstStyle>
            <a:lvl1pPr algn="ctr">
              <a:defRPr sz="4100" i="1"/>
            </a:lvl1pPr>
          </a:lstStyle>
          <a:p>
            <a:r>
              <a:rPr lang="en-US"/>
              <a:t>Click to edit Master title style</a:t>
            </a:r>
          </a:p>
        </p:txBody>
      </p:sp>
      <p:sp>
        <p:nvSpPr>
          <p:cNvPr id="8" name="Rectangle 7"/>
          <p:cNvSpPr>
            <a:spLocks noGrp="1" noChangeArrowheads="1"/>
          </p:cNvSpPr>
          <p:nvPr>
            <p:ph type="dt" sz="half" idx="10"/>
          </p:nvPr>
        </p:nvSpPr>
        <p:spPr/>
        <p:txBody>
          <a:bodyPr/>
          <a:lstStyle>
            <a:lvl1pPr>
              <a:defRPr/>
            </a:lvl1pPr>
          </a:lstStyle>
          <a:p>
            <a:pPr>
              <a:defRPr/>
            </a:pPr>
            <a:endParaRPr lang="en-US" dirty="0"/>
          </a:p>
        </p:txBody>
      </p:sp>
      <p:sp>
        <p:nvSpPr>
          <p:cNvPr id="9" name="Rectangle 8"/>
          <p:cNvSpPr>
            <a:spLocks noGrp="1" noChangeArrowheads="1"/>
          </p:cNvSpPr>
          <p:nvPr>
            <p:ph type="ftr" sz="quarter" idx="11"/>
          </p:nvPr>
        </p:nvSpPr>
        <p:spPr>
          <a:xfrm>
            <a:off x="4470400" y="6391275"/>
            <a:ext cx="3860800" cy="457200"/>
          </a:xfrm>
        </p:spPr>
        <p:txBody>
          <a:bodyPr/>
          <a:lstStyle>
            <a:lvl1pPr>
              <a:defRPr/>
            </a:lvl1pPr>
          </a:lstStyle>
          <a:p>
            <a:pPr>
              <a:defRPr/>
            </a:pPr>
            <a:endParaRPr lang="en-US" dirty="0"/>
          </a:p>
        </p:txBody>
      </p:sp>
      <p:sp>
        <p:nvSpPr>
          <p:cNvPr id="10" name="Rectangle 9"/>
          <p:cNvSpPr>
            <a:spLocks noGrp="1" noChangeArrowheads="1"/>
          </p:cNvSpPr>
          <p:nvPr>
            <p:ph type="sldNum" sz="quarter" idx="12"/>
          </p:nvPr>
        </p:nvSpPr>
        <p:spPr>
          <a:xfrm>
            <a:off x="9144000" y="6391275"/>
            <a:ext cx="2133600" cy="457200"/>
          </a:xfrm>
        </p:spPr>
        <p:txBody>
          <a:bodyPr/>
          <a:lstStyle>
            <a:lvl1pPr>
              <a:defRPr/>
            </a:lvl1pPr>
          </a:lstStyle>
          <a:p>
            <a:pPr>
              <a:defRPr/>
            </a:pPr>
            <a:fld id="{4BC82CB8-32D3-493F-BA4D-C698C2FBA453}" type="slidenum">
              <a:rPr lang="en-US"/>
              <a:pPr>
                <a:defRPr/>
              </a:pPr>
              <a:t>‹#›</a:t>
            </a:fld>
            <a:endParaRPr lang="en-US" dirty="0"/>
          </a:p>
        </p:txBody>
      </p:sp>
    </p:spTree>
    <p:extLst>
      <p:ext uri="{BB962C8B-B14F-4D97-AF65-F5344CB8AC3E}">
        <p14:creationId xmlns:p14="http://schemas.microsoft.com/office/powerpoint/2010/main" val="4035957279"/>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83B02C4-578E-4A57-9B99-0EE79F1D5CBA}" type="slidenum">
              <a:rPr lang="en-US"/>
              <a:pPr>
                <a:defRPr/>
              </a:pPr>
              <a:t>‹#›</a:t>
            </a:fld>
            <a:endParaRPr lang="en-US" dirty="0"/>
          </a:p>
        </p:txBody>
      </p:sp>
    </p:spTree>
    <p:extLst>
      <p:ext uri="{BB962C8B-B14F-4D97-AF65-F5344CB8AC3E}">
        <p14:creationId xmlns:p14="http://schemas.microsoft.com/office/powerpoint/2010/main" val="929409596"/>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66C41F8C-9EF6-4582-9D95-45006CD2332E}"/>
              </a:ext>
            </a:extLst>
          </p:cNvPr>
          <p:cNvSpPr>
            <a:spLocks noGrp="1" noChangeArrowheads="1"/>
          </p:cNvSpPr>
          <p:nvPr>
            <p:ph type="sldNum" sz="quarter" idx="10"/>
          </p:nvPr>
        </p:nvSpPr>
        <p:spPr>
          <a:ln/>
        </p:spPr>
        <p:txBody>
          <a:bodyPr/>
          <a:lstStyle>
            <a:lvl1pPr>
              <a:defRPr/>
            </a:lvl1pPr>
          </a:lstStyle>
          <a:p>
            <a:pPr>
              <a:defRPr/>
            </a:pPr>
            <a:fld id="{9D1A7662-C879-4C1C-968D-85AE5105AF95}" type="slidenum">
              <a:rPr lang="en-US" altLang="en-US"/>
              <a:pPr>
                <a:defRPr/>
              </a:pPr>
              <a:t>‹#›</a:t>
            </a:fld>
            <a:endParaRPr lang="en-US" altLang="en-US" dirty="0"/>
          </a:p>
        </p:txBody>
      </p:sp>
    </p:spTree>
    <p:extLst>
      <p:ext uri="{BB962C8B-B14F-4D97-AF65-F5344CB8AC3E}">
        <p14:creationId xmlns:p14="http://schemas.microsoft.com/office/powerpoint/2010/main" val="3050979342"/>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69B2809-61E3-4FE3-BDB6-F42EB26DDB17}" type="slidenum">
              <a:rPr lang="en-US"/>
              <a:pPr>
                <a:defRPr/>
              </a:pPr>
              <a:t>‹#›</a:t>
            </a:fld>
            <a:endParaRPr lang="en-US" dirty="0"/>
          </a:p>
        </p:txBody>
      </p:sp>
    </p:spTree>
    <p:extLst>
      <p:ext uri="{BB962C8B-B14F-4D97-AF65-F5344CB8AC3E}">
        <p14:creationId xmlns:p14="http://schemas.microsoft.com/office/powerpoint/2010/main" val="1159346763"/>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DD52C7D-CF9C-4B33-8411-7096F1AFF836}" type="slidenum">
              <a:rPr lang="en-US"/>
              <a:pPr>
                <a:defRPr/>
              </a:pPr>
              <a:t>‹#›</a:t>
            </a:fld>
            <a:endParaRPr lang="en-US" dirty="0"/>
          </a:p>
        </p:txBody>
      </p:sp>
    </p:spTree>
    <p:extLst>
      <p:ext uri="{BB962C8B-B14F-4D97-AF65-F5344CB8AC3E}">
        <p14:creationId xmlns:p14="http://schemas.microsoft.com/office/powerpoint/2010/main" val="3096118287"/>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248400" y="1905000"/>
            <a:ext cx="5029200" cy="40386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46CB010-865E-43A3-B343-9D274A69DE56}" type="slidenum">
              <a:rPr lang="en-US"/>
              <a:pPr>
                <a:defRPr/>
              </a:pPr>
              <a:t>‹#›</a:t>
            </a:fld>
            <a:endParaRPr lang="en-US" dirty="0"/>
          </a:p>
        </p:txBody>
      </p:sp>
    </p:spTree>
    <p:extLst>
      <p:ext uri="{BB962C8B-B14F-4D97-AF65-F5344CB8AC3E}">
        <p14:creationId xmlns:p14="http://schemas.microsoft.com/office/powerpoint/2010/main" val="815256327"/>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9332A7AF-3C98-4954-9714-7A582048899E}"/>
              </a:ext>
            </a:extLst>
          </p:cNvPr>
          <p:cNvSpPr>
            <a:spLocks noGrp="1" noChangeArrowheads="1"/>
          </p:cNvSpPr>
          <p:nvPr>
            <p:ph type="sldNum" sz="quarter" idx="10"/>
          </p:nvPr>
        </p:nvSpPr>
        <p:spPr>
          <a:ln/>
        </p:spPr>
        <p:txBody>
          <a:bodyPr/>
          <a:lstStyle>
            <a:lvl1pPr>
              <a:defRPr/>
            </a:lvl1pPr>
          </a:lstStyle>
          <a:p>
            <a:pPr>
              <a:defRPr/>
            </a:pPr>
            <a:fld id="{B95A6F98-870C-4513-8DCC-B98EC5B31788}" type="slidenum">
              <a:rPr lang="en-US" altLang="en-US"/>
              <a:pPr>
                <a:defRPr/>
              </a:pPr>
              <a:t>‹#›</a:t>
            </a:fld>
            <a:endParaRPr lang="en-US" altLang="en-US" dirty="0"/>
          </a:p>
        </p:txBody>
      </p:sp>
    </p:spTree>
    <p:extLst>
      <p:ext uri="{BB962C8B-B14F-4D97-AF65-F5344CB8AC3E}">
        <p14:creationId xmlns:p14="http://schemas.microsoft.com/office/powerpoint/2010/main" val="3909435110"/>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BCB9ADCD-3E14-4DA4-A248-70B71F756E7F}"/>
              </a:ext>
            </a:extLst>
          </p:cNvPr>
          <p:cNvSpPr>
            <a:spLocks noGrp="1" noChangeArrowheads="1"/>
          </p:cNvSpPr>
          <p:nvPr>
            <p:ph type="sldNum" sz="quarter" idx="10"/>
          </p:nvPr>
        </p:nvSpPr>
        <p:spPr>
          <a:ln/>
        </p:spPr>
        <p:txBody>
          <a:bodyPr/>
          <a:lstStyle>
            <a:lvl1pPr>
              <a:defRPr/>
            </a:lvl1pPr>
          </a:lstStyle>
          <a:p>
            <a:pPr>
              <a:defRPr/>
            </a:pPr>
            <a:fld id="{E6154668-158D-4AC8-9C8E-99C415DF7884}" type="slidenum">
              <a:rPr lang="en-US" altLang="en-US"/>
              <a:pPr>
                <a:defRPr/>
              </a:pPr>
              <a:t>‹#›</a:t>
            </a:fld>
            <a:endParaRPr lang="en-US" altLang="en-US" dirty="0"/>
          </a:p>
        </p:txBody>
      </p:sp>
    </p:spTree>
    <p:extLst>
      <p:ext uri="{BB962C8B-B14F-4D97-AF65-F5344CB8AC3E}">
        <p14:creationId xmlns:p14="http://schemas.microsoft.com/office/powerpoint/2010/main" val="199805368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E4E795E-FAF8-43AF-9500-E8D9947763DD}"/>
              </a:ext>
            </a:extLst>
          </p:cNvPr>
          <p:cNvSpPr>
            <a:spLocks noGrp="1" noChangeArrowheads="1"/>
          </p:cNvSpPr>
          <p:nvPr>
            <p:ph type="sldNum" sz="quarter" idx="10"/>
          </p:nvPr>
        </p:nvSpPr>
        <p:spPr>
          <a:ln/>
        </p:spPr>
        <p:txBody>
          <a:bodyPr/>
          <a:lstStyle>
            <a:lvl1pPr>
              <a:defRPr/>
            </a:lvl1pPr>
          </a:lstStyle>
          <a:p>
            <a:pPr>
              <a:defRPr/>
            </a:pPr>
            <a:fld id="{6176DBF3-D2BC-46E8-A8F9-6CAA728A5AEE}" type="slidenum">
              <a:rPr lang="en-US" altLang="en-US"/>
              <a:pPr>
                <a:defRPr/>
              </a:pPr>
              <a:t>‹#›</a:t>
            </a:fld>
            <a:endParaRPr lang="en-US" altLang="en-US" dirty="0"/>
          </a:p>
        </p:txBody>
      </p:sp>
    </p:spTree>
    <p:extLst>
      <p:ext uri="{BB962C8B-B14F-4D97-AF65-F5344CB8AC3E}">
        <p14:creationId xmlns:p14="http://schemas.microsoft.com/office/powerpoint/2010/main" val="1004161356"/>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937737"/>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47551C0-4634-4B48-9B09-8ED731825FAB}"/>
              </a:ext>
            </a:extLst>
          </p:cNvPr>
          <p:cNvSpPr>
            <a:spLocks noGrp="1" noChangeArrowheads="1"/>
          </p:cNvSpPr>
          <p:nvPr>
            <p:ph type="sldNum" sz="quarter" idx="10"/>
          </p:nvPr>
        </p:nvSpPr>
        <p:spPr>
          <a:ln/>
        </p:spPr>
        <p:txBody>
          <a:bodyPr/>
          <a:lstStyle>
            <a:lvl1pPr>
              <a:defRPr/>
            </a:lvl1pPr>
          </a:lstStyle>
          <a:p>
            <a:pPr>
              <a:defRPr/>
            </a:pPr>
            <a:fld id="{E3B118EA-6AB8-4419-AF20-7E4EAF73DD13}" type="slidenum">
              <a:rPr lang="en-US" altLang="en-US"/>
              <a:pPr>
                <a:defRPr/>
              </a:pPr>
              <a:t>‹#›</a:t>
            </a:fld>
            <a:endParaRPr lang="en-US" altLang="en-US" dirty="0"/>
          </a:p>
        </p:txBody>
      </p:sp>
    </p:spTree>
    <p:extLst>
      <p:ext uri="{BB962C8B-B14F-4D97-AF65-F5344CB8AC3E}">
        <p14:creationId xmlns:p14="http://schemas.microsoft.com/office/powerpoint/2010/main" val="1295697713"/>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07322305-BFDF-4E12-B62B-DEB7DEE581D4}"/>
              </a:ext>
            </a:extLst>
          </p:cNvPr>
          <p:cNvSpPr>
            <a:spLocks noGrp="1" noChangeArrowheads="1"/>
          </p:cNvSpPr>
          <p:nvPr>
            <p:ph type="sldNum" sz="quarter" idx="10"/>
          </p:nvPr>
        </p:nvSpPr>
        <p:spPr>
          <a:ln/>
        </p:spPr>
        <p:txBody>
          <a:bodyPr/>
          <a:lstStyle>
            <a:lvl1pPr>
              <a:defRPr/>
            </a:lvl1pPr>
          </a:lstStyle>
          <a:p>
            <a:pPr>
              <a:defRPr/>
            </a:pPr>
            <a:fld id="{A5DB3265-41F6-4F10-871D-65F18D44A186}" type="slidenum">
              <a:rPr lang="en-US" altLang="en-US"/>
              <a:pPr>
                <a:defRPr/>
              </a:pPr>
              <a:t>‹#›</a:t>
            </a:fld>
            <a:endParaRPr lang="en-US" altLang="en-US" dirty="0"/>
          </a:p>
        </p:txBody>
      </p:sp>
    </p:spTree>
    <p:extLst>
      <p:ext uri="{BB962C8B-B14F-4D97-AF65-F5344CB8AC3E}">
        <p14:creationId xmlns:p14="http://schemas.microsoft.com/office/powerpoint/2010/main" val="654725057"/>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C4093541-A03F-4839-9C28-5BD5FF60908C}"/>
              </a:ext>
            </a:extLst>
          </p:cNvPr>
          <p:cNvSpPr>
            <a:spLocks noGrp="1" noChangeArrowheads="1"/>
          </p:cNvSpPr>
          <p:nvPr>
            <p:ph type="sldNum" sz="quarter" idx="10"/>
          </p:nvPr>
        </p:nvSpPr>
        <p:spPr>
          <a:ln/>
        </p:spPr>
        <p:txBody>
          <a:bodyPr/>
          <a:lstStyle>
            <a:lvl1pPr>
              <a:defRPr/>
            </a:lvl1pPr>
          </a:lstStyle>
          <a:p>
            <a:pPr>
              <a:defRPr/>
            </a:pPr>
            <a:fld id="{6C49015F-627E-470F-BDDC-94A7B8074D0D}" type="slidenum">
              <a:rPr lang="en-US" altLang="en-US"/>
              <a:pPr>
                <a:defRPr/>
              </a:pPr>
              <a:t>‹#›</a:t>
            </a:fld>
            <a:endParaRPr lang="en-US" altLang="en-US" dirty="0"/>
          </a:p>
        </p:txBody>
      </p:sp>
    </p:spTree>
    <p:extLst>
      <p:ext uri="{BB962C8B-B14F-4D97-AF65-F5344CB8AC3E}">
        <p14:creationId xmlns:p14="http://schemas.microsoft.com/office/powerpoint/2010/main" val="73096745"/>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hyperlink" Target="Clock.EXE"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image" Target="../media/image1.w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F25A7A3-6DB7-49E5-860B-1BC9DEEEC6C4}"/>
              </a:ext>
            </a:extLst>
          </p:cNvPr>
          <p:cNvSpPr>
            <a:spLocks noGrp="1" noChangeArrowheads="1"/>
          </p:cNvSpPr>
          <p:nvPr>
            <p:ph type="title"/>
          </p:nvPr>
        </p:nvSpPr>
        <p:spPr bwMode="auto">
          <a:xfrm>
            <a:off x="1016000" y="533400"/>
            <a:ext cx="1026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1FD467B-8DEF-4429-BA03-0A0CA424B91D}"/>
              </a:ext>
            </a:extLst>
          </p:cNvPr>
          <p:cNvSpPr>
            <a:spLocks noGrp="1" noChangeArrowheads="1"/>
          </p:cNvSpPr>
          <p:nvPr>
            <p:ph type="body" idx="1"/>
          </p:nvPr>
        </p:nvSpPr>
        <p:spPr bwMode="auto">
          <a:xfrm>
            <a:off x="1016000" y="1905000"/>
            <a:ext cx="10261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8" name="Group 7">
            <a:extLst>
              <a:ext uri="{FF2B5EF4-FFF2-40B4-BE49-F238E27FC236}">
                <a16:creationId xmlns:a16="http://schemas.microsoft.com/office/drawing/2014/main" id="{D05E9395-DB75-4555-B310-E26DA578E652}"/>
              </a:ext>
            </a:extLst>
          </p:cNvPr>
          <p:cNvGrpSpPr>
            <a:grpSpLocks/>
          </p:cNvGrpSpPr>
          <p:nvPr/>
        </p:nvGrpSpPr>
        <p:grpSpPr bwMode="auto">
          <a:xfrm>
            <a:off x="224368" y="228600"/>
            <a:ext cx="11764433" cy="6096000"/>
            <a:chOff x="106" y="144"/>
            <a:chExt cx="5558" cy="3840"/>
          </a:xfrm>
        </p:grpSpPr>
        <p:sp>
          <p:nvSpPr>
            <p:cNvPr id="1035" name="AutoShape 8">
              <a:extLst>
                <a:ext uri="{FF2B5EF4-FFF2-40B4-BE49-F238E27FC236}">
                  <a16:creationId xmlns:a16="http://schemas.microsoft.com/office/drawing/2014/main" id="{033EE777-A7B7-4612-9EEF-D5383000EDAB}"/>
                </a:ext>
              </a:extLst>
            </p:cNvPr>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endParaRPr>
            </a:p>
          </p:txBody>
        </p:sp>
        <p:sp>
          <p:nvSpPr>
            <p:cNvPr id="1034" name="Line 9">
              <a:extLst>
                <a:ext uri="{FF2B5EF4-FFF2-40B4-BE49-F238E27FC236}">
                  <a16:creationId xmlns:a16="http://schemas.microsoft.com/office/drawing/2014/main" id="{AF33A08D-E5B4-478E-A848-7AE146D26086}"/>
                </a:ext>
              </a:extLst>
            </p:cNvPr>
            <p:cNvSpPr>
              <a:spLocks noChangeShapeType="1"/>
            </p:cNvSpPr>
            <p:nvPr/>
          </p:nvSpPr>
          <p:spPr bwMode="auto">
            <a:xfrm>
              <a:off x="480" y="1077"/>
              <a:ext cx="4848"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sz="1800" dirty="0"/>
            </a:p>
          </p:txBody>
        </p:sp>
      </p:grpSp>
      <p:pic>
        <p:nvPicPr>
          <p:cNvPr id="1029" name="Picture 10">
            <a:extLst>
              <a:ext uri="{FF2B5EF4-FFF2-40B4-BE49-F238E27FC236}">
                <a16:creationId xmlns:a16="http://schemas.microsoft.com/office/drawing/2014/main" id="{44FC6C63-14A4-4D79-ABD2-FAFBB02F5A55}"/>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0261600" y="381000"/>
            <a:ext cx="1320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1">
            <a:extLst>
              <a:ext uri="{FF2B5EF4-FFF2-40B4-BE49-F238E27FC236}">
                <a16:creationId xmlns:a16="http://schemas.microsoft.com/office/drawing/2014/main" id="{575FCE50-31B0-43ED-B492-B7C5645C1728}"/>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384800" y="6400801"/>
            <a:ext cx="17272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2">
            <a:hlinkClick r:id="rId21" action="ppaction://hlinkfile"/>
            <a:extLst>
              <a:ext uri="{FF2B5EF4-FFF2-40B4-BE49-F238E27FC236}">
                <a16:creationId xmlns:a16="http://schemas.microsoft.com/office/drawing/2014/main" id="{3DC677BB-A63D-4276-8F78-71C415ADE2A7}"/>
              </a:ext>
            </a:extLst>
          </p:cNvPr>
          <p:cNvPicPr>
            <a:picLocks noChangeAspect="1" noChangeArrowheads="1"/>
          </p:cNvPicPr>
          <p:nvPr userDrawn="1"/>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00" y="762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Rectangle 6">
            <a:extLst>
              <a:ext uri="{FF2B5EF4-FFF2-40B4-BE49-F238E27FC236}">
                <a16:creationId xmlns:a16="http://schemas.microsoft.com/office/drawing/2014/main" id="{1E1B6A9F-7B89-46F0-ACB2-0941EA49E1B9}"/>
              </a:ext>
            </a:extLst>
          </p:cNvPr>
          <p:cNvSpPr>
            <a:spLocks noGrp="1" noChangeArrowheads="1"/>
          </p:cNvSpPr>
          <p:nvPr>
            <p:ph type="sldNum" sz="quarter" idx="4"/>
          </p:nvPr>
        </p:nvSpPr>
        <p:spPr bwMode="auto">
          <a:xfrm>
            <a:off x="9144000" y="64008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fld id="{801AC800-078B-4E53-954D-546F425FC854}" type="slidenum">
              <a:rPr lang="en-US" altLang="en-US"/>
              <a:pPr>
                <a:defRPr/>
              </a:pPr>
              <a:t>‹#›</a:t>
            </a:fld>
            <a:endParaRPr lang="en-US" altLang="en-US" dirty="0"/>
          </a:p>
        </p:txBody>
      </p:sp>
    </p:spTree>
    <p:extLst>
      <p:ext uri="{BB962C8B-B14F-4D97-AF65-F5344CB8AC3E}">
        <p14:creationId xmlns:p14="http://schemas.microsoft.com/office/powerpoint/2010/main" val="2346138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wipe dir="r"/>
  </p:transition>
  <p:hf hdr="0" ftr="0" dt="0"/>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70000"/>
        <a:buFont typeface="Wingdings" panose="05000000000000000000"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16000" y="533400"/>
            <a:ext cx="1026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016000" y="1905000"/>
            <a:ext cx="10261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1012" name="Rectangle 4"/>
          <p:cNvSpPr>
            <a:spLocks noGrp="1" noChangeArrowheads="1"/>
          </p:cNvSpPr>
          <p:nvPr>
            <p:ph type="dt" sz="half" idx="2"/>
          </p:nvPr>
        </p:nvSpPr>
        <p:spPr bwMode="auto">
          <a:xfrm>
            <a:off x="1016000" y="6391275"/>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71013" name="Rectangle 5"/>
          <p:cNvSpPr>
            <a:spLocks noGrp="1" noChangeArrowheads="1"/>
          </p:cNvSpPr>
          <p:nvPr>
            <p:ph type="ftr" sz="quarter" idx="3"/>
          </p:nvPr>
        </p:nvSpPr>
        <p:spPr bwMode="auto">
          <a:xfrm>
            <a:off x="4470400" y="6403975"/>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71014" name="Rectangle 6"/>
          <p:cNvSpPr>
            <a:spLocks noGrp="1" noChangeArrowheads="1"/>
          </p:cNvSpPr>
          <p:nvPr>
            <p:ph type="sldNum" sz="quarter" idx="4"/>
          </p:nvPr>
        </p:nvSpPr>
        <p:spPr bwMode="auto">
          <a:xfrm>
            <a:off x="9144000" y="64008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cs typeface="+mn-cs"/>
              </a:defRPr>
            </a:lvl1pPr>
          </a:lstStyle>
          <a:p>
            <a:pPr>
              <a:defRPr/>
            </a:pPr>
            <a:fld id="{7D2308C9-7F51-4B0F-9668-4E9DC7A70FA6}" type="slidenum">
              <a:rPr lang="en-US"/>
              <a:pPr>
                <a:defRPr/>
              </a:pPr>
              <a:t>‹#›</a:t>
            </a:fld>
            <a:endParaRPr lang="en-US" dirty="0"/>
          </a:p>
        </p:txBody>
      </p:sp>
      <p:grpSp>
        <p:nvGrpSpPr>
          <p:cNvPr id="1031" name="Group 7"/>
          <p:cNvGrpSpPr>
            <a:grpSpLocks/>
          </p:cNvGrpSpPr>
          <p:nvPr/>
        </p:nvGrpSpPr>
        <p:grpSpPr bwMode="auto">
          <a:xfrm>
            <a:off x="224368" y="228600"/>
            <a:ext cx="11764433" cy="6096000"/>
            <a:chOff x="106" y="144"/>
            <a:chExt cx="5558" cy="3840"/>
          </a:xfrm>
        </p:grpSpPr>
        <p:sp>
          <p:nvSpPr>
            <p:cNvPr id="1035"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
          <p:nvSpPr>
            <p:cNvPr id="2" name="Line 9"/>
            <p:cNvSpPr>
              <a:spLocks noChangeShapeType="1"/>
            </p:cNvSpPr>
            <p:nvPr/>
          </p:nvSpPr>
          <p:spPr bwMode="auto">
            <a:xfrm>
              <a:off x="480" y="1077"/>
              <a:ext cx="4848"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sz="1800" dirty="0"/>
            </a:p>
          </p:txBody>
        </p:sp>
      </p:grpSp>
      <p:pic>
        <p:nvPicPr>
          <p:cNvPr id="103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61600" y="381000"/>
            <a:ext cx="1320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4800" y="6400800"/>
            <a:ext cx="172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02859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ransition>
    <p:wipe dir="r"/>
  </p:transition>
  <p:hf hdr="0" ftr="0" dt="0"/>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pPr eaLnBrk="1" hangingPunct="1">
              <a:spcBef>
                <a:spcPts val="1200"/>
              </a:spcBef>
              <a:spcAft>
                <a:spcPts val="600"/>
              </a:spcAft>
            </a:pPr>
            <a:r>
              <a:rPr lang="en-US" altLang="en-US" i="0" dirty="0"/>
              <a:t>Life Changing Events</a:t>
            </a:r>
            <a:br>
              <a:rPr lang="en-US" altLang="en-US" i="0" dirty="0"/>
            </a:br>
            <a:r>
              <a:rPr lang="en-US" altLang="en-US" sz="2000" i="0" dirty="0"/>
              <a:t>With Serious Injury and Fatality Focus</a:t>
            </a:r>
            <a:r>
              <a:rPr lang="en-US" altLang="en-US" i="0" dirty="0"/>
              <a:t/>
            </a:r>
            <a:br>
              <a:rPr lang="en-US" altLang="en-US" i="0" dirty="0"/>
            </a:br>
            <a:r>
              <a:rPr lang="en-US" altLang="en-US" i="0" dirty="0"/>
              <a:t/>
            </a:r>
            <a:br>
              <a:rPr lang="en-US" altLang="en-US" i="0" dirty="0"/>
            </a:br>
            <a:r>
              <a:rPr lang="en-US" altLang="en-US" sz="3200" b="1" i="0" dirty="0">
                <a:latin typeface="Arial" charset="0"/>
                <a:cs typeface="Arial" charset="0"/>
              </a:rPr>
              <a:t>Continuing Education</a:t>
            </a:r>
            <a:br>
              <a:rPr lang="en-US" altLang="en-US" sz="3200" b="1" i="0" dirty="0">
                <a:latin typeface="Arial" charset="0"/>
                <a:cs typeface="Arial" charset="0"/>
              </a:rPr>
            </a:br>
            <a:r>
              <a:rPr lang="en-US" altLang="en-US" sz="2000" b="1" i="0" dirty="0">
                <a:latin typeface="Arial" charset="0"/>
                <a:cs typeface="Arial" charset="0"/>
              </a:rPr>
              <a:t>Fourth Quarter 2020</a:t>
            </a:r>
            <a:endParaRPr lang="en-US" altLang="en-US" sz="3200" b="1" i="0" dirty="0">
              <a:latin typeface="Arial" charset="0"/>
              <a:cs typeface="Arial" charset="0"/>
            </a:endParaRPr>
          </a:p>
        </p:txBody>
      </p:sp>
      <p:sp>
        <p:nvSpPr>
          <p:cNvPr id="2" name="Slide Number Placeholder 1"/>
          <p:cNvSpPr>
            <a:spLocks noGrp="1"/>
          </p:cNvSpPr>
          <p:nvPr>
            <p:ph type="sldNum" sz="quarter" idx="12"/>
          </p:nvPr>
        </p:nvSpPr>
        <p:spPr/>
        <p:txBody>
          <a:bodyPr/>
          <a:lstStyle/>
          <a:p>
            <a:pPr fontAlgn="base">
              <a:spcBef>
                <a:spcPct val="0"/>
              </a:spcBef>
              <a:spcAft>
                <a:spcPct val="0"/>
              </a:spcAft>
              <a:defRPr/>
            </a:pPr>
            <a:fld id="{4BC82CB8-32D3-493F-BA4D-C698C2FBA453}" type="slidenum">
              <a:rPr lang="en-US">
                <a:solidFill>
                  <a:srgbClr val="000000"/>
                </a:solidFill>
                <a:latin typeface="Arial" charset="0"/>
              </a:rPr>
              <a:pPr fontAlgn="base">
                <a:spcBef>
                  <a:spcPct val="0"/>
                </a:spcBef>
                <a:spcAft>
                  <a:spcPct val="0"/>
                </a:spcAft>
                <a:defRPr/>
              </a:pPr>
              <a:t>1</a:t>
            </a:fld>
            <a:r>
              <a:rPr lang="en-US" dirty="0">
                <a:solidFill>
                  <a:srgbClr val="000000"/>
                </a:solidFill>
                <a:latin typeface="Arial" charset="0"/>
              </a:rPr>
              <a:t>-1</a:t>
            </a:r>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9D5BB91D-D768-4FAB-922C-600798C3954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10</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a:xfrm>
            <a:off x="1037266" y="1724247"/>
            <a:ext cx="8933543" cy="511629"/>
          </a:xfrm>
        </p:spPr>
        <p:txBody>
          <a:bodyPr/>
          <a:lstStyle/>
          <a:p>
            <a:pPr marL="0" indent="0">
              <a:buNone/>
            </a:pPr>
            <a:r>
              <a:rPr lang="en-US" sz="2400" b="1" dirty="0"/>
              <a:t>Consequences – What happened (continued)</a:t>
            </a:r>
          </a:p>
          <a:p>
            <a:endParaRPr lang="en-US" sz="2400" dirty="0"/>
          </a:p>
          <a:p>
            <a:pPr marL="0" indent="0">
              <a:buNone/>
            </a:pPr>
            <a:endParaRPr lang="en-US" sz="3200" b="1" dirty="0"/>
          </a:p>
          <a:p>
            <a:endParaRPr lang="en-US" sz="3200" b="1" dirty="0"/>
          </a:p>
          <a:p>
            <a:pPr lvl="1"/>
            <a:endParaRPr lang="en-US" dirty="0"/>
          </a:p>
        </p:txBody>
      </p:sp>
      <p:sp>
        <p:nvSpPr>
          <p:cNvPr id="7" name="Rectangle 4">
            <a:extLst>
              <a:ext uri="{FF2B5EF4-FFF2-40B4-BE49-F238E27FC236}">
                <a16:creationId xmlns:a16="http://schemas.microsoft.com/office/drawing/2014/main" id="{497C8CBC-5E60-4F23-927B-0B34EB35F1C1}"/>
              </a:ext>
            </a:extLst>
          </p:cNvPr>
          <p:cNvSpPr>
            <a:spLocks noGrp="1" noChangeArrowheads="1"/>
          </p:cNvSpPr>
          <p:nvPr>
            <p:ph type="title"/>
          </p:nvPr>
        </p:nvSpPr>
        <p:spPr>
          <a:xfrm>
            <a:off x="1016000" y="533400"/>
            <a:ext cx="10261600" cy="1143000"/>
          </a:xfrm>
        </p:spPr>
        <p:txBody>
          <a:bodyPr/>
          <a:lstStyle/>
          <a:p>
            <a:pPr eaLnBrk="1" hangingPunct="1"/>
            <a:r>
              <a:rPr lang="en-US" altLang="en-US" dirty="0"/>
              <a:t>Induction</a:t>
            </a:r>
          </a:p>
        </p:txBody>
      </p:sp>
      <p:sp>
        <p:nvSpPr>
          <p:cNvPr id="8" name="TextBox 7">
            <a:extLst>
              <a:ext uri="{FF2B5EF4-FFF2-40B4-BE49-F238E27FC236}">
                <a16:creationId xmlns:a16="http://schemas.microsoft.com/office/drawing/2014/main" id="{D2AD7E30-C8D7-4C38-BFCA-AE6767346EB7}"/>
              </a:ext>
            </a:extLst>
          </p:cNvPr>
          <p:cNvSpPr txBox="1"/>
          <p:nvPr/>
        </p:nvSpPr>
        <p:spPr>
          <a:xfrm>
            <a:off x="6762306" y="2665987"/>
            <a:ext cx="5082363" cy="2800767"/>
          </a:xfrm>
          <a:prstGeom prst="rect">
            <a:avLst/>
          </a:prstGeom>
          <a:noFill/>
        </p:spPr>
        <p:txBody>
          <a:bodyPr wrap="square" rtlCol="0">
            <a:spAutoFit/>
          </a:bodyPr>
          <a:lstStyle/>
          <a:p>
            <a:pPr lvl="0"/>
            <a:r>
              <a:rPr lang="en-US" sz="1600" b="1" dirty="0">
                <a:solidFill>
                  <a:prstClr val="black"/>
                </a:solidFill>
                <a:latin typeface="Calibri" panose="020F0502020204030204"/>
              </a:rPr>
              <a:t>Photo illustrates the structure crew was working on at the time of the incident. </a:t>
            </a:r>
          </a:p>
          <a:p>
            <a:pPr lvl="0"/>
            <a:endParaRPr lang="en-US" sz="1600" b="1" dirty="0">
              <a:solidFill>
                <a:prstClr val="black"/>
              </a:solidFill>
              <a:latin typeface="Calibri" panose="020F0502020204030204"/>
            </a:endParaRPr>
          </a:p>
          <a:p>
            <a:pPr lvl="0"/>
            <a:r>
              <a:rPr lang="en-US" sz="1600" b="1" dirty="0">
                <a:solidFill>
                  <a:prstClr val="black"/>
                </a:solidFill>
                <a:latin typeface="Calibri" panose="020F0502020204030204"/>
              </a:rPr>
              <a:t>The crew was working to remove the ground on phase 1. Phase 1 is indicated in red. </a:t>
            </a:r>
          </a:p>
          <a:p>
            <a:pPr lvl="0"/>
            <a:endParaRPr lang="en-US" sz="1600" b="1" dirty="0">
              <a:solidFill>
                <a:prstClr val="black"/>
              </a:solidFill>
              <a:latin typeface="Calibri" panose="020F0502020204030204"/>
            </a:endParaRPr>
          </a:p>
          <a:p>
            <a:pPr lvl="0"/>
            <a:r>
              <a:rPr lang="en-US" sz="1600" b="1" dirty="0">
                <a:solidFill>
                  <a:prstClr val="black"/>
                </a:solidFill>
                <a:latin typeface="Calibri" panose="020F0502020204030204"/>
              </a:rPr>
              <a:t>The area (yellow circle in picture) in which the line sector was contacted is indicated at the top side of the switch. </a:t>
            </a:r>
          </a:p>
          <a:p>
            <a:pPr lvl="0"/>
            <a:endParaRPr lang="en-US" sz="1600" b="1" dirty="0">
              <a:solidFill>
                <a:prstClr val="black"/>
              </a:solidFill>
              <a:latin typeface="Calibri" panose="020F0502020204030204"/>
            </a:endParaRPr>
          </a:p>
          <a:p>
            <a:pPr lvl="0"/>
            <a:r>
              <a:rPr lang="en-US" sz="1600" b="1" dirty="0">
                <a:solidFill>
                  <a:prstClr val="black"/>
                </a:solidFill>
                <a:latin typeface="Calibri" panose="020F0502020204030204"/>
              </a:rPr>
              <a:t>The photo also illustrates in green the location the ground was connected on the steel. </a:t>
            </a:r>
            <a:endParaRPr lang="en-US" sz="16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3EE608A-2AAE-4384-8498-4BC7136ED840}"/>
              </a:ext>
            </a:extLst>
          </p:cNvPr>
          <p:cNvPicPr>
            <a:picLocks noChangeAspect="1"/>
          </p:cNvPicPr>
          <p:nvPr/>
        </p:nvPicPr>
        <p:blipFill>
          <a:blip r:embed="rId3"/>
          <a:stretch>
            <a:fillRect/>
          </a:stretch>
        </p:blipFill>
        <p:spPr>
          <a:xfrm>
            <a:off x="1026817" y="2264734"/>
            <a:ext cx="5478099" cy="3934047"/>
          </a:xfrm>
          <a:prstGeom prst="rect">
            <a:avLst/>
          </a:prstGeom>
        </p:spPr>
      </p:pic>
    </p:spTree>
    <p:extLst>
      <p:ext uri="{BB962C8B-B14F-4D97-AF65-F5344CB8AC3E}">
        <p14:creationId xmlns:p14="http://schemas.microsoft.com/office/powerpoint/2010/main" val="2698349506"/>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9D5BB91D-D768-4FAB-922C-600798C3954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11</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a:xfrm>
            <a:off x="1037266" y="1724247"/>
            <a:ext cx="8933543" cy="511629"/>
          </a:xfrm>
        </p:spPr>
        <p:txBody>
          <a:bodyPr/>
          <a:lstStyle/>
          <a:p>
            <a:pPr marL="0" indent="0">
              <a:buNone/>
            </a:pPr>
            <a:r>
              <a:rPr lang="en-US" sz="2400" b="1" dirty="0"/>
              <a:t>Consequences – What happened (continued)</a:t>
            </a:r>
          </a:p>
          <a:p>
            <a:endParaRPr lang="en-US" sz="2400" dirty="0"/>
          </a:p>
          <a:p>
            <a:pPr marL="0" indent="0">
              <a:buNone/>
            </a:pPr>
            <a:endParaRPr lang="en-US" sz="3200" b="1" dirty="0"/>
          </a:p>
          <a:p>
            <a:endParaRPr lang="en-US" sz="3200" b="1" dirty="0"/>
          </a:p>
          <a:p>
            <a:pPr lvl="1"/>
            <a:endParaRPr lang="en-US" dirty="0"/>
          </a:p>
        </p:txBody>
      </p:sp>
      <p:sp>
        <p:nvSpPr>
          <p:cNvPr id="7" name="Rectangle 4">
            <a:extLst>
              <a:ext uri="{FF2B5EF4-FFF2-40B4-BE49-F238E27FC236}">
                <a16:creationId xmlns:a16="http://schemas.microsoft.com/office/drawing/2014/main" id="{497C8CBC-5E60-4F23-927B-0B34EB35F1C1}"/>
              </a:ext>
            </a:extLst>
          </p:cNvPr>
          <p:cNvSpPr>
            <a:spLocks noGrp="1" noChangeArrowheads="1"/>
          </p:cNvSpPr>
          <p:nvPr>
            <p:ph type="title"/>
          </p:nvPr>
        </p:nvSpPr>
        <p:spPr>
          <a:xfrm>
            <a:off x="1016000" y="533400"/>
            <a:ext cx="10261600" cy="1143000"/>
          </a:xfrm>
        </p:spPr>
        <p:txBody>
          <a:bodyPr/>
          <a:lstStyle/>
          <a:p>
            <a:pPr eaLnBrk="1" hangingPunct="1"/>
            <a:r>
              <a:rPr lang="en-US" altLang="en-US" dirty="0"/>
              <a:t>Induction</a:t>
            </a:r>
          </a:p>
        </p:txBody>
      </p:sp>
      <p:sp>
        <p:nvSpPr>
          <p:cNvPr id="8" name="TextBox 7">
            <a:extLst>
              <a:ext uri="{FF2B5EF4-FFF2-40B4-BE49-F238E27FC236}">
                <a16:creationId xmlns:a16="http://schemas.microsoft.com/office/drawing/2014/main" id="{D2AD7E30-C8D7-4C38-BFCA-AE6767346EB7}"/>
              </a:ext>
            </a:extLst>
          </p:cNvPr>
          <p:cNvSpPr txBox="1"/>
          <p:nvPr/>
        </p:nvSpPr>
        <p:spPr>
          <a:xfrm>
            <a:off x="6209414" y="3099391"/>
            <a:ext cx="5443870" cy="923330"/>
          </a:xfrm>
          <a:prstGeom prst="rect">
            <a:avLst/>
          </a:prstGeom>
          <a:noFill/>
        </p:spPr>
        <p:txBody>
          <a:bodyPr wrap="square" rtlCol="0">
            <a:spAutoFit/>
          </a:bodyPr>
          <a:lstStyle/>
          <a:p>
            <a:pPr lvl="0" algn="ctr"/>
            <a:r>
              <a:rPr lang="en-US" b="1" dirty="0"/>
              <a:t>Photo illustrates the phase in which the ground was being removed so that the wave trap could be tested by the utility personnel. </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779B6D59-543A-4DC1-B1CE-98698B2F3F4C}"/>
              </a:ext>
            </a:extLst>
          </p:cNvPr>
          <p:cNvPicPr>
            <a:picLocks noChangeAspect="1"/>
          </p:cNvPicPr>
          <p:nvPr/>
        </p:nvPicPr>
        <p:blipFill>
          <a:blip r:embed="rId3"/>
          <a:stretch>
            <a:fillRect/>
          </a:stretch>
        </p:blipFill>
        <p:spPr>
          <a:xfrm>
            <a:off x="1073115" y="2126512"/>
            <a:ext cx="4490384" cy="4159435"/>
          </a:xfrm>
          <a:prstGeom prst="rect">
            <a:avLst/>
          </a:prstGeom>
        </p:spPr>
      </p:pic>
    </p:spTree>
    <p:extLst>
      <p:ext uri="{BB962C8B-B14F-4D97-AF65-F5344CB8AC3E}">
        <p14:creationId xmlns:p14="http://schemas.microsoft.com/office/powerpoint/2010/main" val="1089735103"/>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9D5BB91D-D768-4FAB-922C-600798C3954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12</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a:xfrm>
            <a:off x="1037266" y="1724247"/>
            <a:ext cx="8933543" cy="511629"/>
          </a:xfrm>
        </p:spPr>
        <p:txBody>
          <a:bodyPr/>
          <a:lstStyle/>
          <a:p>
            <a:pPr marL="0" indent="0">
              <a:buNone/>
            </a:pPr>
            <a:r>
              <a:rPr lang="en-US" sz="2400" b="1" dirty="0"/>
              <a:t>Consequences – What happened (continued)</a:t>
            </a:r>
          </a:p>
          <a:p>
            <a:endParaRPr lang="en-US" sz="2400" dirty="0"/>
          </a:p>
          <a:p>
            <a:pPr marL="0" indent="0">
              <a:buNone/>
            </a:pPr>
            <a:endParaRPr lang="en-US" sz="3200" b="1" dirty="0"/>
          </a:p>
          <a:p>
            <a:endParaRPr lang="en-US" sz="3200" b="1" dirty="0"/>
          </a:p>
          <a:p>
            <a:pPr lvl="1"/>
            <a:endParaRPr lang="en-US" dirty="0"/>
          </a:p>
        </p:txBody>
      </p:sp>
      <p:sp>
        <p:nvSpPr>
          <p:cNvPr id="7" name="Rectangle 4">
            <a:extLst>
              <a:ext uri="{FF2B5EF4-FFF2-40B4-BE49-F238E27FC236}">
                <a16:creationId xmlns:a16="http://schemas.microsoft.com/office/drawing/2014/main" id="{497C8CBC-5E60-4F23-927B-0B34EB35F1C1}"/>
              </a:ext>
            </a:extLst>
          </p:cNvPr>
          <p:cNvSpPr>
            <a:spLocks noGrp="1" noChangeArrowheads="1"/>
          </p:cNvSpPr>
          <p:nvPr>
            <p:ph type="title"/>
          </p:nvPr>
        </p:nvSpPr>
        <p:spPr>
          <a:xfrm>
            <a:off x="1016000" y="533400"/>
            <a:ext cx="10261600" cy="1143000"/>
          </a:xfrm>
        </p:spPr>
        <p:txBody>
          <a:bodyPr/>
          <a:lstStyle/>
          <a:p>
            <a:pPr eaLnBrk="1" hangingPunct="1"/>
            <a:r>
              <a:rPr lang="en-US" altLang="en-US" dirty="0"/>
              <a:t>Induction</a:t>
            </a:r>
          </a:p>
        </p:txBody>
      </p:sp>
      <p:sp>
        <p:nvSpPr>
          <p:cNvPr id="8" name="TextBox 7">
            <a:extLst>
              <a:ext uri="{FF2B5EF4-FFF2-40B4-BE49-F238E27FC236}">
                <a16:creationId xmlns:a16="http://schemas.microsoft.com/office/drawing/2014/main" id="{D2AD7E30-C8D7-4C38-BFCA-AE6767346EB7}"/>
              </a:ext>
            </a:extLst>
          </p:cNvPr>
          <p:cNvSpPr txBox="1"/>
          <p:nvPr/>
        </p:nvSpPr>
        <p:spPr>
          <a:xfrm>
            <a:off x="6401053" y="2684721"/>
            <a:ext cx="5464882" cy="2862322"/>
          </a:xfrm>
          <a:prstGeom prst="rect">
            <a:avLst/>
          </a:prstGeom>
          <a:noFill/>
        </p:spPr>
        <p:txBody>
          <a:bodyPr wrap="square" rtlCol="0">
            <a:spAutoFit/>
          </a:bodyPr>
          <a:lstStyle/>
          <a:p>
            <a:r>
              <a:rPr lang="en-US" b="1" dirty="0"/>
              <a:t>Photo illustrates the distance between the phases were 13 feet. </a:t>
            </a:r>
          </a:p>
          <a:p>
            <a:endParaRPr lang="en-US" b="1" dirty="0"/>
          </a:p>
          <a:p>
            <a:r>
              <a:rPr lang="en-US" b="1" dirty="0"/>
              <a:t>The crew was working their way in to remove the structure side of the ground when the incident occurred. </a:t>
            </a:r>
          </a:p>
          <a:p>
            <a:endParaRPr lang="en-US" b="1" dirty="0"/>
          </a:p>
          <a:p>
            <a:r>
              <a:rPr lang="en-US" b="1" dirty="0"/>
              <a:t>The structure side of the ground was connected as the same location as the center phase (green circle). </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791A262F-44EA-4EC9-AB09-6703368443A3}"/>
              </a:ext>
            </a:extLst>
          </p:cNvPr>
          <p:cNvPicPr>
            <a:picLocks noChangeAspect="1"/>
          </p:cNvPicPr>
          <p:nvPr/>
        </p:nvPicPr>
        <p:blipFill>
          <a:blip r:embed="rId3"/>
          <a:stretch>
            <a:fillRect/>
          </a:stretch>
        </p:blipFill>
        <p:spPr>
          <a:xfrm>
            <a:off x="1147873" y="2199278"/>
            <a:ext cx="5041140" cy="3903810"/>
          </a:xfrm>
          <a:prstGeom prst="rect">
            <a:avLst/>
          </a:prstGeom>
        </p:spPr>
      </p:pic>
    </p:spTree>
    <p:extLst>
      <p:ext uri="{BB962C8B-B14F-4D97-AF65-F5344CB8AC3E}">
        <p14:creationId xmlns:p14="http://schemas.microsoft.com/office/powerpoint/2010/main" val="2732543066"/>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9D5BB91D-D768-4FAB-922C-600798C3954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13</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a:xfrm>
            <a:off x="1081314" y="1709056"/>
            <a:ext cx="10261600" cy="4463143"/>
          </a:xfrm>
        </p:spPr>
        <p:txBody>
          <a:bodyPr/>
          <a:lstStyle/>
          <a:p>
            <a:pPr marL="0" indent="0">
              <a:buNone/>
            </a:pPr>
            <a:r>
              <a:rPr lang="en-US" sz="3200" b="1" dirty="0"/>
              <a:t>Consequences – What happened (continued)</a:t>
            </a:r>
          </a:p>
          <a:p>
            <a:endParaRPr lang="en-US" sz="2000" dirty="0"/>
          </a:p>
          <a:p>
            <a:r>
              <a:rPr lang="en-US" sz="2000" dirty="0"/>
              <a:t>Electric current entered the right hand near the index finger and exited the body at the abdomen</a:t>
            </a:r>
          </a:p>
          <a:p>
            <a:pPr marL="0" indent="0">
              <a:buNone/>
            </a:pPr>
            <a:endParaRPr lang="en-US" sz="2000" dirty="0"/>
          </a:p>
          <a:p>
            <a:r>
              <a:rPr lang="en-US" sz="2000" dirty="0"/>
              <a:t>Induced current had contracted the muscles of injured worker, not allowing him to release the conductor </a:t>
            </a:r>
          </a:p>
          <a:p>
            <a:pPr marL="0" indent="0">
              <a:buNone/>
            </a:pPr>
            <a:endParaRPr lang="en-US" sz="2000" dirty="0"/>
          </a:p>
          <a:p>
            <a:r>
              <a:rPr lang="en-US" sz="2000" dirty="0"/>
              <a:t>Line was calculated to have had approx. 2,000 volts of induction</a:t>
            </a:r>
          </a:p>
          <a:p>
            <a:pPr marL="0" indent="0">
              <a:buNone/>
            </a:pPr>
            <a:endParaRPr lang="en-US" sz="2000" dirty="0"/>
          </a:p>
          <a:p>
            <a:r>
              <a:rPr lang="en-US" sz="2000" dirty="0"/>
              <a:t>Received burns to hand and stomach </a:t>
            </a:r>
          </a:p>
          <a:p>
            <a:pPr marL="0" indent="0">
              <a:buNone/>
            </a:pPr>
            <a:endParaRPr lang="en-US" sz="2400" dirty="0"/>
          </a:p>
          <a:p>
            <a:pPr marL="0" indent="0">
              <a:buNone/>
            </a:pPr>
            <a:endParaRPr lang="en-US" sz="2400" dirty="0"/>
          </a:p>
          <a:p>
            <a:endParaRPr lang="en-US" sz="2400" dirty="0"/>
          </a:p>
          <a:p>
            <a:endParaRPr lang="en-US" sz="3200" b="1" dirty="0"/>
          </a:p>
          <a:p>
            <a:endParaRPr lang="en-US" sz="3200" b="1" dirty="0"/>
          </a:p>
          <a:p>
            <a:pPr lvl="1"/>
            <a:endParaRPr lang="en-US" dirty="0"/>
          </a:p>
        </p:txBody>
      </p:sp>
      <p:sp>
        <p:nvSpPr>
          <p:cNvPr id="7" name="Rectangle 4">
            <a:extLst>
              <a:ext uri="{FF2B5EF4-FFF2-40B4-BE49-F238E27FC236}">
                <a16:creationId xmlns:a16="http://schemas.microsoft.com/office/drawing/2014/main" id="{497C8CBC-5E60-4F23-927B-0B34EB35F1C1}"/>
              </a:ext>
            </a:extLst>
          </p:cNvPr>
          <p:cNvSpPr>
            <a:spLocks noGrp="1" noChangeArrowheads="1"/>
          </p:cNvSpPr>
          <p:nvPr>
            <p:ph type="title"/>
          </p:nvPr>
        </p:nvSpPr>
        <p:spPr>
          <a:xfrm>
            <a:off x="1016000" y="533400"/>
            <a:ext cx="10261600" cy="1143000"/>
          </a:xfrm>
        </p:spPr>
        <p:txBody>
          <a:bodyPr/>
          <a:lstStyle/>
          <a:p>
            <a:pPr eaLnBrk="1" hangingPunct="1"/>
            <a:r>
              <a:rPr lang="en-US" altLang="en-US" dirty="0"/>
              <a:t>Induction</a:t>
            </a:r>
          </a:p>
        </p:txBody>
      </p:sp>
    </p:spTree>
    <p:extLst>
      <p:ext uri="{BB962C8B-B14F-4D97-AF65-F5344CB8AC3E}">
        <p14:creationId xmlns:p14="http://schemas.microsoft.com/office/powerpoint/2010/main" val="2785250403"/>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14</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p:txBody>
          <a:bodyPr/>
          <a:lstStyle/>
          <a:p>
            <a:r>
              <a:rPr lang="en-US" sz="3200" b="1" dirty="0"/>
              <a:t>What should have happened?</a:t>
            </a:r>
          </a:p>
          <a:p>
            <a:endParaRPr lang="en-US" altLang="en-US" dirty="0">
              <a:latin typeface="Arial" panose="020B0604020202020204" pitchFamily="34" charset="0"/>
            </a:endParaRPr>
          </a:p>
          <a:p>
            <a:r>
              <a:rPr lang="en-US" altLang="en-US" sz="2000" dirty="0"/>
              <a:t>When job scope changes, stop work and conduct an additional job brief</a:t>
            </a:r>
          </a:p>
          <a:p>
            <a:pPr marL="0" indent="0">
              <a:buNone/>
            </a:pPr>
            <a:endParaRPr lang="en-US" sz="2000" dirty="0"/>
          </a:p>
          <a:p>
            <a:r>
              <a:rPr lang="en-US" sz="2000" dirty="0"/>
              <a:t>No qualified observer was present while workers were aloft</a:t>
            </a:r>
          </a:p>
          <a:p>
            <a:endParaRPr lang="en-US" sz="2000" dirty="0"/>
          </a:p>
          <a:p>
            <a:r>
              <a:rPr lang="en-US" sz="2000" dirty="0"/>
              <a:t>Effective communication before and during work</a:t>
            </a:r>
          </a:p>
        </p:txBody>
      </p:sp>
      <p:sp>
        <p:nvSpPr>
          <p:cNvPr id="6" name="Rectangle 4">
            <a:extLst>
              <a:ext uri="{FF2B5EF4-FFF2-40B4-BE49-F238E27FC236}">
                <a16:creationId xmlns:a16="http://schemas.microsoft.com/office/drawing/2014/main" id="{56A94276-97C3-4BDA-BD1F-C988C9E5643A}"/>
              </a:ext>
            </a:extLst>
          </p:cNvPr>
          <p:cNvSpPr>
            <a:spLocks noGrp="1" noChangeArrowheads="1"/>
          </p:cNvSpPr>
          <p:nvPr>
            <p:ph type="title"/>
          </p:nvPr>
        </p:nvSpPr>
        <p:spPr>
          <a:xfrm>
            <a:off x="1016000" y="533400"/>
            <a:ext cx="10261600" cy="1143000"/>
          </a:xfrm>
        </p:spPr>
        <p:txBody>
          <a:bodyPr/>
          <a:lstStyle/>
          <a:p>
            <a:pPr eaLnBrk="1" hangingPunct="1"/>
            <a:r>
              <a:rPr lang="en-US" altLang="en-US" dirty="0"/>
              <a:t>Induction</a:t>
            </a:r>
          </a:p>
        </p:txBody>
      </p:sp>
    </p:spTree>
    <p:extLst>
      <p:ext uri="{BB962C8B-B14F-4D97-AF65-F5344CB8AC3E}">
        <p14:creationId xmlns:p14="http://schemas.microsoft.com/office/powerpoint/2010/main" val="3299781016"/>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15</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a:xfrm>
            <a:off x="502920" y="1905000"/>
            <a:ext cx="11155680" cy="4038600"/>
          </a:xfrm>
        </p:spPr>
        <p:txBody>
          <a:bodyPr/>
          <a:lstStyle/>
          <a:p>
            <a:pPr marL="457200" lvl="1" indent="0">
              <a:buNone/>
            </a:pPr>
            <a:r>
              <a:rPr lang="en-US" sz="3200" b="1" dirty="0"/>
              <a:t>ET&amp;D Best Practices to avoid a Life Changing Event</a:t>
            </a:r>
          </a:p>
          <a:p>
            <a:endParaRPr lang="en-US" dirty="0"/>
          </a:p>
          <a:p>
            <a:pPr lvl="1"/>
            <a:r>
              <a:rPr lang="en-US" b="1" dirty="0"/>
              <a:t>Best Practice  – Job Briefings </a:t>
            </a:r>
          </a:p>
          <a:p>
            <a:pPr marL="457200" lvl="1" indent="0">
              <a:buNone/>
            </a:pPr>
            <a:r>
              <a:rPr lang="en-US" sz="2000" dirty="0"/>
              <a:t>In this scenario, an effective job briefing would have noted the hazards for this task, how to mitigate the identified hazards, proper PPE to wear, and when to stop work when plan changes.</a:t>
            </a:r>
            <a:endParaRPr lang="en-US" dirty="0"/>
          </a:p>
          <a:p>
            <a:pPr lvl="1"/>
            <a:r>
              <a:rPr lang="en-US" b="1" dirty="0"/>
              <a:t>Best Practice – Qualified Observer</a:t>
            </a:r>
          </a:p>
          <a:p>
            <a:pPr marL="457200" lvl="1" indent="0">
              <a:buNone/>
            </a:pPr>
            <a:r>
              <a:rPr lang="en-US" sz="2000" dirty="0"/>
              <a:t>A qualified observer could have stopped the work when the ground conductor was caught on the top jaw portion of the switch</a:t>
            </a:r>
          </a:p>
          <a:p>
            <a:pPr lvl="1"/>
            <a:endParaRPr lang="en-US" dirty="0"/>
          </a:p>
          <a:p>
            <a:pPr marL="457200" lvl="1" indent="0">
              <a:buNone/>
            </a:pPr>
            <a:endParaRPr lang="en-US" dirty="0"/>
          </a:p>
          <a:p>
            <a:pPr lvl="1"/>
            <a:endParaRPr lang="en-US" dirty="0"/>
          </a:p>
          <a:p>
            <a:pPr lvl="1"/>
            <a:endParaRPr lang="en-US" dirty="0"/>
          </a:p>
          <a:p>
            <a:pPr lvl="1"/>
            <a:endParaRPr lang="en-US" dirty="0"/>
          </a:p>
        </p:txBody>
      </p:sp>
      <p:sp>
        <p:nvSpPr>
          <p:cNvPr id="6" name="Rectangle 4">
            <a:extLst>
              <a:ext uri="{FF2B5EF4-FFF2-40B4-BE49-F238E27FC236}">
                <a16:creationId xmlns:a16="http://schemas.microsoft.com/office/drawing/2014/main" id="{56A94276-97C3-4BDA-BD1F-C988C9E5643A}"/>
              </a:ext>
            </a:extLst>
          </p:cNvPr>
          <p:cNvSpPr>
            <a:spLocks noGrp="1" noChangeArrowheads="1"/>
          </p:cNvSpPr>
          <p:nvPr>
            <p:ph type="title"/>
          </p:nvPr>
        </p:nvSpPr>
        <p:spPr>
          <a:xfrm>
            <a:off x="965200" y="524256"/>
            <a:ext cx="10261600" cy="1143000"/>
          </a:xfrm>
        </p:spPr>
        <p:txBody>
          <a:bodyPr/>
          <a:lstStyle/>
          <a:p>
            <a:pPr eaLnBrk="1" hangingPunct="1"/>
            <a:r>
              <a:rPr lang="en-US" altLang="en-US" dirty="0"/>
              <a:t>Induction</a:t>
            </a:r>
          </a:p>
        </p:txBody>
      </p:sp>
    </p:spTree>
    <p:extLst>
      <p:ext uri="{BB962C8B-B14F-4D97-AF65-F5344CB8AC3E}">
        <p14:creationId xmlns:p14="http://schemas.microsoft.com/office/powerpoint/2010/main" val="1175642053"/>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816A-1827-436E-8682-B3D861E893EC}"/>
              </a:ext>
            </a:extLst>
          </p:cNvPr>
          <p:cNvSpPr>
            <a:spLocks noGrp="1"/>
          </p:cNvSpPr>
          <p:nvPr>
            <p:ph type="ctrTitle"/>
          </p:nvPr>
        </p:nvSpPr>
        <p:spPr/>
        <p:txBody>
          <a:bodyPr/>
          <a:lstStyle/>
          <a:p>
            <a:r>
              <a:rPr lang="en-US" dirty="0"/>
              <a:t>Scenario #2</a:t>
            </a:r>
          </a:p>
        </p:txBody>
      </p:sp>
      <p:sp>
        <p:nvSpPr>
          <p:cNvPr id="3" name="Slide Number Placeholder 2">
            <a:extLst>
              <a:ext uri="{FF2B5EF4-FFF2-40B4-BE49-F238E27FC236}">
                <a16:creationId xmlns:a16="http://schemas.microsoft.com/office/drawing/2014/main" id="{BED8D1E8-7D10-4AA0-B1D1-E6D54F06EED9}"/>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623F75-2190-4E5A-BF41-023373C08D7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altLang="en-US"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63737894"/>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17</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a:xfrm>
            <a:off x="1016000" y="1905000"/>
            <a:ext cx="10261600" cy="4229986"/>
          </a:xfrm>
        </p:spPr>
        <p:txBody>
          <a:bodyPr/>
          <a:lstStyle/>
          <a:p>
            <a:pPr marL="0" indent="0">
              <a:buNone/>
            </a:pPr>
            <a:r>
              <a:rPr lang="en-US" b="1" u="sng" dirty="0"/>
              <a:t>Scenario</a:t>
            </a:r>
          </a:p>
          <a:p>
            <a:pPr marL="0" indent="0" algn="just">
              <a:spcBef>
                <a:spcPts val="0"/>
              </a:spcBef>
              <a:spcAft>
                <a:spcPts val="450"/>
              </a:spcAft>
              <a:buNone/>
              <a:defRPr/>
            </a:pPr>
            <a:r>
              <a:rPr lang="en-US" sz="2400" dirty="0"/>
              <a:t>A lineman was moving the cable with the pothead around the system neutral. While doing so, the lineman became a path to ground between the pothead stinger and a grounded object. The lineman made electrical contact and received burns to his body.</a:t>
            </a:r>
          </a:p>
          <a:p>
            <a:pPr marL="0" indent="0" algn="just">
              <a:spcBef>
                <a:spcPts val="0"/>
              </a:spcBef>
              <a:spcAft>
                <a:spcPts val="450"/>
              </a:spcAft>
              <a:buNone/>
              <a:defRPr/>
            </a:pPr>
            <a:endParaRPr lang="en-US" sz="2400" dirty="0"/>
          </a:p>
          <a:p>
            <a:pPr marL="0" indent="0" algn="just">
              <a:spcBef>
                <a:spcPts val="0"/>
              </a:spcBef>
              <a:spcAft>
                <a:spcPts val="450"/>
              </a:spcAft>
              <a:buNone/>
              <a:defRPr/>
            </a:pPr>
            <a:r>
              <a:rPr lang="en-US" sz="2400" dirty="0"/>
              <a:t>The URD system at this location was designed as a “Loop System” with an open point. Due to the underground loop circuit not having a normal open as designed, the pothead was energized when the employees began work.</a:t>
            </a:r>
          </a:p>
          <a:p>
            <a:pPr marL="0" indent="0">
              <a:buNone/>
            </a:pPr>
            <a:endParaRPr lang="en-US" b="1" u="sng" dirty="0"/>
          </a:p>
        </p:txBody>
      </p:sp>
      <p:sp>
        <p:nvSpPr>
          <p:cNvPr id="3" name="Rectangle 2">
            <a:extLst>
              <a:ext uri="{FF2B5EF4-FFF2-40B4-BE49-F238E27FC236}">
                <a16:creationId xmlns:a16="http://schemas.microsoft.com/office/drawing/2014/main" id="{B9392F77-A5A7-4E3B-B363-6CF39D73BFDA}"/>
              </a:ext>
            </a:extLst>
          </p:cNvPr>
          <p:cNvSpPr/>
          <p:nvPr/>
        </p:nvSpPr>
        <p:spPr>
          <a:xfrm>
            <a:off x="896203" y="888638"/>
            <a:ext cx="1194558" cy="600164"/>
          </a:xfrm>
          <a:prstGeom prst="rect">
            <a:avLst/>
          </a:prstGeom>
        </p:spPr>
        <p:txBody>
          <a:bodyPr wrap="none">
            <a:spAutoFit/>
          </a:bodyPr>
          <a:lstStyle/>
          <a:p>
            <a:r>
              <a:rPr lang="en-US" altLang="en-US" sz="3300" kern="0" dirty="0">
                <a:solidFill>
                  <a:srgbClr val="336666"/>
                </a:solidFill>
                <a:latin typeface="Arial Black"/>
                <a:ea typeface="+mj-ea"/>
                <a:cs typeface="+mj-cs"/>
              </a:rPr>
              <a:t>URD</a:t>
            </a:r>
            <a:endParaRPr lang="en-US" dirty="0"/>
          </a:p>
        </p:txBody>
      </p:sp>
    </p:spTree>
    <p:extLst>
      <p:ext uri="{BB962C8B-B14F-4D97-AF65-F5344CB8AC3E}">
        <p14:creationId xmlns:p14="http://schemas.microsoft.com/office/powerpoint/2010/main" val="2233084319"/>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451F50-24F4-44C0-A857-0FC898D37830}"/>
              </a:ext>
            </a:extLst>
          </p:cNvPr>
          <p:cNvSpPr/>
          <p:nvPr/>
        </p:nvSpPr>
        <p:spPr bwMode="auto">
          <a:xfrm>
            <a:off x="1016000" y="533400"/>
            <a:ext cx="10261600" cy="1143000"/>
          </a:xfrm>
          <a:prstGeom prst="rect">
            <a:avLst/>
          </a:prstGeom>
          <a:noFill/>
          <a:ln>
            <a:noFill/>
          </a:ln>
        </p:spPr>
        <p:txBody>
          <a:bodyPr vert="horz" wrap="square" lIns="91440" tIns="45720" rIns="91440" bIns="45720" numCol="1" anchor="b" anchorCtr="0" compatLnSpc="1">
            <a:prstTxWarp prst="textNoShape">
              <a:avLst/>
            </a:prstTxWarp>
            <a:normAutofit/>
          </a:bodyPr>
          <a:lstStyle/>
          <a:p>
            <a:pPr eaLnBrk="0" fontAlgn="base" hangingPunct="0">
              <a:spcBef>
                <a:spcPct val="0"/>
              </a:spcBef>
              <a:spcAft>
                <a:spcPts val="600"/>
              </a:spcAft>
            </a:pPr>
            <a:r>
              <a:rPr lang="en-US" altLang="en-US" sz="3300" kern="0" dirty="0">
                <a:solidFill>
                  <a:schemeClr val="tx2"/>
                </a:solidFill>
                <a:latin typeface="+mj-lt"/>
                <a:ea typeface="+mj-ea"/>
                <a:cs typeface="+mj-cs"/>
              </a:rPr>
              <a:t>URD</a:t>
            </a:r>
            <a:endParaRPr lang="en-US" sz="3300" dirty="0">
              <a:solidFill>
                <a:schemeClr val="tx2"/>
              </a:solidFill>
              <a:latin typeface="+mj-lt"/>
              <a:ea typeface="+mj-ea"/>
              <a:cs typeface="+mj-cs"/>
            </a:endParaRPr>
          </a:p>
        </p:txBody>
      </p:sp>
      <p:pic>
        <p:nvPicPr>
          <p:cNvPr id="3" name="Picture 2">
            <a:extLst>
              <a:ext uri="{FF2B5EF4-FFF2-40B4-BE49-F238E27FC236}">
                <a16:creationId xmlns:a16="http://schemas.microsoft.com/office/drawing/2014/main" id="{12D9F949-8C2A-49D2-A992-0B4DCAA03F92}"/>
              </a:ext>
            </a:extLst>
          </p:cNvPr>
          <p:cNvPicPr>
            <a:picLocks noChangeAspect="1"/>
          </p:cNvPicPr>
          <p:nvPr/>
        </p:nvPicPr>
        <p:blipFill>
          <a:blip r:embed="rId3"/>
          <a:stretch>
            <a:fillRect/>
          </a:stretch>
        </p:blipFill>
        <p:spPr>
          <a:xfrm>
            <a:off x="2851483" y="1875743"/>
            <a:ext cx="7579895" cy="4434237"/>
          </a:xfrm>
          <a:prstGeom prst="rect">
            <a:avLst/>
          </a:prstGeom>
          <a:noFill/>
        </p:spPr>
      </p:pic>
      <p:sp>
        <p:nvSpPr>
          <p:cNvPr id="2" name="Content Placeholder 1">
            <a:extLst>
              <a:ext uri="{FF2B5EF4-FFF2-40B4-BE49-F238E27FC236}">
                <a16:creationId xmlns:a16="http://schemas.microsoft.com/office/drawing/2014/main" id="{1A3E819C-D09D-4F12-81D8-7E747420C5D1}"/>
              </a:ext>
            </a:extLst>
          </p:cNvPr>
          <p:cNvSpPr>
            <a:spLocks noGrp="1"/>
          </p:cNvSpPr>
          <p:nvPr>
            <p:ph sz="half" idx="2"/>
          </p:nvPr>
        </p:nvSpPr>
        <p:spPr>
          <a:xfrm>
            <a:off x="942474" y="1760621"/>
            <a:ext cx="1764632" cy="609600"/>
          </a:xfrm>
        </p:spPr>
        <p:txBody>
          <a:bodyPr vert="horz" wrap="square" lIns="91440" tIns="45720" rIns="91440" bIns="45720" numCol="1" anchor="t" anchorCtr="0" compatLnSpc="1">
            <a:prstTxWarp prst="textNoShape">
              <a:avLst/>
            </a:prstTxWarp>
            <a:normAutofit/>
          </a:bodyPr>
          <a:lstStyle/>
          <a:p>
            <a:pPr marL="0" indent="0">
              <a:buNone/>
            </a:pPr>
            <a:r>
              <a:rPr lang="en-US" b="1" u="sng" dirty="0"/>
              <a:t>Scenario</a:t>
            </a:r>
          </a:p>
        </p:txBody>
      </p:sp>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xfrm>
            <a:off x="9144000" y="6400800"/>
            <a:ext cx="2133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ts val="600"/>
              </a:spcAft>
              <a:buClrTx/>
              <a:buSzTx/>
              <a:buNone/>
              <a:defRPr/>
            </a:pPr>
            <a:fld id="{9D5BB91D-D768-4FAB-922C-600798C39544}" type="slidenum">
              <a:rPr lang="en-US" altLang="en-US" sz="1400" kern="1200">
                <a:latin typeface="+mn-lt"/>
                <a:ea typeface="+mn-ea"/>
                <a:cs typeface="+mn-cs"/>
              </a:rPr>
              <a:pPr fontAlgn="base">
                <a:spcBef>
                  <a:spcPct val="0"/>
                </a:spcBef>
                <a:spcAft>
                  <a:spcPts val="600"/>
                </a:spcAft>
                <a:buClrTx/>
                <a:buSzTx/>
                <a:buNone/>
                <a:defRPr/>
              </a:pPr>
              <a:t>18</a:t>
            </a:fld>
            <a:endParaRPr lang="en-US" altLang="en-US" sz="1400" kern="1200" dirty="0">
              <a:latin typeface="+mn-lt"/>
              <a:ea typeface="+mn-ea"/>
              <a:cs typeface="+mn-cs"/>
            </a:endParaRPr>
          </a:p>
        </p:txBody>
      </p:sp>
    </p:spTree>
    <p:extLst>
      <p:ext uri="{BB962C8B-B14F-4D97-AF65-F5344CB8AC3E}">
        <p14:creationId xmlns:p14="http://schemas.microsoft.com/office/powerpoint/2010/main" val="4073270282"/>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19</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1692526" y="3176337"/>
            <a:ext cx="7302500" cy="2031325"/>
          </a:xfrm>
          <a:prstGeom prst="rect">
            <a:avLst/>
          </a:prstGeom>
          <a:noFill/>
        </p:spPr>
        <p:txBody>
          <a:bodyPr>
            <a:spAutoFit/>
          </a:bodyPr>
          <a:lstStyle/>
          <a:p>
            <a:r>
              <a:rPr lang="en-US" dirty="0"/>
              <a:t>Worker was maneuvering cable into position.  While moving cable past neutral, worker contacted the energized cable terminator (pot head) and the neutral resulting in a “phase to ground” electrical contact to the worker.</a:t>
            </a:r>
          </a:p>
          <a:p>
            <a:endParaRPr lang="en-US" altLang="en-US" dirty="0">
              <a:latin typeface="Arial" panose="020B0604020202020204" pitchFamily="34" charset="0"/>
            </a:endParaRPr>
          </a:p>
          <a:p>
            <a:r>
              <a:rPr lang="en-US" dirty="0"/>
              <a:t>System designed to have a normal open between pole 9 and pole 8.  The normal open was absent.</a:t>
            </a:r>
            <a:endParaRPr lang="en-US" altLang="en-US" dirty="0">
              <a:latin typeface="Arial" panose="020B0604020202020204" pitchFamily="34" charset="0"/>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p:txBody>
          <a:bodyPr/>
          <a:lstStyle/>
          <a:p>
            <a:pPr marL="0" indent="0">
              <a:buNone/>
            </a:pPr>
            <a:r>
              <a:rPr lang="en-US" sz="3200" b="1" u="sng" dirty="0"/>
              <a:t>Consequences – What happened</a:t>
            </a:r>
          </a:p>
          <a:p>
            <a:pPr marL="0" indent="0">
              <a:buNone/>
            </a:pPr>
            <a:r>
              <a:rPr lang="en-US" sz="2800" dirty="0"/>
              <a:t>Electrical contact and burns</a:t>
            </a:r>
          </a:p>
        </p:txBody>
      </p:sp>
      <p:sp>
        <p:nvSpPr>
          <p:cNvPr id="6" name="Rectangle 5">
            <a:extLst>
              <a:ext uri="{FF2B5EF4-FFF2-40B4-BE49-F238E27FC236}">
                <a16:creationId xmlns:a16="http://schemas.microsoft.com/office/drawing/2014/main" id="{7EFCB9B9-C5F0-48C1-A14A-9F73A403A57B}"/>
              </a:ext>
            </a:extLst>
          </p:cNvPr>
          <p:cNvSpPr/>
          <p:nvPr/>
        </p:nvSpPr>
        <p:spPr>
          <a:xfrm>
            <a:off x="896203" y="888638"/>
            <a:ext cx="1194558" cy="600164"/>
          </a:xfrm>
          <a:prstGeom prst="rect">
            <a:avLst/>
          </a:prstGeom>
        </p:spPr>
        <p:txBody>
          <a:bodyPr wrap="none">
            <a:spAutoFit/>
          </a:bodyPr>
          <a:lstStyle/>
          <a:p>
            <a:r>
              <a:rPr lang="en-US" sz="3300" kern="0" dirty="0">
                <a:solidFill>
                  <a:srgbClr val="336666"/>
                </a:solidFill>
                <a:latin typeface="Arial Black"/>
                <a:ea typeface="+mj-ea"/>
                <a:cs typeface="+mj-cs"/>
              </a:rPr>
              <a:t>URD</a:t>
            </a:r>
            <a:endParaRPr lang="en-US" dirty="0"/>
          </a:p>
        </p:txBody>
      </p:sp>
    </p:spTree>
    <p:extLst>
      <p:ext uri="{BB962C8B-B14F-4D97-AF65-F5344CB8AC3E}">
        <p14:creationId xmlns:p14="http://schemas.microsoft.com/office/powerpoint/2010/main" val="1219481301"/>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2</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1010093" y="1712905"/>
            <a:ext cx="11079125" cy="4278094"/>
          </a:xfrm>
          <a:prstGeom prst="rect">
            <a:avLst/>
          </a:prstGeom>
          <a:noFill/>
        </p:spPr>
        <p:txBody>
          <a:bodyPr wrap="square">
            <a:spAutoFit/>
          </a:bodyPr>
          <a:lstStyle/>
          <a:p>
            <a:pPr lvl="0" eaLnBrk="0" fontAlgn="base" hangingPunct="0">
              <a:spcBef>
                <a:spcPct val="50000"/>
              </a:spcBef>
              <a:spcAft>
                <a:spcPct val="0"/>
              </a:spcAft>
              <a:defRPr/>
            </a:pPr>
            <a:r>
              <a:rPr lang="en-US" altLang="en-US" sz="3200" dirty="0">
                <a:solidFill>
                  <a:srgbClr val="000000"/>
                </a:solidFill>
                <a:latin typeface="Arial" charset="0"/>
                <a:cs typeface="Arial" charset="0"/>
              </a:rPr>
              <a:t>In this presentation we will be discussing the following:</a:t>
            </a:r>
          </a:p>
          <a:p>
            <a:pPr eaLnBrk="0" fontAlgn="base" hangingPunct="0">
              <a:spcBef>
                <a:spcPct val="0"/>
              </a:spcBef>
              <a:spcAft>
                <a:spcPct val="0"/>
              </a:spcAft>
              <a:defRPr/>
            </a:pPr>
            <a:endParaRPr lang="en-US" sz="2400" dirty="0">
              <a:solidFill>
                <a:srgbClr val="000000"/>
              </a:solidFill>
              <a:latin typeface="Arial" panose="020B0604020202020204" pitchFamily="34" charset="0"/>
            </a:endParaRPr>
          </a:p>
          <a:p>
            <a:pPr marL="457200" indent="-457200" eaLnBrk="0" fontAlgn="base" hangingPunct="0">
              <a:spcBef>
                <a:spcPct val="0"/>
              </a:spcBef>
              <a:spcAft>
                <a:spcPct val="0"/>
              </a:spcAft>
              <a:buAutoNum type="arabicPeriod"/>
              <a:defRPr/>
            </a:pPr>
            <a:r>
              <a:rPr lang="en-US" sz="2400" dirty="0"/>
              <a:t>Life Changing Events caused by serious injuries and fatalities</a:t>
            </a:r>
          </a:p>
          <a:p>
            <a:pPr eaLnBrk="0" fontAlgn="base" hangingPunct="0">
              <a:spcBef>
                <a:spcPct val="0"/>
              </a:spcBef>
              <a:spcAft>
                <a:spcPct val="0"/>
              </a:spcAft>
              <a:defRPr/>
            </a:pPr>
            <a:endParaRPr lang="en-US" sz="2400" dirty="0">
              <a:solidFill>
                <a:srgbClr val="000000"/>
              </a:solidFill>
            </a:endParaRPr>
          </a:p>
          <a:p>
            <a:pPr marL="228600" indent="-228600" eaLnBrk="0" fontAlgn="base" hangingPunct="0">
              <a:spcBef>
                <a:spcPct val="0"/>
              </a:spcBef>
              <a:spcAft>
                <a:spcPct val="0"/>
              </a:spcAft>
              <a:buAutoNum type="arabicPeriod" startAt="2"/>
              <a:defRPr/>
            </a:pPr>
            <a:r>
              <a:rPr lang="en-US" sz="2400" dirty="0">
                <a:solidFill>
                  <a:srgbClr val="000000"/>
                </a:solidFill>
              </a:rPr>
              <a:t>   </a:t>
            </a:r>
            <a:r>
              <a:rPr lang="en-US" sz="2400" dirty="0"/>
              <a:t>The use of Partnership Best Practices to eliminate serious injuries and</a:t>
            </a:r>
          </a:p>
          <a:p>
            <a:pPr eaLnBrk="0" fontAlgn="base" hangingPunct="0">
              <a:spcBef>
                <a:spcPct val="0"/>
              </a:spcBef>
              <a:spcAft>
                <a:spcPct val="0"/>
              </a:spcAft>
              <a:defRPr/>
            </a:pPr>
            <a:r>
              <a:rPr lang="en-US" sz="2400" dirty="0"/>
              <a:t>      fatalities	                                                                   </a:t>
            </a:r>
          </a:p>
          <a:p>
            <a:pPr eaLnBrk="0" fontAlgn="base" hangingPunct="0">
              <a:spcBef>
                <a:spcPct val="0"/>
              </a:spcBef>
              <a:spcAft>
                <a:spcPct val="0"/>
              </a:spcAft>
              <a:defRPr/>
            </a:pPr>
            <a:endParaRPr lang="en-US" sz="2400" dirty="0">
              <a:solidFill>
                <a:srgbClr val="000000"/>
              </a:solidFill>
            </a:endParaRPr>
          </a:p>
          <a:p>
            <a:pPr eaLnBrk="0" fontAlgn="base" hangingPunct="0">
              <a:spcBef>
                <a:spcPct val="0"/>
              </a:spcBef>
              <a:spcAft>
                <a:spcPct val="0"/>
              </a:spcAft>
              <a:defRPr/>
            </a:pPr>
            <a:r>
              <a:rPr lang="en-US" sz="2400" dirty="0">
                <a:solidFill>
                  <a:srgbClr val="000000"/>
                </a:solidFill>
              </a:rPr>
              <a:t>3.   </a:t>
            </a:r>
            <a:r>
              <a:rPr lang="en-US" sz="2400" dirty="0"/>
              <a:t>Highlight the importance little things play on the success of a task</a:t>
            </a:r>
            <a:endParaRPr lang="en-US" sz="2400" dirty="0">
              <a:solidFill>
                <a:srgbClr val="000000"/>
              </a:solidFill>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2" name="TextBox 1">
            <a:extLst>
              <a:ext uri="{FF2B5EF4-FFF2-40B4-BE49-F238E27FC236}">
                <a16:creationId xmlns:a16="http://schemas.microsoft.com/office/drawing/2014/main" id="{1D3A04D4-6034-406E-99CC-150574FBBF07}"/>
              </a:ext>
            </a:extLst>
          </p:cNvPr>
          <p:cNvSpPr txBox="1"/>
          <p:nvPr/>
        </p:nvSpPr>
        <p:spPr>
          <a:xfrm>
            <a:off x="1005840" y="804672"/>
            <a:ext cx="7178040" cy="600164"/>
          </a:xfrm>
          <a:prstGeom prst="rect">
            <a:avLst/>
          </a:prstGeom>
          <a:noFill/>
        </p:spPr>
        <p:txBody>
          <a:bodyPr wrap="square" rtlCol="0">
            <a:spAutoFit/>
          </a:bodyPr>
          <a:lstStyle/>
          <a:p>
            <a:r>
              <a:rPr lang="en-US" altLang="en-US" sz="3300" kern="0" dirty="0">
                <a:solidFill>
                  <a:srgbClr val="336666"/>
                </a:solidFill>
                <a:latin typeface="Arial Black"/>
                <a:ea typeface="+mj-ea"/>
                <a:cs typeface="+mj-cs"/>
              </a:rPr>
              <a:t>Objectives</a:t>
            </a:r>
            <a:endParaRPr lang="en-US" dirty="0"/>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20</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p:txBody>
          <a:bodyPr/>
          <a:lstStyle/>
          <a:p>
            <a:pPr marL="0" indent="0">
              <a:buNone/>
            </a:pPr>
            <a:r>
              <a:rPr lang="en-US" sz="2800" b="1" dirty="0"/>
              <a:t>What should have happened?</a:t>
            </a:r>
          </a:p>
          <a:p>
            <a:pPr marL="0" indent="0">
              <a:buNone/>
            </a:pPr>
            <a:r>
              <a:rPr lang="en-US" sz="2800" dirty="0">
                <a:solidFill>
                  <a:srgbClr val="FF0000"/>
                </a:solidFill>
              </a:rPr>
              <a:t>	</a:t>
            </a:r>
            <a:r>
              <a:rPr lang="en-US" sz="2800" u="sng" dirty="0">
                <a:solidFill>
                  <a:srgbClr val="FF0000"/>
                </a:solidFill>
              </a:rPr>
              <a:t>Layers of protection</a:t>
            </a:r>
          </a:p>
          <a:p>
            <a:pPr lvl="1">
              <a:buFont typeface="Wingdings" panose="05000000000000000000" pitchFamily="2" charset="2"/>
              <a:buChar char="§"/>
            </a:pPr>
            <a:r>
              <a:rPr lang="en-US" sz="2400" dirty="0"/>
              <a:t>Effective job briefing</a:t>
            </a:r>
          </a:p>
          <a:p>
            <a:pPr lvl="1">
              <a:buFont typeface="Wingdings" panose="05000000000000000000" pitchFamily="2" charset="2"/>
              <a:buChar char="§"/>
            </a:pPr>
            <a:r>
              <a:rPr lang="en-US" sz="2400" dirty="0"/>
              <a:t>Check for potential</a:t>
            </a:r>
          </a:p>
          <a:p>
            <a:pPr lvl="1">
              <a:buFont typeface="Wingdings" panose="05000000000000000000" pitchFamily="2" charset="2"/>
              <a:buChar char="§"/>
            </a:pPr>
            <a:r>
              <a:rPr lang="en-US" sz="2400" dirty="0"/>
              <a:t>Verify normal open</a:t>
            </a:r>
          </a:p>
          <a:p>
            <a:pPr lvl="1">
              <a:buFont typeface="Wingdings" panose="05000000000000000000" pitchFamily="2" charset="2"/>
              <a:buChar char="§"/>
            </a:pPr>
            <a:r>
              <a:rPr lang="en-US" sz="2400" dirty="0"/>
              <a:t>Ground Line</a:t>
            </a:r>
          </a:p>
          <a:p>
            <a:pPr lvl="1">
              <a:buFont typeface="Wingdings" panose="05000000000000000000" pitchFamily="2" charset="2"/>
              <a:buChar char="§"/>
            </a:pPr>
            <a:r>
              <a:rPr lang="en-US" sz="2400" dirty="0"/>
              <a:t>Establish EPZ</a:t>
            </a:r>
          </a:p>
          <a:p>
            <a:pPr lvl="1">
              <a:buFont typeface="Wingdings" panose="05000000000000000000" pitchFamily="2" charset="2"/>
              <a:buChar char="§"/>
            </a:pPr>
            <a:r>
              <a:rPr lang="en-US" sz="2400" dirty="0"/>
              <a:t>Wear proper PPE (Class rubber gloves sleeves)</a:t>
            </a:r>
          </a:p>
          <a:p>
            <a:pPr lvl="1">
              <a:buFont typeface="Wingdings" panose="05000000000000000000" pitchFamily="2" charset="2"/>
              <a:buChar char="§"/>
            </a:pPr>
            <a:endParaRPr lang="en-US" sz="2400" dirty="0"/>
          </a:p>
          <a:p>
            <a:endParaRPr lang="en-US" dirty="0"/>
          </a:p>
          <a:p>
            <a:endParaRPr lang="en-US" dirty="0"/>
          </a:p>
        </p:txBody>
      </p:sp>
      <p:sp>
        <p:nvSpPr>
          <p:cNvPr id="6" name="Rectangle 5">
            <a:extLst>
              <a:ext uri="{FF2B5EF4-FFF2-40B4-BE49-F238E27FC236}">
                <a16:creationId xmlns:a16="http://schemas.microsoft.com/office/drawing/2014/main" id="{A98DC95F-A73B-4939-A6F1-ECC7307087A5}"/>
              </a:ext>
            </a:extLst>
          </p:cNvPr>
          <p:cNvSpPr/>
          <p:nvPr/>
        </p:nvSpPr>
        <p:spPr>
          <a:xfrm>
            <a:off x="896203" y="888638"/>
            <a:ext cx="1194558" cy="600164"/>
          </a:xfrm>
          <a:prstGeom prst="rect">
            <a:avLst/>
          </a:prstGeom>
        </p:spPr>
        <p:txBody>
          <a:bodyPr wrap="none">
            <a:spAutoFit/>
          </a:bodyPr>
          <a:lstStyle/>
          <a:p>
            <a:r>
              <a:rPr lang="en-US" altLang="en-US" sz="3300" kern="0" dirty="0">
                <a:solidFill>
                  <a:srgbClr val="336666"/>
                </a:solidFill>
                <a:latin typeface="Arial Black"/>
                <a:ea typeface="+mj-ea"/>
                <a:cs typeface="+mj-cs"/>
              </a:rPr>
              <a:t>URD</a:t>
            </a:r>
            <a:endParaRPr lang="en-US" dirty="0"/>
          </a:p>
        </p:txBody>
      </p:sp>
    </p:spTree>
    <p:extLst>
      <p:ext uri="{BB962C8B-B14F-4D97-AF65-F5344CB8AC3E}">
        <p14:creationId xmlns:p14="http://schemas.microsoft.com/office/powerpoint/2010/main" val="1540631431"/>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21</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p:txBody>
          <a:bodyPr/>
          <a:lstStyle/>
          <a:p>
            <a:pPr marL="0" indent="0">
              <a:buNone/>
            </a:pPr>
            <a:r>
              <a:rPr lang="en-US" sz="2800" b="1" dirty="0"/>
              <a:t>ET&amp;D Best Practices to avoid a Life Changing Event</a:t>
            </a:r>
          </a:p>
          <a:p>
            <a:pPr marL="0" indent="0">
              <a:buNone/>
            </a:pPr>
            <a:endParaRPr lang="en-US" sz="2800" b="1" dirty="0"/>
          </a:p>
          <a:p>
            <a:pPr lvl="1"/>
            <a:r>
              <a:rPr lang="en-US" b="1" dirty="0"/>
              <a:t>Best Practice  – Job Briefings </a:t>
            </a:r>
          </a:p>
          <a:p>
            <a:pPr marL="457200" lvl="1" indent="0">
              <a:buClr>
                <a:srgbClr val="97CDCC"/>
              </a:buClr>
              <a:buNone/>
            </a:pPr>
            <a:r>
              <a:rPr lang="en-US" sz="2000" dirty="0"/>
              <a:t>In this scenario, an effective job briefing would have noted a discussion to check for potential, verify the normal open, and wearing of proper PPE.</a:t>
            </a:r>
          </a:p>
          <a:p>
            <a:pPr marL="457200" lvl="1" indent="0">
              <a:buClr>
                <a:srgbClr val="97CDCC"/>
              </a:buClr>
              <a:buNone/>
            </a:pPr>
            <a:endParaRPr lang="en-US" sz="2000" dirty="0">
              <a:solidFill>
                <a:srgbClr val="000000"/>
              </a:solidFill>
            </a:endParaRPr>
          </a:p>
          <a:p>
            <a:pPr lvl="1">
              <a:buClr>
                <a:srgbClr val="97CDCC"/>
              </a:buClr>
            </a:pPr>
            <a:r>
              <a:rPr lang="en-US" b="1" dirty="0">
                <a:solidFill>
                  <a:srgbClr val="000000"/>
                </a:solidFill>
              </a:rPr>
              <a:t>Best Practice – Cradle to Cradle Use of Insulating Rubber Gloves and Sleeves</a:t>
            </a:r>
          </a:p>
          <a:p>
            <a:pPr marL="457200" lvl="1" indent="0">
              <a:buClr>
                <a:srgbClr val="97CDCC"/>
              </a:buClr>
              <a:buNone/>
            </a:pPr>
            <a:r>
              <a:rPr lang="en-US" sz="2000" dirty="0"/>
              <a:t>In this scenario, wearing rubber gloves and sleeves would have prevented this injury.</a:t>
            </a:r>
            <a:endParaRPr lang="en-US" sz="2000" b="1" dirty="0">
              <a:solidFill>
                <a:srgbClr val="000000"/>
              </a:solidFill>
            </a:endParaRPr>
          </a:p>
          <a:p>
            <a:endParaRPr lang="en-US" dirty="0"/>
          </a:p>
        </p:txBody>
      </p:sp>
      <p:sp>
        <p:nvSpPr>
          <p:cNvPr id="6" name="Rectangle 5">
            <a:extLst>
              <a:ext uri="{FF2B5EF4-FFF2-40B4-BE49-F238E27FC236}">
                <a16:creationId xmlns:a16="http://schemas.microsoft.com/office/drawing/2014/main" id="{A98DC95F-A73B-4939-A6F1-ECC7307087A5}"/>
              </a:ext>
            </a:extLst>
          </p:cNvPr>
          <p:cNvSpPr/>
          <p:nvPr/>
        </p:nvSpPr>
        <p:spPr>
          <a:xfrm>
            <a:off x="896203" y="888638"/>
            <a:ext cx="1194558" cy="600164"/>
          </a:xfrm>
          <a:prstGeom prst="rect">
            <a:avLst/>
          </a:prstGeom>
        </p:spPr>
        <p:txBody>
          <a:bodyPr wrap="none">
            <a:spAutoFit/>
          </a:bodyPr>
          <a:lstStyle/>
          <a:p>
            <a:r>
              <a:rPr lang="en-US" altLang="en-US" sz="3300" kern="0" dirty="0">
                <a:solidFill>
                  <a:srgbClr val="336666"/>
                </a:solidFill>
                <a:latin typeface="Arial Black"/>
                <a:ea typeface="+mj-ea"/>
                <a:cs typeface="+mj-cs"/>
              </a:rPr>
              <a:t>URD</a:t>
            </a:r>
            <a:endParaRPr lang="en-US" dirty="0"/>
          </a:p>
        </p:txBody>
      </p:sp>
    </p:spTree>
    <p:extLst>
      <p:ext uri="{BB962C8B-B14F-4D97-AF65-F5344CB8AC3E}">
        <p14:creationId xmlns:p14="http://schemas.microsoft.com/office/powerpoint/2010/main" val="3444193021"/>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816A-1827-436E-8682-B3D861E893EC}"/>
              </a:ext>
            </a:extLst>
          </p:cNvPr>
          <p:cNvSpPr>
            <a:spLocks noGrp="1"/>
          </p:cNvSpPr>
          <p:nvPr>
            <p:ph type="ctrTitle"/>
          </p:nvPr>
        </p:nvSpPr>
        <p:spPr/>
        <p:txBody>
          <a:bodyPr/>
          <a:lstStyle/>
          <a:p>
            <a:r>
              <a:rPr lang="en-US" dirty="0"/>
              <a:t>Scenario #3</a:t>
            </a:r>
          </a:p>
        </p:txBody>
      </p:sp>
      <p:sp>
        <p:nvSpPr>
          <p:cNvPr id="3" name="Slide Number Placeholder 2">
            <a:extLst>
              <a:ext uri="{FF2B5EF4-FFF2-40B4-BE49-F238E27FC236}">
                <a16:creationId xmlns:a16="http://schemas.microsoft.com/office/drawing/2014/main" id="{BED8D1E8-7D10-4AA0-B1D1-E6D54F06EED9}"/>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623F75-2190-4E5A-BF41-023373C08D7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altLang="en-US"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85532705"/>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23</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10" name="TextBox 9">
            <a:extLst>
              <a:ext uri="{FF2B5EF4-FFF2-40B4-BE49-F238E27FC236}">
                <a16:creationId xmlns:a16="http://schemas.microsoft.com/office/drawing/2014/main" id="{0DF459EE-C119-47B0-8E2F-825BCA1EB605}"/>
              </a:ext>
            </a:extLst>
          </p:cNvPr>
          <p:cNvSpPr txBox="1"/>
          <p:nvPr/>
        </p:nvSpPr>
        <p:spPr>
          <a:xfrm>
            <a:off x="1005840" y="804672"/>
            <a:ext cx="7178040" cy="600164"/>
          </a:xfrm>
          <a:prstGeom prst="rect">
            <a:avLst/>
          </a:prstGeom>
          <a:noFill/>
        </p:spPr>
        <p:txBody>
          <a:bodyPr wrap="square" rtlCol="0">
            <a:spAutoFit/>
          </a:bodyPr>
          <a:lstStyle/>
          <a:p>
            <a:r>
              <a:rPr lang="en-US" altLang="en-US" sz="3300" kern="0" dirty="0">
                <a:solidFill>
                  <a:srgbClr val="336666"/>
                </a:solidFill>
                <a:latin typeface="Arial Black"/>
                <a:ea typeface="+mj-ea"/>
                <a:cs typeface="+mj-cs"/>
              </a:rPr>
              <a:t>Overhead</a:t>
            </a:r>
            <a:endParaRPr lang="en-US" dirty="0"/>
          </a:p>
        </p:txBody>
      </p:sp>
      <p:sp>
        <p:nvSpPr>
          <p:cNvPr id="11" name="Content Placeholder 1">
            <a:extLst>
              <a:ext uri="{FF2B5EF4-FFF2-40B4-BE49-F238E27FC236}">
                <a16:creationId xmlns:a16="http://schemas.microsoft.com/office/drawing/2014/main" id="{B9F6ADCE-DDAE-4A58-B2B4-37D1373E6284}"/>
              </a:ext>
            </a:extLst>
          </p:cNvPr>
          <p:cNvSpPr>
            <a:spLocks noGrp="1"/>
          </p:cNvSpPr>
          <p:nvPr>
            <p:ph idx="1"/>
          </p:nvPr>
        </p:nvSpPr>
        <p:spPr>
          <a:xfrm>
            <a:off x="1016000" y="1905000"/>
            <a:ext cx="10261600" cy="4038600"/>
          </a:xfrm>
        </p:spPr>
        <p:txBody>
          <a:bodyPr/>
          <a:lstStyle/>
          <a:p>
            <a:pPr marL="0" indent="0">
              <a:buNone/>
            </a:pPr>
            <a:r>
              <a:rPr lang="en-US" b="1" u="sng" dirty="0"/>
              <a:t>Scenario</a:t>
            </a:r>
          </a:p>
          <a:p>
            <a:pPr marL="0" indent="0">
              <a:buNone/>
            </a:pPr>
            <a:endParaRPr lang="en-US" sz="2000" dirty="0"/>
          </a:p>
          <a:p>
            <a:pPr marL="0" indent="0">
              <a:buNone/>
            </a:pPr>
            <a:r>
              <a:rPr lang="en-US" sz="2000" dirty="0"/>
              <a:t>A Journeyman Lineman was maneuvering the bucket and placed the upper left side of his body in close proximity to the de-energized 34.5.  The JL had a grounding cluster bracket hanging off  the outside of his bucket.  The cluster bracket chain came into contact with energized 12 kV under build.  The apprentices alerted the JL to the chains proximity to the energized 12 kV circuit. The JL reached with his left hand to move the cluster bracket, as he touched the bracket a flash occurred.  The JL was not wearing rubber gloves and sleeves at the time of contact. </a:t>
            </a:r>
            <a:endParaRPr lang="en-US" sz="2000" b="1" u="sng" dirty="0"/>
          </a:p>
        </p:txBody>
      </p:sp>
    </p:spTree>
    <p:extLst>
      <p:ext uri="{BB962C8B-B14F-4D97-AF65-F5344CB8AC3E}">
        <p14:creationId xmlns:p14="http://schemas.microsoft.com/office/powerpoint/2010/main" val="1692319865"/>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24</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4263654" y="2174359"/>
            <a:ext cx="3848987" cy="3693319"/>
          </a:xfrm>
          <a:prstGeom prst="rect">
            <a:avLst/>
          </a:prstGeom>
          <a:noFill/>
        </p:spPr>
        <p:txBody>
          <a:bodyPr wrap="square">
            <a:spAutoFit/>
          </a:bodyPr>
          <a:lstStyle/>
          <a:p>
            <a:pPr eaLnBrk="0" fontAlgn="base" hangingPunct="0">
              <a:spcBef>
                <a:spcPct val="0"/>
              </a:spcBef>
              <a:spcAft>
                <a:spcPct val="0"/>
              </a:spcAft>
              <a:defRPr/>
            </a:pPr>
            <a:r>
              <a:rPr lang="en-US" dirty="0">
                <a:solidFill>
                  <a:srgbClr val="000000"/>
                </a:solidFill>
                <a:latin typeface="Arial" panose="020B0604020202020204" pitchFamily="34" charset="0"/>
              </a:rPr>
              <a:t>Work area where bucket truck was moving when cluster bracket chain contacted 12kv under build</a:t>
            </a:r>
          </a:p>
          <a:p>
            <a:pPr eaLnBrk="0" fontAlgn="base" hangingPunct="0">
              <a:spcBef>
                <a:spcPct val="0"/>
              </a:spcBef>
              <a:spcAft>
                <a:spcPct val="0"/>
              </a:spcAft>
              <a:defRPr/>
            </a:pPr>
            <a:endParaRPr lang="en-US" dirty="0">
              <a:solidFill>
                <a:srgbClr val="000000"/>
              </a:solidFill>
              <a:latin typeface="Arial" panose="020B0604020202020204" pitchFamily="34" charset="0"/>
            </a:endParaRPr>
          </a:p>
          <a:p>
            <a:pPr eaLnBrk="0" fontAlgn="base" hangingPunct="0">
              <a:spcBef>
                <a:spcPct val="0"/>
              </a:spcBef>
              <a:spcAft>
                <a:spcPct val="0"/>
              </a:spcAft>
              <a:defRPr/>
            </a:pPr>
            <a:endParaRPr lang="en-US" dirty="0">
              <a:solidFill>
                <a:srgbClr val="000000"/>
              </a:solidFill>
              <a:latin typeface="Arial" panose="020B0604020202020204" pitchFamily="34" charset="0"/>
            </a:endParaRPr>
          </a:p>
          <a:p>
            <a:r>
              <a:rPr lang="en-US" dirty="0"/>
              <a:t>Two bucket trucks were working back to back with Journeyman Lineman in one bucket and two</a:t>
            </a:r>
          </a:p>
          <a:p>
            <a:r>
              <a:rPr lang="en-US" dirty="0"/>
              <a:t>apprentices in the other.</a:t>
            </a: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6" name="TextBox 5">
            <a:extLst>
              <a:ext uri="{FF2B5EF4-FFF2-40B4-BE49-F238E27FC236}">
                <a16:creationId xmlns:a16="http://schemas.microsoft.com/office/drawing/2014/main" id="{F5A431E3-FD96-412D-A064-674F2A3BE1E7}"/>
              </a:ext>
            </a:extLst>
          </p:cNvPr>
          <p:cNvSpPr txBox="1"/>
          <p:nvPr/>
        </p:nvSpPr>
        <p:spPr>
          <a:xfrm>
            <a:off x="1005840" y="804672"/>
            <a:ext cx="7178040" cy="600164"/>
          </a:xfrm>
          <a:prstGeom prst="rect">
            <a:avLst/>
          </a:prstGeom>
          <a:noFill/>
        </p:spPr>
        <p:txBody>
          <a:bodyPr wrap="square" rtlCol="0">
            <a:spAutoFit/>
          </a:bodyPr>
          <a:lstStyle/>
          <a:p>
            <a:r>
              <a:rPr lang="en-US" altLang="en-US" sz="3300" kern="0" dirty="0">
                <a:solidFill>
                  <a:srgbClr val="336666"/>
                </a:solidFill>
                <a:latin typeface="Arial Black"/>
                <a:ea typeface="+mj-ea"/>
                <a:cs typeface="+mj-cs"/>
              </a:rPr>
              <a:t>Overhead</a:t>
            </a:r>
            <a:endParaRPr lang="en-US" dirty="0"/>
          </a:p>
        </p:txBody>
      </p:sp>
      <p:pic>
        <p:nvPicPr>
          <p:cNvPr id="8" name="Content Placeholder 7">
            <a:extLst>
              <a:ext uri="{FF2B5EF4-FFF2-40B4-BE49-F238E27FC236}">
                <a16:creationId xmlns:a16="http://schemas.microsoft.com/office/drawing/2014/main" id="{9914B746-F8DB-4264-98D0-37799E328C07}"/>
              </a:ext>
            </a:extLst>
          </p:cNvPr>
          <p:cNvPicPr>
            <a:picLocks noGrp="1" noChangeAspect="1"/>
          </p:cNvPicPr>
          <p:nvPr>
            <p:ph idx="1"/>
          </p:nvPr>
        </p:nvPicPr>
        <p:blipFill>
          <a:blip r:embed="rId3"/>
          <a:stretch>
            <a:fillRect/>
          </a:stretch>
        </p:blipFill>
        <p:spPr>
          <a:xfrm>
            <a:off x="985358" y="1798673"/>
            <a:ext cx="3212362" cy="4283149"/>
          </a:xfrm>
          <a:prstGeom prst="rect">
            <a:avLst/>
          </a:prstGeom>
        </p:spPr>
      </p:pic>
      <p:pic>
        <p:nvPicPr>
          <p:cNvPr id="9" name="Picture 8">
            <a:extLst>
              <a:ext uri="{FF2B5EF4-FFF2-40B4-BE49-F238E27FC236}">
                <a16:creationId xmlns:a16="http://schemas.microsoft.com/office/drawing/2014/main" id="{6A2C8ADA-25A0-4011-9591-0773A181F271}"/>
              </a:ext>
            </a:extLst>
          </p:cNvPr>
          <p:cNvPicPr>
            <a:picLocks noChangeAspect="1"/>
          </p:cNvPicPr>
          <p:nvPr/>
        </p:nvPicPr>
        <p:blipFill>
          <a:blip r:embed="rId4"/>
          <a:stretch>
            <a:fillRect/>
          </a:stretch>
        </p:blipFill>
        <p:spPr>
          <a:xfrm>
            <a:off x="7979291" y="1786270"/>
            <a:ext cx="3269956" cy="4359941"/>
          </a:xfrm>
          <a:prstGeom prst="rect">
            <a:avLst/>
          </a:prstGeom>
        </p:spPr>
      </p:pic>
    </p:spTree>
    <p:extLst>
      <p:ext uri="{BB962C8B-B14F-4D97-AF65-F5344CB8AC3E}">
        <p14:creationId xmlns:p14="http://schemas.microsoft.com/office/powerpoint/2010/main" val="2708885367"/>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25</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6" name="TextBox 5">
            <a:extLst>
              <a:ext uri="{FF2B5EF4-FFF2-40B4-BE49-F238E27FC236}">
                <a16:creationId xmlns:a16="http://schemas.microsoft.com/office/drawing/2014/main" id="{F5A431E3-FD96-412D-A064-674F2A3BE1E7}"/>
              </a:ext>
            </a:extLst>
          </p:cNvPr>
          <p:cNvSpPr txBox="1"/>
          <p:nvPr/>
        </p:nvSpPr>
        <p:spPr>
          <a:xfrm>
            <a:off x="1005840" y="804672"/>
            <a:ext cx="7178040" cy="600164"/>
          </a:xfrm>
          <a:prstGeom prst="rect">
            <a:avLst/>
          </a:prstGeom>
          <a:noFill/>
        </p:spPr>
        <p:txBody>
          <a:bodyPr wrap="square" rtlCol="0">
            <a:spAutoFit/>
          </a:bodyPr>
          <a:lstStyle/>
          <a:p>
            <a:r>
              <a:rPr lang="en-US" altLang="en-US" sz="3300" kern="0" dirty="0">
                <a:solidFill>
                  <a:srgbClr val="336666"/>
                </a:solidFill>
                <a:latin typeface="Arial Black"/>
                <a:ea typeface="+mj-ea"/>
                <a:cs typeface="+mj-cs"/>
              </a:rPr>
              <a:t>Overhead</a:t>
            </a:r>
            <a:endParaRPr lang="en-US" dirty="0"/>
          </a:p>
        </p:txBody>
      </p:sp>
      <p:sp>
        <p:nvSpPr>
          <p:cNvPr id="7" name="Content Placeholder 1">
            <a:extLst>
              <a:ext uri="{FF2B5EF4-FFF2-40B4-BE49-F238E27FC236}">
                <a16:creationId xmlns:a16="http://schemas.microsoft.com/office/drawing/2014/main" id="{4B47CCAB-075E-49A5-86BD-3B1471A11959}"/>
              </a:ext>
            </a:extLst>
          </p:cNvPr>
          <p:cNvSpPr>
            <a:spLocks noGrp="1"/>
          </p:cNvSpPr>
          <p:nvPr>
            <p:ph idx="1"/>
          </p:nvPr>
        </p:nvSpPr>
        <p:spPr>
          <a:xfrm>
            <a:off x="965200" y="1698172"/>
            <a:ext cx="10261600" cy="4038600"/>
          </a:xfrm>
        </p:spPr>
        <p:txBody>
          <a:bodyPr/>
          <a:lstStyle/>
          <a:p>
            <a:pPr marL="0" indent="0">
              <a:buNone/>
            </a:pPr>
            <a:r>
              <a:rPr lang="en-US" sz="2800" b="1" u="sng" dirty="0"/>
              <a:t>Consequences – What happened</a:t>
            </a:r>
          </a:p>
          <a:p>
            <a:endParaRPr lang="en-US" sz="2000" dirty="0"/>
          </a:p>
          <a:p>
            <a:r>
              <a:rPr lang="en-US" sz="2400" dirty="0"/>
              <a:t>Burn to finger, which eventually was amputated</a:t>
            </a:r>
          </a:p>
          <a:p>
            <a:pPr marL="0" indent="0">
              <a:buNone/>
            </a:pPr>
            <a:endParaRPr lang="en-US" sz="2400" dirty="0"/>
          </a:p>
          <a:p>
            <a:r>
              <a:rPr lang="en-US" sz="2400" dirty="0"/>
              <a:t>Exit burn to pectoral (second point of contact)</a:t>
            </a:r>
          </a:p>
          <a:p>
            <a:pPr marL="0" indent="0">
              <a:buNone/>
            </a:pPr>
            <a:endParaRPr lang="en-US" sz="2400" dirty="0"/>
          </a:p>
          <a:p>
            <a:r>
              <a:rPr lang="en-US" sz="2400" dirty="0"/>
              <a:t>Stress on family and crew members close to the employee</a:t>
            </a:r>
          </a:p>
          <a:p>
            <a:pPr marL="0" indent="0">
              <a:buNone/>
            </a:pPr>
            <a:endParaRPr lang="en-US" sz="2400" dirty="0"/>
          </a:p>
          <a:p>
            <a:r>
              <a:rPr lang="en-US" sz="2400" dirty="0"/>
              <a:t>Employee was eventually terminated for violating M.A.D. without proper PPE</a:t>
            </a:r>
          </a:p>
          <a:p>
            <a:endParaRPr lang="en-US" dirty="0"/>
          </a:p>
        </p:txBody>
      </p:sp>
    </p:spTree>
    <p:extLst>
      <p:ext uri="{BB962C8B-B14F-4D97-AF65-F5344CB8AC3E}">
        <p14:creationId xmlns:p14="http://schemas.microsoft.com/office/powerpoint/2010/main" val="857503989"/>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26</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6" name="TextBox 5">
            <a:extLst>
              <a:ext uri="{FF2B5EF4-FFF2-40B4-BE49-F238E27FC236}">
                <a16:creationId xmlns:a16="http://schemas.microsoft.com/office/drawing/2014/main" id="{7D4BCCED-9C94-4B9D-9484-E99DE627A182}"/>
              </a:ext>
            </a:extLst>
          </p:cNvPr>
          <p:cNvSpPr txBox="1"/>
          <p:nvPr/>
        </p:nvSpPr>
        <p:spPr>
          <a:xfrm>
            <a:off x="1005840" y="804672"/>
            <a:ext cx="7178040" cy="600164"/>
          </a:xfrm>
          <a:prstGeom prst="rect">
            <a:avLst/>
          </a:prstGeom>
          <a:noFill/>
        </p:spPr>
        <p:txBody>
          <a:bodyPr wrap="square" rtlCol="0">
            <a:spAutoFit/>
          </a:bodyPr>
          <a:lstStyle/>
          <a:p>
            <a:r>
              <a:rPr lang="en-US" altLang="en-US" sz="3300" kern="0" dirty="0">
                <a:solidFill>
                  <a:srgbClr val="336666"/>
                </a:solidFill>
                <a:latin typeface="Arial Black"/>
                <a:ea typeface="+mj-ea"/>
                <a:cs typeface="+mj-cs"/>
              </a:rPr>
              <a:t>Overhead</a:t>
            </a:r>
            <a:endParaRPr lang="en-US" dirty="0"/>
          </a:p>
        </p:txBody>
      </p:sp>
      <p:sp>
        <p:nvSpPr>
          <p:cNvPr id="7" name="Content Placeholder 1">
            <a:extLst>
              <a:ext uri="{FF2B5EF4-FFF2-40B4-BE49-F238E27FC236}">
                <a16:creationId xmlns:a16="http://schemas.microsoft.com/office/drawing/2014/main" id="{E84D6FD3-CD92-43BA-A2E7-DC19DB3F1496}"/>
              </a:ext>
            </a:extLst>
          </p:cNvPr>
          <p:cNvSpPr>
            <a:spLocks noGrp="1"/>
          </p:cNvSpPr>
          <p:nvPr>
            <p:ph idx="1"/>
          </p:nvPr>
        </p:nvSpPr>
        <p:spPr>
          <a:xfrm>
            <a:off x="679050" y="1677160"/>
            <a:ext cx="10261600" cy="4038600"/>
          </a:xfrm>
        </p:spPr>
        <p:txBody>
          <a:bodyPr/>
          <a:lstStyle/>
          <a:p>
            <a:pPr marL="0" indent="0">
              <a:buNone/>
            </a:pPr>
            <a:r>
              <a:rPr lang="en-US" sz="2800" b="1" dirty="0"/>
              <a:t>What should have happened?</a:t>
            </a:r>
          </a:p>
          <a:p>
            <a:pPr lvl="1"/>
            <a:endParaRPr lang="en-US" sz="2400" dirty="0"/>
          </a:p>
          <a:p>
            <a:pPr lvl="1"/>
            <a:r>
              <a:rPr lang="en-US" sz="2000" dirty="0"/>
              <a:t>More rubber cover on circuits</a:t>
            </a:r>
          </a:p>
          <a:p>
            <a:pPr marL="457200" lvl="1" indent="0">
              <a:buNone/>
            </a:pPr>
            <a:endParaRPr lang="en-US" sz="2000" dirty="0"/>
          </a:p>
          <a:p>
            <a:pPr lvl="1"/>
            <a:r>
              <a:rPr lang="en-US" sz="2000" dirty="0"/>
              <a:t>Stop work</a:t>
            </a:r>
          </a:p>
          <a:p>
            <a:pPr lvl="1"/>
            <a:endParaRPr lang="en-US" sz="2000" dirty="0"/>
          </a:p>
          <a:p>
            <a:pPr lvl="1"/>
            <a:r>
              <a:rPr lang="en-US" sz="2000" dirty="0"/>
              <a:t>Re-Evaluate work method from grounded to rubber glove method	</a:t>
            </a:r>
          </a:p>
          <a:p>
            <a:pPr lvl="1"/>
            <a:endParaRPr lang="en-US" sz="2000" dirty="0"/>
          </a:p>
          <a:p>
            <a:pPr lvl="1"/>
            <a:r>
              <a:rPr lang="en-US" sz="2000" dirty="0"/>
              <a:t>Create adequate clearance between potential differences when possible</a:t>
            </a:r>
          </a:p>
          <a:p>
            <a:pPr lvl="1"/>
            <a:endParaRPr lang="en-US" sz="2000" dirty="0"/>
          </a:p>
          <a:p>
            <a:pPr lvl="1"/>
            <a:r>
              <a:rPr lang="en-US" sz="2000" dirty="0"/>
              <a:t>Removed conductive parts from hanging over bucket</a:t>
            </a:r>
          </a:p>
          <a:p>
            <a:endParaRPr lang="en-US" dirty="0"/>
          </a:p>
        </p:txBody>
      </p:sp>
    </p:spTree>
    <p:extLst>
      <p:ext uri="{BB962C8B-B14F-4D97-AF65-F5344CB8AC3E}">
        <p14:creationId xmlns:p14="http://schemas.microsoft.com/office/powerpoint/2010/main" val="2388353982"/>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27</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6" name="TextBox 5">
            <a:extLst>
              <a:ext uri="{FF2B5EF4-FFF2-40B4-BE49-F238E27FC236}">
                <a16:creationId xmlns:a16="http://schemas.microsoft.com/office/drawing/2014/main" id="{7D4BCCED-9C94-4B9D-9484-E99DE627A182}"/>
              </a:ext>
            </a:extLst>
          </p:cNvPr>
          <p:cNvSpPr txBox="1"/>
          <p:nvPr/>
        </p:nvSpPr>
        <p:spPr>
          <a:xfrm>
            <a:off x="1005840" y="804672"/>
            <a:ext cx="7178040" cy="600164"/>
          </a:xfrm>
          <a:prstGeom prst="rect">
            <a:avLst/>
          </a:prstGeom>
          <a:noFill/>
        </p:spPr>
        <p:txBody>
          <a:bodyPr wrap="square" rtlCol="0">
            <a:spAutoFit/>
          </a:bodyPr>
          <a:lstStyle/>
          <a:p>
            <a:r>
              <a:rPr lang="en-US" altLang="en-US" sz="3300" kern="0" dirty="0">
                <a:solidFill>
                  <a:srgbClr val="336666"/>
                </a:solidFill>
                <a:latin typeface="Arial Black"/>
                <a:ea typeface="+mj-ea"/>
                <a:cs typeface="+mj-cs"/>
              </a:rPr>
              <a:t>Overhead</a:t>
            </a:r>
            <a:endParaRPr lang="en-US" dirty="0"/>
          </a:p>
        </p:txBody>
      </p:sp>
      <p:sp>
        <p:nvSpPr>
          <p:cNvPr id="7" name="Content Placeholder 1">
            <a:extLst>
              <a:ext uri="{FF2B5EF4-FFF2-40B4-BE49-F238E27FC236}">
                <a16:creationId xmlns:a16="http://schemas.microsoft.com/office/drawing/2014/main" id="{21613A85-20D8-4934-BCDB-FE91D7ECCDF4}"/>
              </a:ext>
            </a:extLst>
          </p:cNvPr>
          <p:cNvSpPr>
            <a:spLocks noGrp="1"/>
          </p:cNvSpPr>
          <p:nvPr>
            <p:ph idx="1"/>
          </p:nvPr>
        </p:nvSpPr>
        <p:spPr>
          <a:xfrm>
            <a:off x="1016000" y="1905000"/>
            <a:ext cx="10261600" cy="4038600"/>
          </a:xfrm>
        </p:spPr>
        <p:txBody>
          <a:bodyPr/>
          <a:lstStyle/>
          <a:p>
            <a:r>
              <a:rPr lang="en-US" sz="2800" b="1" dirty="0"/>
              <a:t>ET&amp;D Best Practices to avoid a Life Changing Event</a:t>
            </a:r>
          </a:p>
          <a:p>
            <a:pPr lvl="1"/>
            <a:endParaRPr lang="en-US" dirty="0"/>
          </a:p>
          <a:p>
            <a:pPr lvl="1"/>
            <a:r>
              <a:rPr lang="en-US" b="1" dirty="0"/>
              <a:t>Best Practice - Insulate &amp; Isolate</a:t>
            </a:r>
          </a:p>
          <a:p>
            <a:pPr marL="457200" lvl="1" indent="0">
              <a:buNone/>
            </a:pPr>
            <a:r>
              <a:rPr lang="en-US" sz="2000" dirty="0"/>
              <a:t>In this scenario, additional cover-up and minimum approach distance would have prevented this injury.</a:t>
            </a:r>
          </a:p>
          <a:p>
            <a:pPr marL="457200" lvl="1" indent="0">
              <a:buNone/>
            </a:pPr>
            <a:endParaRPr lang="en-US" dirty="0"/>
          </a:p>
          <a:p>
            <a:pPr lvl="1"/>
            <a:r>
              <a:rPr lang="en-US" b="1" dirty="0"/>
              <a:t>Best Practice - Cradle-to-Cradle Use of Insulating Rubber Gloves and Sleeves</a:t>
            </a:r>
          </a:p>
          <a:p>
            <a:pPr marL="457200" lvl="1" indent="0">
              <a:buNone/>
            </a:pPr>
            <a:r>
              <a:rPr lang="en-US" sz="2000" dirty="0"/>
              <a:t>In this scenario, use of rubber gloves and sleeves would have prevented this injury.</a:t>
            </a:r>
          </a:p>
        </p:txBody>
      </p:sp>
    </p:spTree>
    <p:extLst>
      <p:ext uri="{BB962C8B-B14F-4D97-AF65-F5344CB8AC3E}">
        <p14:creationId xmlns:p14="http://schemas.microsoft.com/office/powerpoint/2010/main" val="2181623088"/>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816A-1827-436E-8682-B3D861E893EC}"/>
              </a:ext>
            </a:extLst>
          </p:cNvPr>
          <p:cNvSpPr>
            <a:spLocks noGrp="1"/>
          </p:cNvSpPr>
          <p:nvPr>
            <p:ph type="ctrTitle"/>
          </p:nvPr>
        </p:nvSpPr>
        <p:spPr/>
        <p:txBody>
          <a:bodyPr/>
          <a:lstStyle/>
          <a:p>
            <a:r>
              <a:rPr lang="en-US" dirty="0"/>
              <a:t>Scenario #4</a:t>
            </a:r>
          </a:p>
        </p:txBody>
      </p:sp>
      <p:sp>
        <p:nvSpPr>
          <p:cNvPr id="3" name="Slide Number Placeholder 2">
            <a:extLst>
              <a:ext uri="{FF2B5EF4-FFF2-40B4-BE49-F238E27FC236}">
                <a16:creationId xmlns:a16="http://schemas.microsoft.com/office/drawing/2014/main" id="{BED8D1E8-7D10-4AA0-B1D1-E6D54F06EED9}"/>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623F75-2190-4E5A-BF41-023373C08D7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altLang="en-US"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11642556"/>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29</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6" name="TextBox 5">
            <a:extLst>
              <a:ext uri="{FF2B5EF4-FFF2-40B4-BE49-F238E27FC236}">
                <a16:creationId xmlns:a16="http://schemas.microsoft.com/office/drawing/2014/main" id="{BA83AF69-05B3-4386-905D-EA5AC84C912E}"/>
              </a:ext>
            </a:extLst>
          </p:cNvPr>
          <p:cNvSpPr txBox="1"/>
          <p:nvPr/>
        </p:nvSpPr>
        <p:spPr>
          <a:xfrm>
            <a:off x="1005840" y="804672"/>
            <a:ext cx="7178040" cy="600164"/>
          </a:xfrm>
          <a:prstGeom prst="rect">
            <a:avLst/>
          </a:prstGeom>
          <a:noFill/>
        </p:spPr>
        <p:txBody>
          <a:bodyPr wrap="square" rtlCol="0">
            <a:spAutoFit/>
          </a:bodyPr>
          <a:lstStyle/>
          <a:p>
            <a:r>
              <a:rPr lang="en-US" altLang="en-US" sz="3300" kern="0" dirty="0">
                <a:solidFill>
                  <a:srgbClr val="336666"/>
                </a:solidFill>
                <a:latin typeface="Arial Black"/>
                <a:ea typeface="+mj-ea"/>
                <a:cs typeface="+mj-cs"/>
              </a:rPr>
              <a:t>Aerial Lift Trucks</a:t>
            </a:r>
            <a:endParaRPr lang="en-US" dirty="0"/>
          </a:p>
        </p:txBody>
      </p:sp>
      <p:sp>
        <p:nvSpPr>
          <p:cNvPr id="7" name="Content Placeholder 1">
            <a:extLst>
              <a:ext uri="{FF2B5EF4-FFF2-40B4-BE49-F238E27FC236}">
                <a16:creationId xmlns:a16="http://schemas.microsoft.com/office/drawing/2014/main" id="{59FA0F3E-4C03-46D5-B71A-87A6341CD5E9}"/>
              </a:ext>
            </a:extLst>
          </p:cNvPr>
          <p:cNvSpPr>
            <a:spLocks noGrp="1"/>
          </p:cNvSpPr>
          <p:nvPr>
            <p:ph idx="1"/>
          </p:nvPr>
        </p:nvSpPr>
        <p:spPr>
          <a:xfrm>
            <a:off x="1016000" y="1709928"/>
            <a:ext cx="10261600" cy="4233672"/>
          </a:xfrm>
        </p:spPr>
        <p:txBody>
          <a:bodyPr/>
          <a:lstStyle/>
          <a:p>
            <a:pPr marL="0" indent="0">
              <a:buNone/>
            </a:pPr>
            <a:r>
              <a:rPr lang="en-US" b="1" u="sng" dirty="0"/>
              <a:t>Scenario</a:t>
            </a:r>
          </a:p>
          <a:p>
            <a:r>
              <a:rPr lang="en-US" sz="2000" dirty="0"/>
              <a:t>A seasoned (30 years experience) signal operator/electrician (victim) was fatally injured when he fell out of a vehicle-mounted aerial lift’s raised bucket</a:t>
            </a:r>
          </a:p>
          <a:p>
            <a:r>
              <a:rPr lang="en-US" sz="2000" dirty="0"/>
              <a:t>The victim and one co-worker were at a four-way intersection replacing a traffic signal bulb</a:t>
            </a:r>
            <a:endParaRPr lang="en-US" dirty="0"/>
          </a:p>
          <a:p>
            <a:r>
              <a:rPr lang="en-US" sz="2000" dirty="0"/>
              <a:t>The victim was inside the raised bucket accessing the cantilevered traffic signal when a tractor-trailer driving through the intersection struck the raised bucket  </a:t>
            </a:r>
          </a:p>
          <a:p>
            <a:r>
              <a:rPr lang="en-US" sz="2000" dirty="0"/>
              <a:t>The victim was ejected out of the bucket and fell approximately 17 feet to the roadway below</a:t>
            </a:r>
            <a:endParaRPr lang="en-US" dirty="0"/>
          </a:p>
          <a:p>
            <a:r>
              <a:rPr lang="en-US" sz="2000" dirty="0"/>
              <a:t>A call was placed for Emergency Medical Services (EMS) by the driver of the tractor-trailer </a:t>
            </a:r>
            <a:endParaRPr lang="en-US" sz="2000" b="1" u="sng" dirty="0"/>
          </a:p>
        </p:txBody>
      </p:sp>
    </p:spTree>
    <p:extLst>
      <p:ext uri="{BB962C8B-B14F-4D97-AF65-F5344CB8AC3E}">
        <p14:creationId xmlns:p14="http://schemas.microsoft.com/office/powerpoint/2010/main" val="2029935686"/>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3</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4365942" y="1975104"/>
            <a:ext cx="7521257" cy="1323439"/>
          </a:xfrm>
          <a:prstGeom prst="rect">
            <a:avLst/>
          </a:prstGeom>
          <a:noFill/>
        </p:spPr>
        <p:txBody>
          <a:bodyPr wrap="square">
            <a:spAutoFit/>
          </a:bodyPr>
          <a:lstStyle/>
          <a:p>
            <a:pPr eaLnBrk="0" fontAlgn="base" hangingPunct="0">
              <a:spcBef>
                <a:spcPct val="0"/>
              </a:spcBef>
              <a:spcAft>
                <a:spcPct val="0"/>
              </a:spcAft>
              <a:defRPr/>
            </a:pPr>
            <a:r>
              <a:rPr lang="en-US" sz="2000" dirty="0"/>
              <a:t>Lee Shelby is a Power Lineman from Tennessee and at the age of 28, lost both arms resulting from an occupational injury after he came in contact with more than 12,000 volts while working for a utility company.</a:t>
            </a:r>
            <a:endParaRPr lang="en-US" sz="2000" dirty="0">
              <a:solidFill>
                <a:srgbClr val="000000"/>
              </a:solidFill>
              <a:latin typeface="Arial" panose="020B0604020202020204" pitchFamily="34" charset="0"/>
            </a:endParaRPr>
          </a:p>
        </p:txBody>
      </p:sp>
      <p:pic>
        <p:nvPicPr>
          <p:cNvPr id="2" name="Picture 1">
            <a:extLst>
              <a:ext uri="{FF2B5EF4-FFF2-40B4-BE49-F238E27FC236}">
                <a16:creationId xmlns:a16="http://schemas.microsoft.com/office/drawing/2014/main" id="{721F6BA0-CD7D-4222-8ADE-F0CC1B85F8ED}"/>
              </a:ext>
            </a:extLst>
          </p:cNvPr>
          <p:cNvPicPr>
            <a:picLocks noChangeAspect="1"/>
          </p:cNvPicPr>
          <p:nvPr/>
        </p:nvPicPr>
        <p:blipFill>
          <a:blip r:embed="rId3"/>
          <a:stretch>
            <a:fillRect/>
          </a:stretch>
        </p:blipFill>
        <p:spPr>
          <a:xfrm>
            <a:off x="969835" y="1746503"/>
            <a:ext cx="3107929" cy="4538853"/>
          </a:xfrm>
          <a:prstGeom prst="rect">
            <a:avLst/>
          </a:prstGeom>
        </p:spPr>
      </p:pic>
      <p:sp>
        <p:nvSpPr>
          <p:cNvPr id="3" name="Rectangle 2">
            <a:extLst>
              <a:ext uri="{FF2B5EF4-FFF2-40B4-BE49-F238E27FC236}">
                <a16:creationId xmlns:a16="http://schemas.microsoft.com/office/drawing/2014/main" id="{2A1BA00E-815A-411B-8825-5107E6F2FBB9}"/>
              </a:ext>
            </a:extLst>
          </p:cNvPr>
          <p:cNvSpPr/>
          <p:nvPr/>
        </p:nvSpPr>
        <p:spPr>
          <a:xfrm>
            <a:off x="4434840" y="3906488"/>
            <a:ext cx="7360920" cy="1323439"/>
          </a:xfrm>
          <a:prstGeom prst="rect">
            <a:avLst/>
          </a:prstGeom>
        </p:spPr>
        <p:txBody>
          <a:bodyPr wrap="square">
            <a:spAutoFit/>
          </a:bodyPr>
          <a:lstStyle/>
          <a:p>
            <a:r>
              <a:rPr lang="en-US" sz="2000" dirty="0"/>
              <a:t>Lee returned to work in less than one year with the ambition to be an active part of society. Lee teaches and shares his story of “ The Personal Side of Safety” with thousands across the United States and in other countries - in every industry.</a:t>
            </a:r>
          </a:p>
        </p:txBody>
      </p:sp>
      <p:sp>
        <p:nvSpPr>
          <p:cNvPr id="4" name="Rectangle 3">
            <a:extLst>
              <a:ext uri="{FF2B5EF4-FFF2-40B4-BE49-F238E27FC236}">
                <a16:creationId xmlns:a16="http://schemas.microsoft.com/office/drawing/2014/main" id="{6022D5F4-196B-47BB-89D4-5C9D0BC89FD3}"/>
              </a:ext>
            </a:extLst>
          </p:cNvPr>
          <p:cNvSpPr/>
          <p:nvPr/>
        </p:nvSpPr>
        <p:spPr>
          <a:xfrm>
            <a:off x="869339" y="577742"/>
            <a:ext cx="3629520" cy="707886"/>
          </a:xfrm>
          <a:prstGeom prst="rect">
            <a:avLst/>
          </a:prstGeom>
        </p:spPr>
        <p:txBody>
          <a:bodyPr wrap="none">
            <a:spAutoFit/>
          </a:bodyPr>
          <a:lstStyle/>
          <a:p>
            <a:r>
              <a:rPr lang="en-US" altLang="en-US" sz="4000" kern="0" dirty="0">
                <a:solidFill>
                  <a:srgbClr val="336666"/>
                </a:solidFill>
                <a:latin typeface="Arial Black"/>
                <a:ea typeface="+mj-ea"/>
                <a:cs typeface="+mj-cs"/>
              </a:rPr>
              <a:t>Introduction</a:t>
            </a:r>
            <a:endParaRPr lang="en-US" sz="4000" dirty="0"/>
          </a:p>
        </p:txBody>
      </p:sp>
    </p:spTree>
    <p:extLst>
      <p:ext uri="{BB962C8B-B14F-4D97-AF65-F5344CB8AC3E}">
        <p14:creationId xmlns:p14="http://schemas.microsoft.com/office/powerpoint/2010/main" val="728846547"/>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30</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444750" y="2068286"/>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6" name="TextBox 5">
            <a:extLst>
              <a:ext uri="{FF2B5EF4-FFF2-40B4-BE49-F238E27FC236}">
                <a16:creationId xmlns:a16="http://schemas.microsoft.com/office/drawing/2014/main" id="{FB604173-7B6C-4F9F-87C4-C403C0536C23}"/>
              </a:ext>
            </a:extLst>
          </p:cNvPr>
          <p:cNvSpPr txBox="1"/>
          <p:nvPr/>
        </p:nvSpPr>
        <p:spPr>
          <a:xfrm>
            <a:off x="1005840" y="804672"/>
            <a:ext cx="7178040" cy="600164"/>
          </a:xfrm>
          <a:prstGeom prst="rect">
            <a:avLst/>
          </a:prstGeom>
          <a:noFill/>
        </p:spPr>
        <p:txBody>
          <a:bodyPr wrap="square" rtlCol="0">
            <a:spAutoFit/>
          </a:bodyPr>
          <a:lstStyle/>
          <a:p>
            <a:r>
              <a:rPr lang="en-US" altLang="en-US" sz="3300" kern="0" dirty="0">
                <a:solidFill>
                  <a:srgbClr val="336666"/>
                </a:solidFill>
                <a:latin typeface="Arial Black"/>
              </a:rPr>
              <a:t>Aerial Lift Trucks</a:t>
            </a:r>
            <a:endParaRPr lang="en-US" sz="3600" dirty="0"/>
          </a:p>
        </p:txBody>
      </p:sp>
      <p:sp>
        <p:nvSpPr>
          <p:cNvPr id="7" name="Content Placeholder 1">
            <a:extLst>
              <a:ext uri="{FF2B5EF4-FFF2-40B4-BE49-F238E27FC236}">
                <a16:creationId xmlns:a16="http://schemas.microsoft.com/office/drawing/2014/main" id="{CAB7C6CA-CA5F-4192-A71E-B9F4A16D3AE6}"/>
              </a:ext>
            </a:extLst>
          </p:cNvPr>
          <p:cNvSpPr>
            <a:spLocks noGrp="1"/>
          </p:cNvSpPr>
          <p:nvPr>
            <p:ph idx="1"/>
          </p:nvPr>
        </p:nvSpPr>
        <p:spPr>
          <a:xfrm>
            <a:off x="1059542" y="1774371"/>
            <a:ext cx="10261600" cy="533400"/>
          </a:xfrm>
        </p:spPr>
        <p:txBody>
          <a:bodyPr/>
          <a:lstStyle/>
          <a:p>
            <a:pPr marL="0" indent="0">
              <a:buNone/>
            </a:pPr>
            <a:r>
              <a:rPr lang="en-US" sz="2800" b="1" u="sng" dirty="0"/>
              <a:t>Consequences – What happened</a:t>
            </a:r>
          </a:p>
        </p:txBody>
      </p:sp>
      <p:sp>
        <p:nvSpPr>
          <p:cNvPr id="8" name="Content Placeholder 1">
            <a:extLst>
              <a:ext uri="{FF2B5EF4-FFF2-40B4-BE49-F238E27FC236}">
                <a16:creationId xmlns:a16="http://schemas.microsoft.com/office/drawing/2014/main" id="{ABC8432A-22C1-4B49-8151-101719957E27}"/>
              </a:ext>
            </a:extLst>
          </p:cNvPr>
          <p:cNvSpPr txBox="1">
            <a:spLocks/>
          </p:cNvSpPr>
          <p:nvPr/>
        </p:nvSpPr>
        <p:spPr bwMode="auto">
          <a:xfrm>
            <a:off x="965200" y="2352185"/>
            <a:ext cx="10261600" cy="367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0000"/>
              <a:buFont typeface="Wingdings" panose="05000000000000000000"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a:lstStyle>
          <a:p>
            <a:r>
              <a:rPr lang="en-US" sz="2000" dirty="0"/>
              <a:t>At the time of the incident, the victim was not wearing personal fall protection equipment</a:t>
            </a:r>
          </a:p>
          <a:p>
            <a:r>
              <a:rPr lang="en-US" sz="2000" dirty="0"/>
              <a:t>The victim climbed into the truck’s bucket and raised and extended the boom and bucket out over the active roadway’s eastbound travel lane</a:t>
            </a:r>
          </a:p>
          <a:p>
            <a:r>
              <a:rPr lang="en-US" sz="2000" dirty="0"/>
              <a:t>The tractor trailer driver reported that he noticed the aerial lift truck parked on the side of the roadway, but did not notice the raised bucket</a:t>
            </a:r>
          </a:p>
          <a:p>
            <a:r>
              <a:rPr lang="en-US" sz="2000" dirty="0"/>
              <a:t>When the semi’s trailer section reached the raised bucket, the trailer impacted the bucket causing the bucket to bounce up</a:t>
            </a:r>
          </a:p>
          <a:p>
            <a:r>
              <a:rPr lang="en-US" sz="2000" dirty="0"/>
              <a:t>The victim was ejected out of the bucket and fell approximately 16 feet to the asphalt roadway below     </a:t>
            </a:r>
            <a:endParaRPr lang="en-US" sz="2000" b="1" u="sng" kern="0" dirty="0"/>
          </a:p>
        </p:txBody>
      </p:sp>
    </p:spTree>
    <p:extLst>
      <p:ext uri="{BB962C8B-B14F-4D97-AF65-F5344CB8AC3E}">
        <p14:creationId xmlns:p14="http://schemas.microsoft.com/office/powerpoint/2010/main" val="1385765719"/>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31</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6" name="TextBox 5">
            <a:extLst>
              <a:ext uri="{FF2B5EF4-FFF2-40B4-BE49-F238E27FC236}">
                <a16:creationId xmlns:a16="http://schemas.microsoft.com/office/drawing/2014/main" id="{222D85EF-5E05-4C22-B551-CFC529DAE536}"/>
              </a:ext>
            </a:extLst>
          </p:cNvPr>
          <p:cNvSpPr txBox="1"/>
          <p:nvPr/>
        </p:nvSpPr>
        <p:spPr>
          <a:xfrm>
            <a:off x="1005840" y="804672"/>
            <a:ext cx="7178040" cy="600164"/>
          </a:xfrm>
          <a:prstGeom prst="rect">
            <a:avLst/>
          </a:prstGeom>
          <a:noFill/>
        </p:spPr>
        <p:txBody>
          <a:bodyPr wrap="square" rtlCol="0">
            <a:spAutoFit/>
          </a:bodyPr>
          <a:lstStyle/>
          <a:p>
            <a:r>
              <a:rPr lang="en-US" altLang="en-US" sz="3300" kern="0" dirty="0">
                <a:solidFill>
                  <a:srgbClr val="336666"/>
                </a:solidFill>
                <a:latin typeface="Arial Black"/>
              </a:rPr>
              <a:t>Aerial Lift Trucks</a:t>
            </a:r>
            <a:endParaRPr lang="en-US" sz="3600" dirty="0"/>
          </a:p>
        </p:txBody>
      </p:sp>
      <p:sp>
        <p:nvSpPr>
          <p:cNvPr id="7" name="Content Placeholder 1">
            <a:extLst>
              <a:ext uri="{FF2B5EF4-FFF2-40B4-BE49-F238E27FC236}">
                <a16:creationId xmlns:a16="http://schemas.microsoft.com/office/drawing/2014/main" id="{128D1716-2DFF-45F6-861A-A990FB0C614E}"/>
              </a:ext>
            </a:extLst>
          </p:cNvPr>
          <p:cNvSpPr>
            <a:spLocks noGrp="1"/>
          </p:cNvSpPr>
          <p:nvPr>
            <p:ph idx="1"/>
          </p:nvPr>
        </p:nvSpPr>
        <p:spPr>
          <a:xfrm>
            <a:off x="965200" y="1730829"/>
            <a:ext cx="10261600" cy="500743"/>
          </a:xfrm>
        </p:spPr>
        <p:txBody>
          <a:bodyPr/>
          <a:lstStyle/>
          <a:p>
            <a:r>
              <a:rPr lang="en-US" sz="2800" b="1" dirty="0"/>
              <a:t>What should have happened?</a:t>
            </a:r>
          </a:p>
          <a:p>
            <a:endParaRPr lang="en-US" dirty="0"/>
          </a:p>
        </p:txBody>
      </p:sp>
      <p:sp>
        <p:nvSpPr>
          <p:cNvPr id="8" name="Content Placeholder 1">
            <a:extLst>
              <a:ext uri="{FF2B5EF4-FFF2-40B4-BE49-F238E27FC236}">
                <a16:creationId xmlns:a16="http://schemas.microsoft.com/office/drawing/2014/main" id="{AC243821-DB52-4506-AB2A-4B7D331DD2E0}"/>
              </a:ext>
            </a:extLst>
          </p:cNvPr>
          <p:cNvSpPr txBox="1">
            <a:spLocks/>
          </p:cNvSpPr>
          <p:nvPr/>
        </p:nvSpPr>
        <p:spPr bwMode="auto">
          <a:xfrm>
            <a:off x="965200" y="2352185"/>
            <a:ext cx="10261600" cy="367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0000"/>
              <a:buFont typeface="Wingdings" panose="05000000000000000000"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a:lstStyle>
          <a:p>
            <a:endParaRPr lang="en-US" sz="2000" b="1" u="sng" kern="0" dirty="0"/>
          </a:p>
        </p:txBody>
      </p:sp>
      <p:sp>
        <p:nvSpPr>
          <p:cNvPr id="9" name="Content Placeholder 1">
            <a:extLst>
              <a:ext uri="{FF2B5EF4-FFF2-40B4-BE49-F238E27FC236}">
                <a16:creationId xmlns:a16="http://schemas.microsoft.com/office/drawing/2014/main" id="{C09979F0-8196-42B2-A440-2B7F62CDAC69}"/>
              </a:ext>
            </a:extLst>
          </p:cNvPr>
          <p:cNvSpPr txBox="1">
            <a:spLocks/>
          </p:cNvSpPr>
          <p:nvPr/>
        </p:nvSpPr>
        <p:spPr bwMode="auto">
          <a:xfrm>
            <a:off x="1128485" y="2417500"/>
            <a:ext cx="10261600" cy="367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0000"/>
              <a:buFont typeface="Wingdings" panose="05000000000000000000"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a:lstStyle>
          <a:p>
            <a:r>
              <a:rPr lang="en-US" sz="2000" dirty="0"/>
              <a:t>Fall protection should be used whenever working from an aerial lift truck’s raised platform</a:t>
            </a:r>
          </a:p>
          <a:p>
            <a:r>
              <a:rPr lang="en-US" sz="2000" dirty="0"/>
              <a:t>To help ensure employee safety while performing these and other roadway operations, employers should follow the MUTCD minimum standards and guidelines</a:t>
            </a:r>
          </a:p>
          <a:p>
            <a:r>
              <a:rPr lang="en-US" sz="2000" dirty="0"/>
              <a:t>Temporary Traffic Control Plans that outline the temporary traffic control devices to be used, how they should be set up during roadway work, and proper placement of any work equipment and vehicles</a:t>
            </a:r>
          </a:p>
          <a:p>
            <a:r>
              <a:rPr lang="en-US" sz="2000" dirty="0"/>
              <a:t>Workers exposed to the risks of moving roadway traffic or construction equipment should wear high-visibility safety apparel</a:t>
            </a:r>
          </a:p>
          <a:p>
            <a:pPr marL="0" indent="0">
              <a:buNone/>
            </a:pPr>
            <a:r>
              <a:rPr lang="en-US" sz="2000" dirty="0"/>
              <a:t> </a:t>
            </a:r>
          </a:p>
          <a:p>
            <a:endParaRPr lang="en-US" sz="2000" b="1" u="sng" kern="0" dirty="0"/>
          </a:p>
        </p:txBody>
      </p:sp>
    </p:spTree>
    <p:extLst>
      <p:ext uri="{BB962C8B-B14F-4D97-AF65-F5344CB8AC3E}">
        <p14:creationId xmlns:p14="http://schemas.microsoft.com/office/powerpoint/2010/main" val="910489404"/>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32</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6" name="TextBox 5">
            <a:extLst>
              <a:ext uri="{FF2B5EF4-FFF2-40B4-BE49-F238E27FC236}">
                <a16:creationId xmlns:a16="http://schemas.microsoft.com/office/drawing/2014/main" id="{222D85EF-5E05-4C22-B551-CFC529DAE536}"/>
              </a:ext>
            </a:extLst>
          </p:cNvPr>
          <p:cNvSpPr txBox="1"/>
          <p:nvPr/>
        </p:nvSpPr>
        <p:spPr>
          <a:xfrm>
            <a:off x="1005840" y="804672"/>
            <a:ext cx="7178040" cy="877163"/>
          </a:xfrm>
          <a:prstGeom prst="rect">
            <a:avLst/>
          </a:prstGeom>
          <a:noFill/>
        </p:spPr>
        <p:txBody>
          <a:bodyPr wrap="square" rtlCol="0">
            <a:spAutoFit/>
          </a:bodyPr>
          <a:lstStyle/>
          <a:p>
            <a:r>
              <a:rPr lang="en-US" altLang="en-US" sz="3300" kern="0" dirty="0">
                <a:solidFill>
                  <a:srgbClr val="336666"/>
                </a:solidFill>
                <a:latin typeface="Arial Black"/>
              </a:rPr>
              <a:t>Aerial</a:t>
            </a:r>
            <a:r>
              <a:rPr lang="en-US" altLang="en-US" sz="3200" kern="0" dirty="0">
                <a:solidFill>
                  <a:srgbClr val="336666"/>
                </a:solidFill>
                <a:latin typeface="Arial Black"/>
              </a:rPr>
              <a:t> Lift Trucks</a:t>
            </a:r>
            <a:endParaRPr lang="en-US" sz="3200" dirty="0"/>
          </a:p>
          <a:p>
            <a:endParaRPr lang="en-US" dirty="0"/>
          </a:p>
        </p:txBody>
      </p:sp>
      <p:sp>
        <p:nvSpPr>
          <p:cNvPr id="7" name="Content Placeholder 1">
            <a:extLst>
              <a:ext uri="{FF2B5EF4-FFF2-40B4-BE49-F238E27FC236}">
                <a16:creationId xmlns:a16="http://schemas.microsoft.com/office/drawing/2014/main" id="{9DBB1D10-2056-48EB-88F0-D8D910AA1325}"/>
              </a:ext>
            </a:extLst>
          </p:cNvPr>
          <p:cNvSpPr>
            <a:spLocks noGrp="1"/>
          </p:cNvSpPr>
          <p:nvPr>
            <p:ph idx="1"/>
          </p:nvPr>
        </p:nvSpPr>
        <p:spPr>
          <a:xfrm>
            <a:off x="1081315" y="1785257"/>
            <a:ext cx="10261600" cy="4038600"/>
          </a:xfrm>
        </p:spPr>
        <p:txBody>
          <a:bodyPr/>
          <a:lstStyle/>
          <a:p>
            <a:r>
              <a:rPr lang="en-US" sz="2800" b="1" dirty="0"/>
              <a:t>ET&amp;D Best Practices to avoid a Life Changing Event</a:t>
            </a:r>
          </a:p>
          <a:p>
            <a:pPr marL="0" indent="0">
              <a:buNone/>
            </a:pPr>
            <a:endParaRPr lang="en-US" sz="2800" b="1" dirty="0"/>
          </a:p>
          <a:p>
            <a:pPr lvl="1"/>
            <a:r>
              <a:rPr lang="en-US" b="1" u="sng" dirty="0">
                <a:solidFill>
                  <a:srgbClr val="FF0000"/>
                </a:solidFill>
              </a:rPr>
              <a:t>VERY SIMILIARLY TO </a:t>
            </a:r>
            <a:r>
              <a:rPr lang="en-US" dirty="0"/>
              <a:t> the Fall Protection Best Practice, Fall Protection shall be used when in an Aerial Lift</a:t>
            </a:r>
          </a:p>
          <a:p>
            <a:pPr lvl="1"/>
            <a:endParaRPr lang="en-US" dirty="0"/>
          </a:p>
          <a:p>
            <a:pPr lvl="1"/>
            <a:r>
              <a:rPr lang="en-US" dirty="0"/>
              <a:t>Fall Protection shall be discussed during a pre-job briefing</a:t>
            </a:r>
          </a:p>
          <a:p>
            <a:pPr lvl="1"/>
            <a:endParaRPr lang="en-US" dirty="0"/>
          </a:p>
          <a:p>
            <a:pPr lvl="1"/>
            <a:endParaRPr lang="en-US" dirty="0"/>
          </a:p>
        </p:txBody>
      </p:sp>
    </p:spTree>
    <p:extLst>
      <p:ext uri="{BB962C8B-B14F-4D97-AF65-F5344CB8AC3E}">
        <p14:creationId xmlns:p14="http://schemas.microsoft.com/office/powerpoint/2010/main" val="2736900320"/>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pPr eaLnBrk="1" hangingPunct="1">
              <a:spcBef>
                <a:spcPts val="1200"/>
              </a:spcBef>
              <a:spcAft>
                <a:spcPts val="600"/>
              </a:spcAft>
            </a:pPr>
            <a:r>
              <a:rPr lang="en-US" altLang="en-US" i="0" dirty="0"/>
              <a:t>Serious Injury &amp; Fatality (SIF) </a:t>
            </a:r>
            <a:r>
              <a:rPr lang="en-US" altLang="en-US" sz="2800" i="0" cap="small" dirty="0"/>
              <a:t>Definitions &amp; Criteria</a:t>
            </a:r>
            <a:endParaRPr lang="en-US" altLang="en-US" sz="2800" b="1" i="0" cap="small" dirty="0">
              <a:latin typeface="Arial" charset="0"/>
              <a:cs typeface="Arial" charset="0"/>
            </a:endParaRPr>
          </a:p>
        </p:txBody>
      </p:sp>
      <p:sp>
        <p:nvSpPr>
          <p:cNvPr id="2" name="Slide Number Placeholder 1"/>
          <p:cNvSpPr>
            <a:spLocks noGrp="1"/>
          </p:cNvSpPr>
          <p:nvPr>
            <p:ph type="sldNum" sz="quarter" idx="12"/>
          </p:nvPr>
        </p:nvSpPr>
        <p:spPr bwMode="auto">
          <a:xfrm>
            <a:off x="9144000" y="6391275"/>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4BC82CB8-32D3-493F-BA4D-C698C2FBA453}" type="slidenum">
              <a:rPr lang="en-US" smtClean="0"/>
              <a:pPr fontAlgn="base">
                <a:spcBef>
                  <a:spcPct val="0"/>
                </a:spcBef>
                <a:spcAft>
                  <a:spcPct val="0"/>
                </a:spcAft>
                <a:defRPr/>
              </a:pPr>
              <a:t>33</a:t>
            </a:fld>
            <a:endParaRPr lang="en-US" dirty="0">
              <a:solidFill>
                <a:srgbClr val="000000"/>
              </a:solidFill>
              <a:latin typeface="Arial" charset="0"/>
            </a:endParaRPr>
          </a:p>
        </p:txBody>
      </p:sp>
    </p:spTree>
    <p:extLst>
      <p:ext uri="{BB962C8B-B14F-4D97-AF65-F5344CB8AC3E}">
        <p14:creationId xmlns:p14="http://schemas.microsoft.com/office/powerpoint/2010/main" val="936581626"/>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34</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p:txBody>
          <a:bodyPr/>
          <a:lstStyle/>
          <a:p>
            <a:pPr marL="0" indent="0">
              <a:buNone/>
            </a:pPr>
            <a:r>
              <a:rPr lang="en-US" sz="1800" b="1" dirty="0">
                <a:latin typeface="Arial" panose="020B0604020202020204" pitchFamily="34" charset="0"/>
                <a:cs typeface="Arial" panose="020B0604020202020204" pitchFamily="34" charset="0"/>
              </a:rPr>
              <a:t>Serious Injury Fatality (SIF)</a:t>
            </a:r>
          </a:p>
          <a:p>
            <a:pPr marL="0" indent="0">
              <a:buNone/>
            </a:pPr>
            <a:endParaRPr lang="en-US" sz="1800" b="1"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Physical event resulting in one of the three SIF criteria; </a:t>
            </a:r>
          </a:p>
          <a:p>
            <a:pPr marL="0" indent="0">
              <a:buNone/>
            </a:pPr>
            <a:r>
              <a:rPr lang="en-US" sz="1800" dirty="0">
                <a:latin typeface="Arial" panose="020B0604020202020204" pitchFamily="34" charset="0"/>
                <a:cs typeface="Arial" panose="020B0604020202020204" pitchFamily="34" charset="0"/>
              </a:rPr>
              <a:t>	1. Fatality</a:t>
            </a:r>
          </a:p>
          <a:p>
            <a:pPr marL="0" indent="0">
              <a:buNone/>
            </a:pPr>
            <a:r>
              <a:rPr lang="en-US" sz="1800" dirty="0">
                <a:latin typeface="Arial" panose="020B0604020202020204" pitchFamily="34" charset="0"/>
                <a:cs typeface="Arial" panose="020B0604020202020204" pitchFamily="34" charset="0"/>
              </a:rPr>
              <a:t>	2. Life Threatening</a:t>
            </a:r>
          </a:p>
          <a:p>
            <a:pPr marL="0" indent="0">
              <a:buNone/>
            </a:pPr>
            <a:r>
              <a:rPr lang="en-US" sz="1800" dirty="0">
                <a:latin typeface="Arial" panose="020B0604020202020204" pitchFamily="34" charset="0"/>
                <a:cs typeface="Arial" panose="020B0604020202020204" pitchFamily="34" charset="0"/>
              </a:rPr>
              <a:t>	3. Life Altering</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Potential Serious Injury Fatality (PSIF)</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Physical event where if one or two circumstances/factors could have reasonably change, there is a high probability that the out-come could have become a serious injury or fatality</a:t>
            </a:r>
          </a:p>
          <a:p>
            <a:endParaRPr lang="en-US" dirty="0"/>
          </a:p>
        </p:txBody>
      </p:sp>
      <p:sp>
        <p:nvSpPr>
          <p:cNvPr id="6" name="Title 1">
            <a:extLst>
              <a:ext uri="{FF2B5EF4-FFF2-40B4-BE49-F238E27FC236}">
                <a16:creationId xmlns:a16="http://schemas.microsoft.com/office/drawing/2014/main" id="{1D8ED894-7AA7-4BBB-B6E2-5E032391023A}"/>
              </a:ext>
            </a:extLst>
          </p:cNvPr>
          <p:cNvSpPr>
            <a:spLocks noGrp="1"/>
          </p:cNvSpPr>
          <p:nvPr>
            <p:ph type="title"/>
          </p:nvPr>
        </p:nvSpPr>
        <p:spPr>
          <a:xfrm>
            <a:off x="935736" y="524256"/>
            <a:ext cx="7696200" cy="1143000"/>
          </a:xfrm>
        </p:spPr>
        <p:txBody>
          <a:bodyPr/>
          <a:lstStyle/>
          <a:p>
            <a:r>
              <a:rPr lang="en-US" dirty="0"/>
              <a:t>Definitions</a:t>
            </a:r>
          </a:p>
        </p:txBody>
      </p:sp>
    </p:spTree>
    <p:extLst>
      <p:ext uri="{BB962C8B-B14F-4D97-AF65-F5344CB8AC3E}">
        <p14:creationId xmlns:p14="http://schemas.microsoft.com/office/powerpoint/2010/main" val="1504484265"/>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35</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527999" y="2093976"/>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3" name="Rectangle 2">
            <a:extLst>
              <a:ext uri="{FF2B5EF4-FFF2-40B4-BE49-F238E27FC236}">
                <a16:creationId xmlns:a16="http://schemas.microsoft.com/office/drawing/2014/main" id="{555E8B03-BF20-4172-8AA5-510C6E93BF8B}"/>
              </a:ext>
            </a:extLst>
          </p:cNvPr>
          <p:cNvSpPr/>
          <p:nvPr/>
        </p:nvSpPr>
        <p:spPr>
          <a:xfrm>
            <a:off x="881078" y="586886"/>
            <a:ext cx="3592650" cy="600164"/>
          </a:xfrm>
          <a:prstGeom prst="rect">
            <a:avLst/>
          </a:prstGeom>
        </p:spPr>
        <p:txBody>
          <a:bodyPr wrap="none">
            <a:spAutoFit/>
          </a:bodyPr>
          <a:lstStyle/>
          <a:p>
            <a:r>
              <a:rPr lang="en-US" sz="3300" kern="0" dirty="0">
                <a:solidFill>
                  <a:srgbClr val="336666"/>
                </a:solidFill>
                <a:latin typeface="Arial Black"/>
                <a:ea typeface="+mj-ea"/>
                <a:cs typeface="+mj-cs"/>
              </a:rPr>
              <a:t>Criteria for SIF</a:t>
            </a:r>
            <a:endParaRPr lang="en-US" dirty="0"/>
          </a:p>
        </p:txBody>
      </p:sp>
      <p:sp>
        <p:nvSpPr>
          <p:cNvPr id="2" name="TextBox 1">
            <a:extLst>
              <a:ext uri="{FF2B5EF4-FFF2-40B4-BE49-F238E27FC236}">
                <a16:creationId xmlns:a16="http://schemas.microsoft.com/office/drawing/2014/main" id="{EBBE87B5-0B0B-4E7F-9F71-A6033C47A24D}"/>
              </a:ext>
            </a:extLst>
          </p:cNvPr>
          <p:cNvSpPr txBox="1"/>
          <p:nvPr/>
        </p:nvSpPr>
        <p:spPr>
          <a:xfrm>
            <a:off x="987056" y="1733107"/>
            <a:ext cx="10217888" cy="5078313"/>
          </a:xfrm>
          <a:prstGeom prst="rect">
            <a:avLst/>
          </a:prstGeom>
          <a:noFill/>
        </p:spPr>
        <p:txBody>
          <a:bodyPr wrap="square" rtlCol="0">
            <a:spAutoFit/>
          </a:bodyPr>
          <a:lstStyle/>
          <a:p>
            <a:pPr marL="342900" indent="-342900">
              <a:buAutoNum type="arabicPeriod"/>
            </a:pPr>
            <a:r>
              <a:rPr lang="en-US" sz="1600" dirty="0"/>
              <a:t>Fatalities</a:t>
            </a:r>
          </a:p>
          <a:p>
            <a:pPr marL="342900" indent="-342900">
              <a:buAutoNum type="arabicPeriod"/>
            </a:pPr>
            <a:r>
              <a:rPr lang="en-US" sz="1600" dirty="0"/>
              <a:t>Amputations (involving bone)</a:t>
            </a:r>
          </a:p>
          <a:p>
            <a:pPr marL="342900" indent="-342900">
              <a:buAutoNum type="arabicPeriod"/>
            </a:pPr>
            <a:r>
              <a:rPr lang="en-US" sz="1600" dirty="0"/>
              <a:t>Concussions and/or cerebral hemorrhages</a:t>
            </a:r>
          </a:p>
          <a:p>
            <a:pPr marL="342900" indent="-342900">
              <a:buAutoNum type="arabicPeriod"/>
            </a:pPr>
            <a:r>
              <a:rPr lang="en-US" sz="1600" dirty="0"/>
              <a:t>Injury or trauma to internal organs</a:t>
            </a:r>
          </a:p>
          <a:p>
            <a:pPr marL="342900" indent="-342900">
              <a:buAutoNum type="arabicPeriod"/>
            </a:pPr>
            <a:r>
              <a:rPr lang="en-US" sz="1600" dirty="0"/>
              <a:t>Bone fractures with the following considerations: Include fractures of the fingers and toes only if they are open, compound, or comminuted (crushing); include all bone fractures of the face, skull, or navicular wrist bone; Exclude any hairline fractures unless described above</a:t>
            </a:r>
          </a:p>
          <a:p>
            <a:pPr marL="342900" indent="-342900">
              <a:buAutoNum type="arabicPeriod"/>
            </a:pPr>
            <a:r>
              <a:rPr lang="en-US" sz="1600" dirty="0"/>
              <a:t>Complete tendon, ligament and cartilage tears of the major joints (e.g., shoulder, elbow, wrist, hip, knee, and ankle)</a:t>
            </a:r>
          </a:p>
          <a:p>
            <a:pPr marL="342900" indent="-342900">
              <a:buAutoNum type="arabicPeriod"/>
            </a:pPr>
            <a:r>
              <a:rPr lang="en-US" sz="1600" dirty="0"/>
              <a:t>Herniated disks (neck or back)</a:t>
            </a:r>
          </a:p>
          <a:p>
            <a:pPr marL="342900" indent="-342900">
              <a:buAutoNum type="arabicPeriod"/>
            </a:pPr>
            <a:r>
              <a:rPr lang="en-US" sz="1600" dirty="0"/>
              <a:t>Lacerations resulting in severed tendons and/or a deep wound requiring internal stitches</a:t>
            </a:r>
          </a:p>
          <a:p>
            <a:pPr marL="342900" indent="-342900">
              <a:buAutoNum type="arabicPeriod"/>
            </a:pPr>
            <a:r>
              <a:rPr lang="en-US" sz="1600" dirty="0"/>
              <a:t>2nd (10% body surface) or 3rd degree burns</a:t>
            </a:r>
          </a:p>
          <a:p>
            <a:pPr marL="342900" indent="-342900">
              <a:buAutoNum type="arabicPeriod"/>
            </a:pPr>
            <a:r>
              <a:rPr lang="en-US" sz="1600" dirty="0"/>
              <a:t>Eye injuries resulting in eye damage or loss of vision</a:t>
            </a:r>
          </a:p>
          <a:p>
            <a:pPr marL="342900" indent="-342900">
              <a:buAutoNum type="arabicPeriod"/>
            </a:pPr>
            <a:r>
              <a:rPr lang="en-US" sz="1600" dirty="0"/>
              <a:t>Injections of foreign materials (e.g. hydraulic fluid)</a:t>
            </a:r>
          </a:p>
          <a:p>
            <a:pPr marL="342900" indent="-342900">
              <a:buAutoNum type="arabicPeriod"/>
            </a:pPr>
            <a:r>
              <a:rPr lang="en-US" sz="1600" dirty="0"/>
              <a:t>Severe heat exhaustion and all heat stroke cases</a:t>
            </a:r>
          </a:p>
          <a:p>
            <a:pPr marL="342900" indent="-342900">
              <a:buAutoNum type="arabicPeriod"/>
            </a:pPr>
            <a:r>
              <a:rPr lang="en-US" sz="1600" dirty="0"/>
              <a:t>Dislocation of a major joint (hip, shoulder, elbow, etc.)</a:t>
            </a:r>
          </a:p>
          <a:p>
            <a:pPr marL="342900" indent="-342900">
              <a:buAutoNum type="arabicPeriod"/>
            </a:pPr>
            <a:r>
              <a:rPr lang="en-US" sz="1600" dirty="0"/>
              <a:t>The Other Injuries” category should only be selected for reporting injuries not identified in the existing categories.</a:t>
            </a:r>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1348958118"/>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9D5BB91D-D768-4FAB-922C-600798C3954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36</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Title 1">
            <a:extLst>
              <a:ext uri="{FF2B5EF4-FFF2-40B4-BE49-F238E27FC236}">
                <a16:creationId xmlns:a16="http://schemas.microsoft.com/office/drawing/2014/main" id="{1D8ED894-7AA7-4BBB-B6E2-5E032391023A}"/>
              </a:ext>
            </a:extLst>
          </p:cNvPr>
          <p:cNvSpPr>
            <a:spLocks noGrp="1"/>
          </p:cNvSpPr>
          <p:nvPr>
            <p:ph type="title"/>
          </p:nvPr>
        </p:nvSpPr>
        <p:spPr>
          <a:xfrm>
            <a:off x="935736" y="524256"/>
            <a:ext cx="10154022" cy="1143000"/>
          </a:xfrm>
        </p:spPr>
        <p:txBody>
          <a:bodyPr/>
          <a:lstStyle/>
          <a:p>
            <a:r>
              <a:rPr lang="en-US" dirty="0"/>
              <a:t>ET&amp;D Mobile APP - Access Best Practices </a:t>
            </a:r>
          </a:p>
        </p:txBody>
      </p:sp>
      <p:pic>
        <p:nvPicPr>
          <p:cNvPr id="4" name="Picture 3">
            <a:extLst>
              <a:ext uri="{FF2B5EF4-FFF2-40B4-BE49-F238E27FC236}">
                <a16:creationId xmlns:a16="http://schemas.microsoft.com/office/drawing/2014/main" id="{5EBFA834-FA44-41B2-9541-DD8E05739DC9}"/>
              </a:ext>
            </a:extLst>
          </p:cNvPr>
          <p:cNvPicPr>
            <a:picLocks noChangeAspect="1"/>
          </p:cNvPicPr>
          <p:nvPr/>
        </p:nvPicPr>
        <p:blipFill>
          <a:blip r:embed="rId3"/>
          <a:stretch>
            <a:fillRect/>
          </a:stretch>
        </p:blipFill>
        <p:spPr>
          <a:xfrm>
            <a:off x="831115" y="1746328"/>
            <a:ext cx="4833706" cy="4575797"/>
          </a:xfrm>
          <a:prstGeom prst="rect">
            <a:avLst/>
          </a:prstGeom>
        </p:spPr>
      </p:pic>
      <p:pic>
        <p:nvPicPr>
          <p:cNvPr id="8" name="Picture 7">
            <a:extLst>
              <a:ext uri="{FF2B5EF4-FFF2-40B4-BE49-F238E27FC236}">
                <a16:creationId xmlns:a16="http://schemas.microsoft.com/office/drawing/2014/main" id="{DBF3F7A5-45B0-4FDF-A9D3-53AC28D353F8}"/>
              </a:ext>
            </a:extLst>
          </p:cNvPr>
          <p:cNvPicPr>
            <a:picLocks noChangeAspect="1"/>
          </p:cNvPicPr>
          <p:nvPr/>
        </p:nvPicPr>
        <p:blipFill>
          <a:blip r:embed="rId4"/>
          <a:stretch>
            <a:fillRect/>
          </a:stretch>
        </p:blipFill>
        <p:spPr>
          <a:xfrm>
            <a:off x="6096000" y="1780710"/>
            <a:ext cx="5314950" cy="2114550"/>
          </a:xfrm>
          <a:prstGeom prst="rect">
            <a:avLst/>
          </a:prstGeom>
        </p:spPr>
      </p:pic>
      <p:pic>
        <p:nvPicPr>
          <p:cNvPr id="9" name="Picture 8">
            <a:extLst>
              <a:ext uri="{FF2B5EF4-FFF2-40B4-BE49-F238E27FC236}">
                <a16:creationId xmlns:a16="http://schemas.microsoft.com/office/drawing/2014/main" id="{001E9EC9-3CCA-424A-B031-4CB6573FF5A0}"/>
              </a:ext>
            </a:extLst>
          </p:cNvPr>
          <p:cNvPicPr>
            <a:picLocks noChangeAspect="1"/>
          </p:cNvPicPr>
          <p:nvPr/>
        </p:nvPicPr>
        <p:blipFill>
          <a:blip r:embed="rId5"/>
          <a:stretch>
            <a:fillRect/>
          </a:stretch>
        </p:blipFill>
        <p:spPr>
          <a:xfrm>
            <a:off x="8497562" y="3429000"/>
            <a:ext cx="1859481" cy="2802441"/>
          </a:xfrm>
          <a:prstGeom prst="rect">
            <a:avLst/>
          </a:prstGeom>
        </p:spPr>
      </p:pic>
    </p:spTree>
    <p:extLst>
      <p:ext uri="{BB962C8B-B14F-4D97-AF65-F5344CB8AC3E}">
        <p14:creationId xmlns:p14="http://schemas.microsoft.com/office/powerpoint/2010/main" val="3334573606"/>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9D5BB91D-D768-4FAB-922C-600798C3954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37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a:xfrm>
            <a:off x="1015999" y="1905000"/>
            <a:ext cx="10350205" cy="4038600"/>
          </a:xfrm>
        </p:spPr>
        <p:txBody>
          <a:bodyPr/>
          <a:lstStyle/>
          <a:p>
            <a:r>
              <a:rPr lang="en-US" sz="2000" dirty="0"/>
              <a:t>The fundamental goal of this OSHA Strategic Partnership (OSP) is to reduce the number of serious injuries and fatalities in the Industry. </a:t>
            </a:r>
          </a:p>
          <a:p>
            <a:pPr marL="0" indent="0">
              <a:buNone/>
            </a:pPr>
            <a:endParaRPr lang="en-US" sz="2000" dirty="0"/>
          </a:p>
          <a:p>
            <a:r>
              <a:rPr lang="en-US" sz="2000" dirty="0"/>
              <a:t>ET&amp; D Best Practices - The Best Practice can be applied throughout the electrical industry that will assist partnership companies in reducing the frequency of incidents.</a:t>
            </a:r>
          </a:p>
          <a:p>
            <a:pPr marL="0" indent="0">
              <a:buNone/>
            </a:pPr>
            <a:endParaRPr lang="en-US" sz="2000" dirty="0"/>
          </a:p>
          <a:p>
            <a:r>
              <a:rPr lang="en-US" sz="2000" dirty="0"/>
              <a:t>Little things </a:t>
            </a:r>
            <a:r>
              <a:rPr lang="en-US" sz="2000" i="1" dirty="0"/>
              <a:t>do</a:t>
            </a:r>
            <a:r>
              <a:rPr lang="en-US" sz="2000" dirty="0"/>
              <a:t> count and if we take a few minutes to pay attention to all the potential hazards around us we can prevent serious injuries from happening.</a:t>
            </a:r>
          </a:p>
          <a:p>
            <a:pPr marL="0" indent="0">
              <a:buNone/>
            </a:pPr>
            <a:endParaRPr lang="en-US" sz="2000" dirty="0"/>
          </a:p>
          <a:p>
            <a:r>
              <a:rPr lang="en-US" sz="2000" dirty="0"/>
              <a:t>Elimination of even one "little thing" can stop a serious injury or fatality from occurring. </a:t>
            </a:r>
          </a:p>
          <a:p>
            <a:endParaRPr lang="en-US" dirty="0"/>
          </a:p>
        </p:txBody>
      </p:sp>
      <p:sp>
        <p:nvSpPr>
          <p:cNvPr id="6" name="Title 1">
            <a:extLst>
              <a:ext uri="{FF2B5EF4-FFF2-40B4-BE49-F238E27FC236}">
                <a16:creationId xmlns:a16="http://schemas.microsoft.com/office/drawing/2014/main" id="{1D8ED894-7AA7-4BBB-B6E2-5E032391023A}"/>
              </a:ext>
            </a:extLst>
          </p:cNvPr>
          <p:cNvSpPr>
            <a:spLocks noGrp="1"/>
          </p:cNvSpPr>
          <p:nvPr>
            <p:ph type="title"/>
          </p:nvPr>
        </p:nvSpPr>
        <p:spPr>
          <a:xfrm>
            <a:off x="935736" y="524256"/>
            <a:ext cx="7696200" cy="1143000"/>
          </a:xfrm>
        </p:spPr>
        <p:txBody>
          <a:bodyPr/>
          <a:lstStyle/>
          <a:p>
            <a:r>
              <a:rPr lang="en-US" dirty="0"/>
              <a:t>Summary</a:t>
            </a:r>
          </a:p>
        </p:txBody>
      </p:sp>
    </p:spTree>
    <p:extLst>
      <p:ext uri="{BB962C8B-B14F-4D97-AF65-F5344CB8AC3E}">
        <p14:creationId xmlns:p14="http://schemas.microsoft.com/office/powerpoint/2010/main" val="580871279"/>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4</a:t>
            </a:fld>
            <a:endParaRPr lang="en-US" altLang="en-US" sz="1400" dirty="0">
              <a:solidFill>
                <a:srgbClr val="000000"/>
              </a:solidFill>
            </a:endParaRPr>
          </a:p>
        </p:txBody>
      </p:sp>
      <p:sp>
        <p:nvSpPr>
          <p:cNvPr id="2" name="TextBox 1">
            <a:extLst>
              <a:ext uri="{FF2B5EF4-FFF2-40B4-BE49-F238E27FC236}">
                <a16:creationId xmlns:a16="http://schemas.microsoft.com/office/drawing/2014/main" id="{549CA7CD-F4FF-4EFE-B4A6-E3B5C541A151}"/>
              </a:ext>
            </a:extLst>
          </p:cNvPr>
          <p:cNvSpPr txBox="1"/>
          <p:nvPr/>
        </p:nvSpPr>
        <p:spPr>
          <a:xfrm>
            <a:off x="941832" y="457200"/>
            <a:ext cx="7790688" cy="1354217"/>
          </a:xfrm>
          <a:prstGeom prst="rect">
            <a:avLst/>
          </a:prstGeom>
          <a:noFill/>
        </p:spPr>
        <p:txBody>
          <a:bodyPr wrap="square" rtlCol="0">
            <a:spAutoFit/>
          </a:bodyPr>
          <a:lstStyle/>
          <a:p>
            <a:r>
              <a:rPr lang="en-US" sz="3200" b="1" dirty="0">
                <a:solidFill>
                  <a:srgbClr val="000000"/>
                </a:solidFill>
                <a:latin typeface="Arial" panose="020B0604020202020204" pitchFamily="34" charset="0"/>
              </a:rPr>
              <a:t>Listen to Lee Shelby’s message on </a:t>
            </a:r>
          </a:p>
          <a:p>
            <a:r>
              <a:rPr lang="en-US" sz="3200" b="1" dirty="0">
                <a:solidFill>
                  <a:srgbClr val="000000"/>
                </a:solidFill>
                <a:latin typeface="Arial" panose="020B0604020202020204" pitchFamily="34" charset="0"/>
              </a:rPr>
              <a:t>Life Changing Events </a:t>
            </a:r>
          </a:p>
          <a:p>
            <a:endParaRPr lang="en-US" dirty="0"/>
          </a:p>
        </p:txBody>
      </p:sp>
      <p:pic>
        <p:nvPicPr>
          <p:cNvPr id="6" name="Online Media 3" descr="Lee Shelby_2">
            <a:hlinkClick r:id="" action="ppaction://media"/>
            <a:extLst>
              <a:ext uri="{FF2B5EF4-FFF2-40B4-BE49-F238E27FC236}">
                <a16:creationId xmlns:a16="http://schemas.microsoft.com/office/drawing/2014/main" id="{CF5846B2-7250-41F5-AC3A-86D48090B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44143" y="3022599"/>
            <a:ext cx="2362200" cy="1658257"/>
          </a:xfrm>
          <a:prstGeom prst="rect">
            <a:avLst/>
          </a:prstGeom>
        </p:spPr>
      </p:pic>
      <p:sp>
        <p:nvSpPr>
          <p:cNvPr id="3" name="TextBox 2">
            <a:extLst>
              <a:ext uri="{FF2B5EF4-FFF2-40B4-BE49-F238E27FC236}">
                <a16:creationId xmlns:a16="http://schemas.microsoft.com/office/drawing/2014/main" id="{F18262E1-178C-4649-90AB-540AD07FBD42}"/>
              </a:ext>
            </a:extLst>
          </p:cNvPr>
          <p:cNvSpPr txBox="1"/>
          <p:nvPr/>
        </p:nvSpPr>
        <p:spPr>
          <a:xfrm>
            <a:off x="2242458" y="2046515"/>
            <a:ext cx="9263742" cy="461665"/>
          </a:xfrm>
          <a:prstGeom prst="rect">
            <a:avLst/>
          </a:prstGeom>
          <a:noFill/>
        </p:spPr>
        <p:txBody>
          <a:bodyPr wrap="square" rtlCol="0">
            <a:spAutoFit/>
          </a:bodyPr>
          <a:lstStyle/>
          <a:p>
            <a:r>
              <a:rPr lang="en-US" sz="2400" dirty="0">
                <a:solidFill>
                  <a:srgbClr val="FF0000"/>
                </a:solidFill>
              </a:rPr>
              <a:t>Click on speaker the play button to listen to Lee’s message </a:t>
            </a:r>
          </a:p>
        </p:txBody>
      </p:sp>
    </p:spTree>
    <p:extLst>
      <p:ext uri="{BB962C8B-B14F-4D97-AF65-F5344CB8AC3E}">
        <p14:creationId xmlns:p14="http://schemas.microsoft.com/office/powerpoint/2010/main" val="33147069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7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AB3BE59B-0C0B-4582-9855-5983FF8DDE18}"/>
              </a:ext>
            </a:extLst>
          </p:cNvPr>
          <p:cNvSpPr>
            <a:spLocks noGrp="1" noChangeArrowheads="1"/>
          </p:cNvSpPr>
          <p:nvPr>
            <p:ph type="title"/>
          </p:nvPr>
        </p:nvSpPr>
        <p:spPr/>
        <p:txBody>
          <a:bodyPr/>
          <a:lstStyle/>
          <a:p>
            <a:pPr eaLnBrk="1" hangingPunct="1"/>
            <a:r>
              <a:rPr lang="en-US" altLang="en-US" dirty="0"/>
              <a:t>Life Changing Events – Four Incidents</a:t>
            </a:r>
          </a:p>
        </p:txBody>
      </p:sp>
      <p:sp>
        <p:nvSpPr>
          <p:cNvPr id="13316" name="Slide Number Placeholder 3">
            <a:extLst>
              <a:ext uri="{FF2B5EF4-FFF2-40B4-BE49-F238E27FC236}">
                <a16:creationId xmlns:a16="http://schemas.microsoft.com/office/drawing/2014/main" id="{CB7577B3-C356-4321-AD39-0E326AFA9CB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70D98711-95E2-4AFC-A558-223B0B6D1460}" type="slidenum">
              <a:rPr lang="en-US" altLang="en-US" sz="1200">
                <a:solidFill>
                  <a:srgbClr val="C00000"/>
                </a:solidFill>
              </a:rPr>
              <a:pPr fontAlgn="base">
                <a:spcBef>
                  <a:spcPct val="0"/>
                </a:spcBef>
                <a:spcAft>
                  <a:spcPct val="0"/>
                </a:spcAft>
                <a:buClrTx/>
                <a:buSzTx/>
                <a:buNone/>
              </a:pPr>
              <a:t>5</a:t>
            </a:fld>
            <a:endParaRPr lang="en-US" altLang="en-US" sz="1200" dirty="0">
              <a:solidFill>
                <a:srgbClr val="C00000"/>
              </a:solidFill>
            </a:endParaRPr>
          </a:p>
        </p:txBody>
      </p:sp>
      <p:sp>
        <p:nvSpPr>
          <p:cNvPr id="5" name="Rectangle 5">
            <a:extLst>
              <a:ext uri="{FF2B5EF4-FFF2-40B4-BE49-F238E27FC236}">
                <a16:creationId xmlns:a16="http://schemas.microsoft.com/office/drawing/2014/main" id="{100DD547-633C-4B39-B7E9-BB3BFB36ECC1}"/>
              </a:ext>
            </a:extLst>
          </p:cNvPr>
          <p:cNvSpPr>
            <a:spLocks noGrp="1" noChangeArrowheads="1"/>
          </p:cNvSpPr>
          <p:nvPr>
            <p:ph type="body" idx="1"/>
          </p:nvPr>
        </p:nvSpPr>
        <p:spPr>
          <a:xfrm>
            <a:off x="2100072" y="2708276"/>
            <a:ext cx="8229600" cy="3039382"/>
          </a:xfrm>
        </p:spPr>
        <p:txBody>
          <a:bodyPr/>
          <a:lstStyle/>
          <a:p>
            <a:pPr eaLnBrk="1" hangingPunct="1"/>
            <a:r>
              <a:rPr lang="en-US" altLang="en-US" dirty="0"/>
              <a:t>Induction </a:t>
            </a:r>
          </a:p>
          <a:p>
            <a:pPr eaLnBrk="1" hangingPunct="1"/>
            <a:r>
              <a:rPr lang="en-US" altLang="en-US" dirty="0"/>
              <a:t>URD</a:t>
            </a:r>
          </a:p>
          <a:p>
            <a:pPr eaLnBrk="1" hangingPunct="1"/>
            <a:r>
              <a:rPr lang="en-US" altLang="en-US" dirty="0"/>
              <a:t>Overhead</a:t>
            </a:r>
          </a:p>
          <a:p>
            <a:pPr eaLnBrk="1" hangingPunct="1"/>
            <a:r>
              <a:rPr lang="en-US" altLang="en-US" dirty="0"/>
              <a:t>Aerial Lift Trucks</a:t>
            </a:r>
          </a:p>
        </p:txBody>
      </p:sp>
      <p:sp>
        <p:nvSpPr>
          <p:cNvPr id="6" name="Rectangle 4">
            <a:extLst>
              <a:ext uri="{FF2B5EF4-FFF2-40B4-BE49-F238E27FC236}">
                <a16:creationId xmlns:a16="http://schemas.microsoft.com/office/drawing/2014/main" id="{63630968-3495-4543-92CC-E38220B0EF78}"/>
              </a:ext>
            </a:extLst>
          </p:cNvPr>
          <p:cNvSpPr txBox="1">
            <a:spLocks noChangeArrowheads="1"/>
          </p:cNvSpPr>
          <p:nvPr/>
        </p:nvSpPr>
        <p:spPr bwMode="auto">
          <a:xfrm>
            <a:off x="4682744" y="1993392"/>
            <a:ext cx="3656584" cy="67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a:lstStyle>
          <a:p>
            <a:pPr eaLnBrk="1" hangingPunct="1"/>
            <a:r>
              <a:rPr lang="en-US" altLang="en-US" kern="0" dirty="0"/>
              <a:t>Incidents</a:t>
            </a:r>
          </a:p>
        </p:txBody>
      </p:sp>
    </p:spTree>
    <p:extLst>
      <p:ext uri="{BB962C8B-B14F-4D97-AF65-F5344CB8AC3E}">
        <p14:creationId xmlns:p14="http://schemas.microsoft.com/office/powerpoint/2010/main" val="439475605"/>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AB3BE59B-0C0B-4582-9855-5983FF8DDE18}"/>
              </a:ext>
            </a:extLst>
          </p:cNvPr>
          <p:cNvSpPr>
            <a:spLocks noGrp="1" noChangeArrowheads="1"/>
          </p:cNvSpPr>
          <p:nvPr>
            <p:ph type="title"/>
          </p:nvPr>
        </p:nvSpPr>
        <p:spPr/>
        <p:txBody>
          <a:bodyPr/>
          <a:lstStyle/>
          <a:p>
            <a:pPr eaLnBrk="1" hangingPunct="1"/>
            <a:r>
              <a:rPr lang="en-US" altLang="en-US" dirty="0"/>
              <a:t>Description</a:t>
            </a:r>
          </a:p>
        </p:txBody>
      </p:sp>
      <p:sp>
        <p:nvSpPr>
          <p:cNvPr id="13316" name="Slide Number Placeholder 3">
            <a:extLst>
              <a:ext uri="{FF2B5EF4-FFF2-40B4-BE49-F238E27FC236}">
                <a16:creationId xmlns:a16="http://schemas.microsoft.com/office/drawing/2014/main" id="{CB7577B3-C356-4321-AD39-0E326AFA9CB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70D98711-95E2-4AFC-A558-223B0B6D1460}" type="slidenum">
              <a:rPr lang="en-US" altLang="en-US" sz="1200">
                <a:solidFill>
                  <a:srgbClr val="C00000"/>
                </a:solidFill>
              </a:rPr>
              <a:pPr fontAlgn="base">
                <a:spcBef>
                  <a:spcPct val="0"/>
                </a:spcBef>
                <a:spcAft>
                  <a:spcPct val="0"/>
                </a:spcAft>
                <a:buClrTx/>
                <a:buSzTx/>
                <a:buNone/>
              </a:pPr>
              <a:t>6</a:t>
            </a:fld>
            <a:endParaRPr lang="en-US" altLang="en-US" sz="1200" dirty="0">
              <a:solidFill>
                <a:srgbClr val="C00000"/>
              </a:solidFill>
            </a:endParaRPr>
          </a:p>
        </p:txBody>
      </p:sp>
      <p:sp>
        <p:nvSpPr>
          <p:cNvPr id="2" name="Content Placeholder 1">
            <a:extLst>
              <a:ext uri="{FF2B5EF4-FFF2-40B4-BE49-F238E27FC236}">
                <a16:creationId xmlns:a16="http://schemas.microsoft.com/office/drawing/2014/main" id="{ABE25D77-11BA-4DFD-82AC-70898554378C}"/>
              </a:ext>
            </a:extLst>
          </p:cNvPr>
          <p:cNvSpPr>
            <a:spLocks noGrp="1"/>
          </p:cNvSpPr>
          <p:nvPr>
            <p:ph idx="1"/>
          </p:nvPr>
        </p:nvSpPr>
        <p:spPr/>
        <p:txBody>
          <a:bodyPr/>
          <a:lstStyle/>
          <a:p>
            <a:pPr marL="0" indent="0">
              <a:buNone/>
            </a:pPr>
            <a:r>
              <a:rPr lang="en-US" dirty="0"/>
              <a:t>Each category will have the following information;</a:t>
            </a:r>
          </a:p>
          <a:p>
            <a:pPr marL="457200" lvl="1" indent="0">
              <a:buNone/>
            </a:pPr>
            <a:endParaRPr lang="en-US" sz="2000" dirty="0"/>
          </a:p>
          <a:p>
            <a:pPr marL="914400" lvl="1" indent="-457200">
              <a:buFont typeface="+mj-lt"/>
              <a:buAutoNum type="arabicPeriod"/>
            </a:pPr>
            <a:r>
              <a:rPr lang="en-US" sz="2000" dirty="0"/>
              <a:t>Scenario – Task </a:t>
            </a:r>
          </a:p>
          <a:p>
            <a:pPr marL="800100" lvl="1" indent="-342900">
              <a:buFont typeface="+mj-lt"/>
              <a:buAutoNum type="arabicPeriod"/>
            </a:pPr>
            <a:endParaRPr lang="en-US" sz="2000" dirty="0"/>
          </a:p>
          <a:p>
            <a:pPr marL="914400" lvl="1" indent="-457200">
              <a:buFont typeface="+mj-lt"/>
              <a:buAutoNum type="arabicPeriod"/>
            </a:pPr>
            <a:r>
              <a:rPr lang="en-US" sz="2000" dirty="0"/>
              <a:t>Consequences – What happened</a:t>
            </a:r>
          </a:p>
          <a:p>
            <a:pPr marL="800100" lvl="1" indent="-342900">
              <a:buFont typeface="+mj-lt"/>
              <a:buAutoNum type="arabicPeriod"/>
            </a:pPr>
            <a:endParaRPr lang="en-US" sz="2000" dirty="0"/>
          </a:p>
          <a:p>
            <a:pPr marL="914400" lvl="1" indent="-457200">
              <a:buFont typeface="+mj-lt"/>
              <a:buAutoNum type="arabicPeriod"/>
            </a:pPr>
            <a:r>
              <a:rPr lang="en-US" sz="2000" dirty="0"/>
              <a:t>What should have happened</a:t>
            </a:r>
          </a:p>
          <a:p>
            <a:pPr marL="800100" lvl="1" indent="-342900">
              <a:buFont typeface="+mj-lt"/>
              <a:buAutoNum type="arabicPeriod"/>
            </a:pPr>
            <a:endParaRPr lang="en-US" sz="2000" dirty="0"/>
          </a:p>
          <a:p>
            <a:pPr marL="914400" lvl="1" indent="-457200">
              <a:buFont typeface="+mj-lt"/>
              <a:buAutoNum type="arabicPeriod"/>
            </a:pPr>
            <a:r>
              <a:rPr lang="en-US" sz="2000" dirty="0"/>
              <a:t>ET&amp;D Best Practices to avoid a Life Changing Event</a:t>
            </a: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816A-1827-436E-8682-B3D861E893EC}"/>
              </a:ext>
            </a:extLst>
          </p:cNvPr>
          <p:cNvSpPr>
            <a:spLocks noGrp="1"/>
          </p:cNvSpPr>
          <p:nvPr>
            <p:ph type="ctrTitle"/>
          </p:nvPr>
        </p:nvSpPr>
        <p:spPr/>
        <p:txBody>
          <a:bodyPr/>
          <a:lstStyle/>
          <a:p>
            <a:r>
              <a:rPr lang="en-US" dirty="0"/>
              <a:t>Scenario #1</a:t>
            </a:r>
          </a:p>
        </p:txBody>
      </p:sp>
      <p:sp>
        <p:nvSpPr>
          <p:cNvPr id="3" name="Slide Number Placeholder 2">
            <a:extLst>
              <a:ext uri="{FF2B5EF4-FFF2-40B4-BE49-F238E27FC236}">
                <a16:creationId xmlns:a16="http://schemas.microsoft.com/office/drawing/2014/main" id="{BED8D1E8-7D10-4AA0-B1D1-E6D54F06EED9}"/>
              </a:ext>
            </a:extLst>
          </p:cNvPr>
          <p:cNvSpPr>
            <a:spLocks noGrp="1"/>
          </p:cNvSpPr>
          <p:nvPr>
            <p:ph type="sldNum" sz="quarter" idx="10"/>
          </p:nvPr>
        </p:nvSpPr>
        <p:spPr/>
        <p:txBody>
          <a:bodyPr/>
          <a:lstStyle/>
          <a:p>
            <a:pPr>
              <a:defRPr/>
            </a:pPr>
            <a:fld id="{29623F75-2190-4E5A-BF41-023373C08D78}" type="slidenum">
              <a:rPr lang="en-US" altLang="en-US" smtClean="0"/>
              <a:pPr>
                <a:defRPr/>
              </a:pPr>
              <a:t>7</a:t>
            </a:fld>
            <a:endParaRPr lang="en-US" altLang="en-US" dirty="0"/>
          </a:p>
        </p:txBody>
      </p:sp>
    </p:spTree>
    <p:extLst>
      <p:ext uri="{BB962C8B-B14F-4D97-AF65-F5344CB8AC3E}">
        <p14:creationId xmlns:p14="http://schemas.microsoft.com/office/powerpoint/2010/main" val="3235234052"/>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AB3BE59B-0C0B-4582-9855-5983FF8DDE18}"/>
              </a:ext>
            </a:extLst>
          </p:cNvPr>
          <p:cNvSpPr>
            <a:spLocks noGrp="1" noChangeArrowheads="1"/>
          </p:cNvSpPr>
          <p:nvPr>
            <p:ph type="title"/>
          </p:nvPr>
        </p:nvSpPr>
        <p:spPr/>
        <p:txBody>
          <a:bodyPr/>
          <a:lstStyle/>
          <a:p>
            <a:pPr eaLnBrk="1" hangingPunct="1"/>
            <a:r>
              <a:rPr lang="en-US" altLang="en-US" dirty="0"/>
              <a:t>Induction</a:t>
            </a:r>
          </a:p>
        </p:txBody>
      </p:sp>
      <p:sp>
        <p:nvSpPr>
          <p:cNvPr id="13316" name="Slide Number Placeholder 3">
            <a:extLst>
              <a:ext uri="{FF2B5EF4-FFF2-40B4-BE49-F238E27FC236}">
                <a16:creationId xmlns:a16="http://schemas.microsoft.com/office/drawing/2014/main" id="{CB7577B3-C356-4321-AD39-0E326AFA9CB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70D98711-95E2-4AFC-A558-223B0B6D1460}" type="slidenum">
              <a:rPr kumimoji="0" lang="en-US"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8</a:t>
            </a:fld>
            <a:endParaRPr kumimoji="0" lang="en-US" altLang="en-US" sz="12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7" name="Rectangle 5">
            <a:extLst>
              <a:ext uri="{FF2B5EF4-FFF2-40B4-BE49-F238E27FC236}">
                <a16:creationId xmlns:a16="http://schemas.microsoft.com/office/drawing/2014/main" id="{4F373699-BD9B-4061-B2FB-CCF8E56275E7}"/>
              </a:ext>
            </a:extLst>
          </p:cNvPr>
          <p:cNvSpPr txBox="1">
            <a:spLocks noChangeArrowheads="1"/>
          </p:cNvSpPr>
          <p:nvPr/>
        </p:nvSpPr>
        <p:spPr bwMode="auto">
          <a:xfrm>
            <a:off x="3308032" y="24548646"/>
            <a:ext cx="13936701" cy="1864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0000"/>
              <a:buFont typeface="Wingdings" panose="05000000000000000000"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a:lstStyle>
          <a:p>
            <a:pPr eaLnBrk="1" hangingPunct="1"/>
            <a:r>
              <a:rPr lang="en-US" altLang="en-US" kern="0" dirty="0"/>
              <a:t>Lee Shelby</a:t>
            </a:r>
          </a:p>
        </p:txBody>
      </p:sp>
      <p:sp>
        <p:nvSpPr>
          <p:cNvPr id="3" name="Content Placeholder 2">
            <a:extLst>
              <a:ext uri="{FF2B5EF4-FFF2-40B4-BE49-F238E27FC236}">
                <a16:creationId xmlns:a16="http://schemas.microsoft.com/office/drawing/2014/main" id="{967E99AA-1F32-4B50-B1FC-2874CEF58086}"/>
              </a:ext>
            </a:extLst>
          </p:cNvPr>
          <p:cNvSpPr>
            <a:spLocks noGrp="1"/>
          </p:cNvSpPr>
          <p:nvPr>
            <p:ph idx="1"/>
          </p:nvPr>
        </p:nvSpPr>
        <p:spPr/>
        <p:txBody>
          <a:bodyPr/>
          <a:lstStyle/>
          <a:p>
            <a:pPr marL="0" indent="0">
              <a:buNone/>
            </a:pPr>
            <a:r>
              <a:rPr lang="en-US" b="1" dirty="0"/>
              <a:t>Scenario</a:t>
            </a:r>
          </a:p>
          <a:p>
            <a:pPr marL="0" indent="0">
              <a:buNone/>
            </a:pPr>
            <a:endParaRPr lang="en-US" sz="2000" dirty="0"/>
          </a:p>
          <a:p>
            <a:pPr marL="0" indent="0">
              <a:buNone/>
            </a:pPr>
            <a:r>
              <a:rPr lang="en-US" sz="2000" dirty="0"/>
              <a:t>A journeyman Lineman and an Apprentice were in the process of removing a line ground from a 138KV transmission line, when the apprentice came-in contact with the ungrounded switch. </a:t>
            </a:r>
          </a:p>
          <a:p>
            <a:pPr marL="0" indent="0">
              <a:buNone/>
            </a:pPr>
            <a:endParaRPr lang="en-US" sz="2000" dirty="0"/>
          </a:p>
          <a:p>
            <a:pPr marL="0" indent="0">
              <a:buNone/>
            </a:pPr>
            <a:r>
              <a:rPr lang="en-US" sz="2000" dirty="0"/>
              <a:t>The apprentice received an electrical shock originating from the induced voltage on the 138KV transmission line.</a:t>
            </a:r>
          </a:p>
          <a:p>
            <a:pPr marL="0" indent="0">
              <a:buNone/>
            </a:pPr>
            <a:endParaRPr lang="en-US" b="1" dirty="0"/>
          </a:p>
        </p:txBody>
      </p:sp>
    </p:spTree>
    <p:extLst>
      <p:ext uri="{BB962C8B-B14F-4D97-AF65-F5344CB8AC3E}">
        <p14:creationId xmlns:p14="http://schemas.microsoft.com/office/powerpoint/2010/main" val="3430022282"/>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F21FEBB9-DFFF-48C5-B252-FFECC33AAF10}"/>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fontAlgn="base">
              <a:spcBef>
                <a:spcPct val="0"/>
              </a:spcBef>
              <a:spcAft>
                <a:spcPct val="0"/>
              </a:spcAft>
              <a:buClrTx/>
              <a:buSzTx/>
              <a:buNone/>
            </a:pPr>
            <a:fld id="{9D5BB91D-D768-4FAB-922C-600798C39544}" type="slidenum">
              <a:rPr lang="en-US" altLang="en-US" sz="1400">
                <a:solidFill>
                  <a:srgbClr val="000000"/>
                </a:solidFill>
              </a:rPr>
              <a:pPr fontAlgn="base">
                <a:spcBef>
                  <a:spcPct val="0"/>
                </a:spcBef>
                <a:spcAft>
                  <a:spcPct val="0"/>
                </a:spcAft>
                <a:buClrTx/>
                <a:buSzTx/>
                <a:buNone/>
              </a:pPr>
              <a:t>9</a:t>
            </a:fld>
            <a:endParaRPr lang="en-US" altLang="en-US" sz="1400" dirty="0">
              <a:solidFill>
                <a:srgbClr val="000000"/>
              </a:solidFill>
            </a:endParaRPr>
          </a:p>
        </p:txBody>
      </p:sp>
      <p:sp>
        <p:nvSpPr>
          <p:cNvPr id="5" name="TextBox 4">
            <a:extLst>
              <a:ext uri="{FF2B5EF4-FFF2-40B4-BE49-F238E27FC236}">
                <a16:creationId xmlns:a16="http://schemas.microsoft.com/office/drawing/2014/main" id="{21ADD6E2-B2C0-4486-8AC8-D28DACCF8EF4}"/>
              </a:ext>
            </a:extLst>
          </p:cNvPr>
          <p:cNvSpPr txBox="1"/>
          <p:nvPr/>
        </p:nvSpPr>
        <p:spPr>
          <a:xfrm>
            <a:off x="2354263" y="2057400"/>
            <a:ext cx="7302500" cy="1754326"/>
          </a:xfrm>
          <a:prstGeom prst="rect">
            <a:avLst/>
          </a:prstGeom>
          <a:noFill/>
        </p:spPr>
        <p:txBody>
          <a:bodyPr>
            <a:spAutoFit/>
          </a:bodyPr>
          <a:lstStyle/>
          <a:p>
            <a:pPr eaLnBrk="0" fontAlgn="base" hangingPunct="0">
              <a:spcBef>
                <a:spcPct val="0"/>
              </a:spcBef>
              <a:spcAft>
                <a:spcPct val="0"/>
              </a:spcAft>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a:p>
            <a:pPr marL="342900" indent="-342900" eaLnBrk="0" fontAlgn="base" hangingPunct="0">
              <a:spcBef>
                <a:spcPct val="0"/>
              </a:spcBef>
              <a:spcAft>
                <a:spcPct val="0"/>
              </a:spcAft>
              <a:buFont typeface="+mj-lt"/>
              <a:buAutoNum type="arabicPeriod"/>
              <a:defRPr/>
            </a:pPr>
            <a:endParaRPr lang="en-US" dirty="0">
              <a:solidFill>
                <a:srgbClr val="000000"/>
              </a:solidFill>
              <a:latin typeface="Arial" panose="020B0604020202020204" pitchFamily="34" charset="0"/>
            </a:endParaRPr>
          </a:p>
        </p:txBody>
      </p:sp>
      <p:sp>
        <p:nvSpPr>
          <p:cNvPr id="2" name="Content Placeholder 1">
            <a:extLst>
              <a:ext uri="{FF2B5EF4-FFF2-40B4-BE49-F238E27FC236}">
                <a16:creationId xmlns:a16="http://schemas.microsoft.com/office/drawing/2014/main" id="{1A3E819C-D09D-4F12-81D8-7E747420C5D1}"/>
              </a:ext>
            </a:extLst>
          </p:cNvPr>
          <p:cNvSpPr>
            <a:spLocks noGrp="1"/>
          </p:cNvSpPr>
          <p:nvPr>
            <p:ph idx="1"/>
          </p:nvPr>
        </p:nvSpPr>
        <p:spPr/>
        <p:txBody>
          <a:bodyPr/>
          <a:lstStyle/>
          <a:p>
            <a:pPr marL="0" indent="0">
              <a:buNone/>
            </a:pPr>
            <a:r>
              <a:rPr lang="en-US" sz="3200" b="1" dirty="0"/>
              <a:t>Consequences – What happened</a:t>
            </a:r>
          </a:p>
          <a:p>
            <a:endParaRPr lang="en-US" sz="2000" dirty="0"/>
          </a:p>
          <a:p>
            <a:r>
              <a:rPr lang="en-US" sz="2000" dirty="0"/>
              <a:t>As the crew approached the structure, the ground cable became caught on the switch near the rotational assembly and top jaw. </a:t>
            </a:r>
          </a:p>
          <a:p>
            <a:endParaRPr lang="en-US" sz="2000" dirty="0"/>
          </a:p>
          <a:p>
            <a:r>
              <a:rPr lang="en-US" sz="2000" dirty="0"/>
              <a:t>To free the ground cable, Apprentice gathered the length of the cable in his left hand. He then proceeded to reach around the switch assembly near the jumper connection, to free the cable. During the process, Apprentice contacted an unknown portion of the lead/switch assembly, causing a flow of induced current to pass through his body to ground.</a:t>
            </a:r>
          </a:p>
          <a:p>
            <a:pPr marL="0" indent="0">
              <a:buNone/>
            </a:pPr>
            <a:endParaRPr lang="en-US" sz="2000" dirty="0"/>
          </a:p>
          <a:p>
            <a:endParaRPr lang="en-US" sz="2400" dirty="0"/>
          </a:p>
          <a:p>
            <a:endParaRPr lang="en-US" sz="3200" b="1" dirty="0"/>
          </a:p>
          <a:p>
            <a:endParaRPr lang="en-US" sz="3200" b="1" dirty="0"/>
          </a:p>
          <a:p>
            <a:pPr lvl="1"/>
            <a:endParaRPr lang="en-US" dirty="0"/>
          </a:p>
        </p:txBody>
      </p:sp>
      <p:sp>
        <p:nvSpPr>
          <p:cNvPr id="7" name="Rectangle 4">
            <a:extLst>
              <a:ext uri="{FF2B5EF4-FFF2-40B4-BE49-F238E27FC236}">
                <a16:creationId xmlns:a16="http://schemas.microsoft.com/office/drawing/2014/main" id="{497C8CBC-5E60-4F23-927B-0B34EB35F1C1}"/>
              </a:ext>
            </a:extLst>
          </p:cNvPr>
          <p:cNvSpPr>
            <a:spLocks noGrp="1" noChangeArrowheads="1"/>
          </p:cNvSpPr>
          <p:nvPr>
            <p:ph type="title"/>
          </p:nvPr>
        </p:nvSpPr>
        <p:spPr>
          <a:xfrm>
            <a:off x="1016000" y="533400"/>
            <a:ext cx="10261600" cy="1143000"/>
          </a:xfrm>
        </p:spPr>
        <p:txBody>
          <a:bodyPr/>
          <a:lstStyle/>
          <a:p>
            <a:pPr eaLnBrk="1" hangingPunct="1"/>
            <a:r>
              <a:rPr lang="en-US" altLang="en-US" dirty="0"/>
              <a:t>Induction</a:t>
            </a:r>
          </a:p>
        </p:txBody>
      </p:sp>
    </p:spTree>
    <p:extLst>
      <p:ext uri="{BB962C8B-B14F-4D97-AF65-F5344CB8AC3E}">
        <p14:creationId xmlns:p14="http://schemas.microsoft.com/office/powerpoint/2010/main" val="4042998165"/>
      </p:ext>
    </p:extLst>
  </p:cSld>
  <p:clrMapOvr>
    <a:masterClrMapping/>
  </p:clrMapOvr>
  <p:transition>
    <p:wipe dir="r"/>
  </p:transition>
</p:sld>
</file>

<file path=ppt/theme/theme1.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6FC18"/>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E6FC18"/>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27FEC90DD55341B9BBD67E1C4B5E2B" ma:contentTypeVersion="13" ma:contentTypeDescription="Create a new document." ma:contentTypeScope="" ma:versionID="34d840b1732d63f6a8cfefdee0902948">
  <xsd:schema xmlns:xsd="http://www.w3.org/2001/XMLSchema" xmlns:xs="http://www.w3.org/2001/XMLSchema" xmlns:p="http://schemas.microsoft.com/office/2006/metadata/properties" xmlns:ns3="94831e7d-107d-4f74-a874-e11713f54756" xmlns:ns4="f795c635-5a48-4b54-a69b-f110eb62d9c6" targetNamespace="http://schemas.microsoft.com/office/2006/metadata/properties" ma:root="true" ma:fieldsID="a567d12ae7ed0d71b1e30426027e7101" ns3:_="" ns4:_="">
    <xsd:import namespace="94831e7d-107d-4f74-a874-e11713f54756"/>
    <xsd:import namespace="f795c635-5a48-4b54-a69b-f110eb62d9c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831e7d-107d-4f74-a874-e11713f54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95c635-5a48-4b54-a69b-f110eb62d9c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854EADC-AC55-4B9C-B472-867C85C7B5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831e7d-107d-4f74-a874-e11713f54756"/>
    <ds:schemaRef ds:uri="f795c635-5a48-4b54-a69b-f110eb62d9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5A3716-7A8A-4153-B48D-D676FABE59BF}">
  <ds:schemaRefs>
    <ds:schemaRef ds:uri="http://schemas.microsoft.com/sharepoint/v3/contenttype/forms"/>
  </ds:schemaRefs>
</ds:datastoreItem>
</file>

<file path=customXml/itemProps3.xml><?xml version="1.0" encoding="utf-8"?>
<ds:datastoreItem xmlns:ds="http://schemas.openxmlformats.org/officeDocument/2006/customXml" ds:itemID="{635BA401-A0B3-4CF8-B5C9-93FCA0414A32}">
  <ds:schemaRefs>
    <ds:schemaRef ds:uri="http://purl.org/dc/dcmitype/"/>
    <ds:schemaRef ds:uri="http://schemas.microsoft.com/office/infopath/2007/PartnerControls"/>
    <ds:schemaRef ds:uri="http://purl.org/dc/elements/1.1/"/>
    <ds:schemaRef ds:uri="http://schemas.microsoft.com/office/2006/metadata/properties"/>
    <ds:schemaRef ds:uri="f795c635-5a48-4b54-a69b-f110eb62d9c6"/>
    <ds:schemaRef ds:uri="http://schemas.microsoft.com/office/2006/documentManagement/types"/>
    <ds:schemaRef ds:uri="http://purl.org/dc/terms/"/>
    <ds:schemaRef ds:uri="http://schemas.openxmlformats.org/package/2006/metadata/core-properties"/>
    <ds:schemaRef ds:uri="94831e7d-107d-4f74-a874-e11713f5475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850</TotalTime>
  <Words>3905</Words>
  <Application>Microsoft Office PowerPoint</Application>
  <PresentationFormat>Widescreen</PresentationFormat>
  <Paragraphs>543</Paragraphs>
  <Slides>37</Slides>
  <Notes>37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Arial Black</vt:lpstr>
      <vt:lpstr>Calibri</vt:lpstr>
      <vt:lpstr>Times New Roman</vt:lpstr>
      <vt:lpstr>Wingdings</vt:lpstr>
      <vt:lpstr>Studio</vt:lpstr>
      <vt:lpstr>1_Studio</vt:lpstr>
      <vt:lpstr>Life Changing Events With Serious Injury and Fatality Focus  Continuing Education Fourth Quarter 2020</vt:lpstr>
      <vt:lpstr>PowerPoint Presentation</vt:lpstr>
      <vt:lpstr>PowerPoint Presentation</vt:lpstr>
      <vt:lpstr>PowerPoint Presentation</vt:lpstr>
      <vt:lpstr>Life Changing Events – Four Incidents</vt:lpstr>
      <vt:lpstr>Description</vt:lpstr>
      <vt:lpstr>Scenario #1</vt:lpstr>
      <vt:lpstr>Induction</vt:lpstr>
      <vt:lpstr>Induction</vt:lpstr>
      <vt:lpstr>Induction</vt:lpstr>
      <vt:lpstr>Induction</vt:lpstr>
      <vt:lpstr>Induction</vt:lpstr>
      <vt:lpstr>Induction</vt:lpstr>
      <vt:lpstr>Induction</vt:lpstr>
      <vt:lpstr>Induction</vt:lpstr>
      <vt:lpstr>Scenario #2</vt:lpstr>
      <vt:lpstr>PowerPoint Presentation</vt:lpstr>
      <vt:lpstr>PowerPoint Presentation</vt:lpstr>
      <vt:lpstr>PowerPoint Presentation</vt:lpstr>
      <vt:lpstr>PowerPoint Presentation</vt:lpstr>
      <vt:lpstr>PowerPoint Presentation</vt:lpstr>
      <vt:lpstr>Scenario #3</vt:lpstr>
      <vt:lpstr>PowerPoint Presentation</vt:lpstr>
      <vt:lpstr>PowerPoint Presentation</vt:lpstr>
      <vt:lpstr>PowerPoint Presentation</vt:lpstr>
      <vt:lpstr>PowerPoint Presentation</vt:lpstr>
      <vt:lpstr>PowerPoint Presentation</vt:lpstr>
      <vt:lpstr>Scenario #4</vt:lpstr>
      <vt:lpstr>PowerPoint Presentation</vt:lpstr>
      <vt:lpstr>PowerPoint Presentation</vt:lpstr>
      <vt:lpstr>PowerPoint Presentation</vt:lpstr>
      <vt:lpstr>PowerPoint Presentation</vt:lpstr>
      <vt:lpstr>Serious Injury &amp; Fatality (SIF) Definitions &amp; Criteria</vt:lpstr>
      <vt:lpstr>Definitions</vt:lpstr>
      <vt:lpstr>PowerPoint Presentation</vt:lpstr>
      <vt:lpstr>ET&amp;D Mobile APP - Access Best Practices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Changing Events Continuing Education Fourth Quarter 2020</dc:title>
  <dc:creator>Rich Horan</dc:creator>
  <cp:lastModifiedBy>Linwood Northern</cp:lastModifiedBy>
  <cp:revision>119</cp:revision>
  <cp:lastPrinted>2020-08-14T18:04:59Z</cp:lastPrinted>
  <dcterms:created xsi:type="dcterms:W3CDTF">2020-06-10T13:22:59Z</dcterms:created>
  <dcterms:modified xsi:type="dcterms:W3CDTF">2020-08-26T13:53:50Z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0x010100F127FEC90DD55341B9BBD67E1C4B5E2B</vt:lpwstr>
  </property>
</Properties>
</file>